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0" r:id="rId4"/>
    <p:sldId id="271" r:id="rId5"/>
    <p:sldId id="258" r:id="rId6"/>
    <p:sldId id="261" r:id="rId7"/>
    <p:sldId id="274" r:id="rId8"/>
    <p:sldId id="275" r:id="rId9"/>
    <p:sldId id="272"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a Marasovic" initials="KM" lastIdx="0" clrIdx="0">
    <p:extLst>
      <p:ext uri="{19B8F6BF-5375-455C-9EA6-DF929625EA0E}">
        <p15:presenceInfo xmlns:p15="http://schemas.microsoft.com/office/powerpoint/2012/main" userId="Kristina Maras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6247" autoAdjust="0"/>
  </p:normalViewPr>
  <p:slideViewPr>
    <p:cSldViewPr>
      <p:cViewPr varScale="1">
        <p:scale>
          <a:sx n="106" d="100"/>
          <a:sy n="106" d="100"/>
        </p:scale>
        <p:origin x="180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4/28/2025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a:buNone/>
            </a:pPr>
            <a:r>
              <a:rPr lang="en-US" b="1" dirty="0"/>
              <a:t>UML Class Diagram Overview – Diet Manager V2</a:t>
            </a:r>
          </a:p>
          <a:p>
            <a:pPr>
              <a:buFont typeface="Arial" panose="020B0604020202020204" pitchFamily="34" charset="0"/>
              <a:buChar char="•"/>
            </a:pPr>
            <a:r>
              <a:rPr lang="en-US" b="1" dirty="0"/>
              <a:t>Architecture:</a:t>
            </a:r>
            <a:endParaRPr lang="en-US" dirty="0"/>
          </a:p>
          <a:p>
            <a:pPr marL="742950" lvl="1" indent="-285750">
              <a:buFont typeface="Arial" panose="020B0604020202020204" pitchFamily="34" charset="0"/>
              <a:buChar char="•"/>
            </a:pPr>
            <a:r>
              <a:rPr lang="en-US" dirty="0"/>
              <a:t>Follows </a:t>
            </a:r>
            <a:r>
              <a:rPr lang="en-US" b="1" dirty="0"/>
              <a:t>Model-View-Controller (MVC)</a:t>
            </a:r>
            <a:r>
              <a:rPr lang="en-US" dirty="0"/>
              <a:t> pattern for separation of concerns.</a:t>
            </a:r>
          </a:p>
          <a:p>
            <a:pPr marL="742950" lvl="1" indent="-285750">
              <a:buFont typeface="Arial" panose="020B0604020202020204" pitchFamily="34" charset="0"/>
              <a:buChar char="•"/>
            </a:pPr>
            <a:r>
              <a:rPr lang="en-US" dirty="0"/>
              <a:t>Implements </a:t>
            </a:r>
            <a:r>
              <a:rPr lang="en-US" b="1" dirty="0"/>
              <a:t>Composite Design Pattern</a:t>
            </a:r>
            <a:r>
              <a:rPr lang="en-US" dirty="0"/>
              <a:t> for handling simple foods and complex recipes uniformly.</a:t>
            </a:r>
          </a:p>
          <a:p>
            <a:pPr>
              <a:buNone/>
            </a:pPr>
            <a:r>
              <a:rPr lang="en-US" b="1" dirty="0"/>
              <a:t>Model Subsystem:</a:t>
            </a:r>
          </a:p>
          <a:p>
            <a:pPr>
              <a:buFont typeface="Arial" panose="020B0604020202020204" pitchFamily="34" charset="0"/>
              <a:buChar char="•"/>
            </a:pPr>
            <a:r>
              <a:rPr lang="en-US" b="1" dirty="0"/>
              <a:t>Food (abstract class):</a:t>
            </a:r>
            <a:endParaRPr lang="en-US" dirty="0"/>
          </a:p>
          <a:p>
            <a:pPr marL="742950" lvl="1" indent="-285750">
              <a:buFont typeface="Arial" panose="020B0604020202020204" pitchFamily="34" charset="0"/>
              <a:buChar char="•"/>
            </a:pPr>
            <a:r>
              <a:rPr lang="en-US" dirty="0"/>
              <a:t>Defines a common interface for nutritional data (calories, fat, carbs, protein).</a:t>
            </a:r>
          </a:p>
          <a:p>
            <a:pPr marL="742950" lvl="1" indent="-285750">
              <a:buFont typeface="Arial" panose="020B0604020202020204" pitchFamily="34" charset="0"/>
              <a:buChar char="•"/>
            </a:pPr>
            <a:r>
              <a:rPr lang="en-US" dirty="0"/>
              <a:t>Enables treating </a:t>
            </a:r>
            <a:r>
              <a:rPr lang="en-US" b="1" dirty="0" err="1"/>
              <a:t>BasicFood</a:t>
            </a:r>
            <a:r>
              <a:rPr lang="en-US" dirty="0"/>
              <a:t> and </a:t>
            </a:r>
            <a:r>
              <a:rPr lang="en-US" b="1" dirty="0"/>
              <a:t>Recipe</a:t>
            </a:r>
            <a:r>
              <a:rPr lang="en-US" dirty="0"/>
              <a:t> the same.</a:t>
            </a:r>
          </a:p>
          <a:p>
            <a:pPr>
              <a:buFont typeface="Arial" panose="020B0604020202020204" pitchFamily="34" charset="0"/>
              <a:buChar char="•"/>
            </a:pPr>
            <a:r>
              <a:rPr lang="en-US" b="1" dirty="0" err="1"/>
              <a:t>BasicFood</a:t>
            </a:r>
            <a:r>
              <a:rPr lang="en-US" b="1" dirty="0"/>
              <a:t>:</a:t>
            </a:r>
            <a:endParaRPr lang="en-US" dirty="0"/>
          </a:p>
          <a:p>
            <a:pPr marL="742950" lvl="1" indent="-285750">
              <a:buFont typeface="Arial" panose="020B0604020202020204" pitchFamily="34" charset="0"/>
              <a:buChar char="•"/>
            </a:pPr>
            <a:r>
              <a:rPr lang="en-US" dirty="0"/>
              <a:t>Represents individual food items.</a:t>
            </a:r>
          </a:p>
          <a:p>
            <a:pPr marL="742950" lvl="1" indent="-285750">
              <a:buFont typeface="Arial" panose="020B0604020202020204" pitchFamily="34" charset="0"/>
              <a:buChar char="•"/>
            </a:pPr>
            <a:r>
              <a:rPr lang="en-US" dirty="0"/>
              <a:t>Stores and returns static nutrient values.</a:t>
            </a:r>
          </a:p>
          <a:p>
            <a:pPr>
              <a:buFont typeface="Arial" panose="020B0604020202020204" pitchFamily="34" charset="0"/>
              <a:buChar char="•"/>
            </a:pPr>
            <a:r>
              <a:rPr lang="en-US" b="1" dirty="0"/>
              <a:t>Recipe:</a:t>
            </a:r>
            <a:endParaRPr lang="en-US" dirty="0"/>
          </a:p>
          <a:p>
            <a:pPr marL="742950" lvl="1" indent="-285750">
              <a:buFont typeface="Arial" panose="020B0604020202020204" pitchFamily="34" charset="0"/>
              <a:buChar char="•"/>
            </a:pPr>
            <a:r>
              <a:rPr lang="en-US" dirty="0"/>
              <a:t>Aggregates other </a:t>
            </a:r>
            <a:r>
              <a:rPr lang="en-US" b="1" dirty="0"/>
              <a:t>Food</a:t>
            </a:r>
            <a:r>
              <a:rPr lang="en-US" dirty="0"/>
              <a:t> objects (basic or recipe).</a:t>
            </a:r>
          </a:p>
          <a:p>
            <a:pPr marL="742950" lvl="1" indent="-285750">
              <a:buFont typeface="Arial" panose="020B0604020202020204" pitchFamily="34" charset="0"/>
              <a:buChar char="•"/>
            </a:pPr>
            <a:r>
              <a:rPr lang="en-US" dirty="0"/>
              <a:t>Computes total nutrients </a:t>
            </a:r>
            <a:r>
              <a:rPr lang="en-US" b="1" dirty="0"/>
              <a:t>recursively</a:t>
            </a:r>
            <a:r>
              <a:rPr lang="en-US" dirty="0"/>
              <a:t>, supporting </a:t>
            </a:r>
            <a:r>
              <a:rPr lang="en-US" b="1" dirty="0"/>
              <a:t>nested recipes</a:t>
            </a:r>
            <a:r>
              <a:rPr lang="en-US" dirty="0"/>
              <a:t>.</a:t>
            </a:r>
          </a:p>
          <a:p>
            <a:pPr>
              <a:buFont typeface="Arial" panose="020B0604020202020204" pitchFamily="34" charset="0"/>
              <a:buChar char="•"/>
            </a:pPr>
            <a:r>
              <a:rPr lang="en-US" b="1" dirty="0"/>
              <a:t>Exercise:</a:t>
            </a:r>
            <a:endParaRPr lang="en-US" dirty="0"/>
          </a:p>
          <a:p>
            <a:pPr marL="742950" lvl="1" indent="-285750">
              <a:buFont typeface="Arial" panose="020B0604020202020204" pitchFamily="34" charset="0"/>
              <a:buChar char="•"/>
            </a:pPr>
            <a:r>
              <a:rPr lang="en-US" dirty="0"/>
              <a:t>Represents a physical activity.</a:t>
            </a:r>
          </a:p>
          <a:p>
            <a:pPr marL="742950" lvl="1" indent="-285750">
              <a:buFont typeface="Arial" panose="020B0604020202020204" pitchFamily="34" charset="0"/>
              <a:buChar char="•"/>
            </a:pPr>
            <a:r>
              <a:rPr lang="en-US" dirty="0"/>
              <a:t>Stores </a:t>
            </a:r>
            <a:r>
              <a:rPr lang="en-US" b="1" dirty="0"/>
              <a:t>calories burned per kg per hour</a:t>
            </a:r>
            <a:r>
              <a:rPr lang="en-US" dirty="0"/>
              <a:t> for accurate calorie expenditure calculations.</a:t>
            </a:r>
          </a:p>
          <a:p>
            <a:pPr>
              <a:buFont typeface="Arial" panose="020B0604020202020204" pitchFamily="34" charset="0"/>
              <a:buChar char="•"/>
            </a:pPr>
            <a:r>
              <a:rPr lang="en-US" b="1" dirty="0"/>
              <a:t>Foods:</a:t>
            </a:r>
            <a:endParaRPr lang="en-US" dirty="0"/>
          </a:p>
          <a:p>
            <a:pPr marL="742950" lvl="1" indent="-285750">
              <a:buFont typeface="Arial" panose="020B0604020202020204" pitchFamily="34" charset="0"/>
              <a:buChar char="•"/>
            </a:pPr>
            <a:r>
              <a:rPr lang="en-US" dirty="0"/>
              <a:t>Maintains a list of all </a:t>
            </a:r>
            <a:r>
              <a:rPr lang="en-US" b="1" dirty="0"/>
              <a:t>Food</a:t>
            </a:r>
            <a:r>
              <a:rPr lang="en-US" dirty="0"/>
              <a:t> and </a:t>
            </a:r>
            <a:r>
              <a:rPr lang="en-US" b="1" dirty="0"/>
              <a:t>Exercise</a:t>
            </a:r>
            <a:r>
              <a:rPr lang="en-US" dirty="0"/>
              <a:t> instances.</a:t>
            </a:r>
          </a:p>
          <a:p>
            <a:pPr marL="742950" lvl="1" indent="-285750">
              <a:buFont typeface="Arial" panose="020B0604020202020204" pitchFamily="34" charset="0"/>
              <a:buChar char="•"/>
            </a:pPr>
            <a:r>
              <a:rPr lang="en-US" dirty="0"/>
              <a:t>Supports adding, searching, and saving foods/exercises via </a:t>
            </a:r>
            <a:r>
              <a:rPr lang="en-US" b="1" dirty="0" err="1"/>
              <a:t>FileHandler</a:t>
            </a:r>
            <a:r>
              <a:rPr lang="en-US" dirty="0"/>
              <a:t>.</a:t>
            </a:r>
          </a:p>
          <a:p>
            <a:pPr>
              <a:buFont typeface="Arial" panose="020B0604020202020204" pitchFamily="34" charset="0"/>
              <a:buChar char="•"/>
            </a:pPr>
            <a:r>
              <a:rPr lang="en-US" b="1" dirty="0"/>
              <a:t>Log:</a:t>
            </a:r>
            <a:endParaRPr lang="en-US" dirty="0"/>
          </a:p>
          <a:p>
            <a:pPr marL="742950" lvl="1" indent="-285750">
              <a:buFont typeface="Arial" panose="020B0604020202020204" pitchFamily="34" charset="0"/>
              <a:buChar char="•"/>
            </a:pPr>
            <a:r>
              <a:rPr lang="en-US" dirty="0"/>
              <a:t>Represents a </a:t>
            </a:r>
            <a:r>
              <a:rPr lang="en-US" b="1" dirty="0"/>
              <a:t>food consumption</a:t>
            </a:r>
            <a:r>
              <a:rPr lang="en-US" dirty="0"/>
              <a:t> entry.</a:t>
            </a:r>
          </a:p>
          <a:p>
            <a:pPr marL="742950" lvl="1" indent="-285750">
              <a:buFont typeface="Arial" panose="020B0604020202020204" pitchFamily="34" charset="0"/>
              <a:buChar char="•"/>
            </a:pPr>
            <a:r>
              <a:rPr lang="en-US" dirty="0"/>
              <a:t>Stores the </a:t>
            </a:r>
            <a:r>
              <a:rPr lang="en-US" b="1" dirty="0"/>
              <a:t>food item</a:t>
            </a:r>
            <a:r>
              <a:rPr lang="en-US" dirty="0"/>
              <a:t>, </a:t>
            </a:r>
            <a:r>
              <a:rPr lang="en-US" b="1" dirty="0"/>
              <a:t>servings</a:t>
            </a:r>
            <a:r>
              <a:rPr lang="en-US" dirty="0"/>
              <a:t>, and </a:t>
            </a:r>
            <a:r>
              <a:rPr lang="en-US" b="1" dirty="0"/>
              <a:t>date</a:t>
            </a:r>
            <a:r>
              <a:rPr lang="en-US" dirty="0"/>
              <a:t>.</a:t>
            </a:r>
          </a:p>
          <a:p>
            <a:pPr>
              <a:buFont typeface="Arial" panose="020B0604020202020204" pitchFamily="34" charset="0"/>
              <a:buChar char="•"/>
            </a:pPr>
            <a:r>
              <a:rPr lang="en-US" b="1" dirty="0" err="1"/>
              <a:t>ExerciseEntry</a:t>
            </a:r>
            <a:r>
              <a:rPr lang="en-US" b="1" dirty="0"/>
              <a:t>:</a:t>
            </a:r>
            <a:endParaRPr lang="en-US" dirty="0"/>
          </a:p>
          <a:p>
            <a:pPr marL="742950" lvl="1" indent="-285750">
              <a:buFont typeface="Arial" panose="020B0604020202020204" pitchFamily="34" charset="0"/>
              <a:buChar char="•"/>
            </a:pPr>
            <a:r>
              <a:rPr lang="en-US" dirty="0"/>
              <a:t>Represents an </a:t>
            </a:r>
            <a:r>
              <a:rPr lang="en-US" b="1" dirty="0"/>
              <a:t>exercise log entry</a:t>
            </a:r>
            <a:r>
              <a:rPr lang="en-US" dirty="0"/>
              <a:t>.</a:t>
            </a:r>
          </a:p>
          <a:p>
            <a:pPr marL="742950" lvl="1" indent="-285750">
              <a:buFont typeface="Arial" panose="020B0604020202020204" pitchFamily="34" charset="0"/>
              <a:buChar char="•"/>
            </a:pPr>
            <a:r>
              <a:rPr lang="en-US" dirty="0"/>
              <a:t>Stores </a:t>
            </a:r>
            <a:r>
              <a:rPr lang="en-US" b="1" dirty="0"/>
              <a:t>exercise performed</a:t>
            </a:r>
            <a:r>
              <a:rPr lang="en-US" dirty="0"/>
              <a:t>, </a:t>
            </a:r>
            <a:r>
              <a:rPr lang="en-US" b="1" dirty="0"/>
              <a:t>minutes</a:t>
            </a:r>
            <a:r>
              <a:rPr lang="en-US" dirty="0"/>
              <a:t>, </a:t>
            </a:r>
            <a:r>
              <a:rPr lang="en-US" b="1" dirty="0"/>
              <a:t>weight</a:t>
            </a:r>
            <a:r>
              <a:rPr lang="en-US" dirty="0"/>
              <a:t>, and </a:t>
            </a:r>
            <a:r>
              <a:rPr lang="en-US" b="1" dirty="0"/>
              <a:t>calories burned</a:t>
            </a:r>
            <a:r>
              <a:rPr lang="en-US" dirty="0"/>
              <a:t>.</a:t>
            </a:r>
          </a:p>
          <a:p>
            <a:pPr>
              <a:buFont typeface="Arial" panose="020B0604020202020204" pitchFamily="34" charset="0"/>
              <a:buChar char="•"/>
            </a:pPr>
            <a:r>
              <a:rPr lang="en-US" b="1" dirty="0"/>
              <a:t>Logs:</a:t>
            </a:r>
            <a:endParaRPr lang="en-US" dirty="0"/>
          </a:p>
          <a:p>
            <a:pPr marL="742950" lvl="1" indent="-285750">
              <a:buFont typeface="Arial" panose="020B0604020202020204" pitchFamily="34" charset="0"/>
              <a:buChar char="•"/>
            </a:pPr>
            <a:r>
              <a:rPr lang="en-US" dirty="0"/>
              <a:t>Holds all </a:t>
            </a:r>
            <a:r>
              <a:rPr lang="en-US" b="1" dirty="0"/>
              <a:t>Log</a:t>
            </a:r>
            <a:r>
              <a:rPr lang="en-US" dirty="0"/>
              <a:t> and </a:t>
            </a:r>
            <a:r>
              <a:rPr lang="en-US" b="1" dirty="0" err="1"/>
              <a:t>ExerciseEntry</a:t>
            </a:r>
            <a:r>
              <a:rPr lang="en-US" dirty="0"/>
              <a:t> objects.</a:t>
            </a:r>
          </a:p>
          <a:p>
            <a:pPr marL="742950" lvl="1" indent="-285750">
              <a:buFont typeface="Arial" panose="020B0604020202020204" pitchFamily="34" charset="0"/>
              <a:buChar char="•"/>
            </a:pPr>
            <a:r>
              <a:rPr lang="en-US" dirty="0"/>
              <a:t>Filters by date and computes </a:t>
            </a:r>
            <a:r>
              <a:rPr lang="en-US" b="1" dirty="0"/>
              <a:t>total nutrients</a:t>
            </a:r>
            <a:r>
              <a:rPr lang="en-US" dirty="0"/>
              <a:t> and </a:t>
            </a:r>
            <a:r>
              <a:rPr lang="en-US" b="1" dirty="0"/>
              <a:t>calories burned</a:t>
            </a:r>
            <a:r>
              <a:rPr lang="en-US" dirty="0"/>
              <a:t>.</a:t>
            </a:r>
          </a:p>
          <a:p>
            <a:pPr>
              <a:buFont typeface="Arial" panose="020B0604020202020204" pitchFamily="34" charset="0"/>
              <a:buChar char="•"/>
            </a:pPr>
            <a:r>
              <a:rPr lang="en-US" b="1" dirty="0" err="1"/>
              <a:t>FileHandler</a:t>
            </a:r>
            <a:r>
              <a:rPr lang="en-US" b="1" dirty="0"/>
              <a:t>:</a:t>
            </a:r>
            <a:endParaRPr lang="en-US" dirty="0"/>
          </a:p>
          <a:p>
            <a:pPr marL="742950" lvl="1" indent="-285750">
              <a:buFont typeface="Arial" panose="020B0604020202020204" pitchFamily="34" charset="0"/>
              <a:buChar char="•"/>
            </a:pPr>
            <a:r>
              <a:rPr lang="en-US" dirty="0"/>
              <a:t>Handles </a:t>
            </a:r>
            <a:r>
              <a:rPr lang="en-US" b="1" dirty="0"/>
              <a:t>reading/writing</a:t>
            </a:r>
            <a:r>
              <a:rPr lang="en-US" dirty="0"/>
              <a:t> of:</a:t>
            </a:r>
          </a:p>
          <a:p>
            <a:pPr marL="1143000" lvl="2" indent="-228600">
              <a:buFont typeface="Arial" panose="020B0604020202020204" pitchFamily="34" charset="0"/>
              <a:buChar char="•"/>
            </a:pPr>
            <a:r>
              <a:rPr lang="en-US" dirty="0"/>
              <a:t>foods.csv for foods/recipes.</a:t>
            </a:r>
          </a:p>
          <a:p>
            <a:pPr marL="1143000" lvl="2" indent="-228600">
              <a:buFont typeface="Arial" panose="020B0604020202020204" pitchFamily="34" charset="0"/>
              <a:buChar char="•"/>
            </a:pPr>
            <a:r>
              <a:rPr lang="en-US" dirty="0"/>
              <a:t>exercise.csv for exercises.</a:t>
            </a:r>
          </a:p>
          <a:p>
            <a:pPr marL="1143000" lvl="2" indent="-228600">
              <a:buFont typeface="Arial" panose="020B0604020202020204" pitchFamily="34" charset="0"/>
              <a:buChar char="•"/>
            </a:pPr>
            <a:r>
              <a:rPr lang="en-US" dirty="0"/>
              <a:t>log.csv for food/exercise logs.</a:t>
            </a:r>
          </a:p>
          <a:p>
            <a:pPr marL="742950" lvl="1" indent="-285750">
              <a:buFont typeface="Arial" panose="020B0604020202020204" pitchFamily="34" charset="0"/>
              <a:buChar char="•"/>
            </a:pPr>
            <a:r>
              <a:rPr lang="en-US" dirty="0"/>
              <a:t>Supports </a:t>
            </a:r>
            <a:r>
              <a:rPr lang="en-US" b="1" dirty="0"/>
              <a:t>reconstruction</a:t>
            </a:r>
            <a:r>
              <a:rPr lang="en-US" dirty="0"/>
              <a:t> of foods, recipes, and exercises on startup.</a:t>
            </a:r>
          </a:p>
          <a:p>
            <a:pPr>
              <a:buNone/>
            </a:pPr>
            <a:r>
              <a:rPr lang="en-US" b="1" dirty="0"/>
              <a:t>View Subsystem:</a:t>
            </a:r>
          </a:p>
          <a:p>
            <a:pPr>
              <a:buFont typeface="Arial" panose="020B0604020202020204" pitchFamily="34" charset="0"/>
              <a:buChar char="•"/>
            </a:pPr>
            <a:r>
              <a:rPr lang="en-US" b="1" dirty="0"/>
              <a:t>View Class:</a:t>
            </a:r>
            <a:endParaRPr lang="en-US" dirty="0"/>
          </a:p>
          <a:p>
            <a:pPr marL="742950" lvl="1" indent="-285750">
              <a:buFont typeface="Arial" panose="020B0604020202020204" pitchFamily="34" charset="0"/>
              <a:buChar char="•"/>
            </a:pPr>
            <a:r>
              <a:rPr lang="en-US" dirty="0"/>
              <a:t>Implements the </a:t>
            </a:r>
            <a:r>
              <a:rPr lang="en-US" b="1" dirty="0"/>
              <a:t>Java Swing GUI</a:t>
            </a:r>
            <a:r>
              <a:rPr lang="en-US" dirty="0"/>
              <a:t>.</a:t>
            </a:r>
          </a:p>
          <a:p>
            <a:pPr marL="742950" lvl="1" indent="-285750">
              <a:buFont typeface="Arial" panose="020B0604020202020204" pitchFamily="34" charset="0"/>
              <a:buChar char="•"/>
            </a:pPr>
            <a:r>
              <a:rPr lang="en-US" dirty="0"/>
              <a:t>Displays:</a:t>
            </a:r>
          </a:p>
          <a:p>
            <a:pPr marL="1143000" lvl="2" indent="-228600">
              <a:buFont typeface="Arial" panose="020B0604020202020204" pitchFamily="34" charset="0"/>
              <a:buChar char="•"/>
            </a:pPr>
            <a:r>
              <a:rPr lang="en-US" dirty="0"/>
              <a:t>Food list.</a:t>
            </a:r>
          </a:p>
          <a:p>
            <a:pPr marL="1143000" lvl="2" indent="-228600">
              <a:buFont typeface="Arial" panose="020B0604020202020204" pitchFamily="34" charset="0"/>
              <a:buChar char="•"/>
            </a:pPr>
            <a:r>
              <a:rPr lang="en-US" dirty="0"/>
              <a:t>Exercise list.</a:t>
            </a:r>
          </a:p>
          <a:p>
            <a:pPr marL="1143000" lvl="2" indent="-228600">
              <a:buFont typeface="Arial" panose="020B0604020202020204" pitchFamily="34" charset="0"/>
              <a:buChar char="•"/>
            </a:pPr>
            <a:r>
              <a:rPr lang="en-US" dirty="0"/>
              <a:t>Current logs (foods and exercises).</a:t>
            </a:r>
          </a:p>
          <a:p>
            <a:pPr marL="1143000" lvl="2" indent="-228600">
              <a:buFont typeface="Arial" panose="020B0604020202020204" pitchFamily="34" charset="0"/>
              <a:buChar char="•"/>
            </a:pPr>
            <a:r>
              <a:rPr lang="en-US" dirty="0"/>
              <a:t>Nutrient totals, </a:t>
            </a:r>
            <a:r>
              <a:rPr lang="en-US" b="1" dirty="0"/>
              <a:t>calories burned</a:t>
            </a:r>
            <a:r>
              <a:rPr lang="en-US" dirty="0"/>
              <a:t>, and </a:t>
            </a:r>
            <a:r>
              <a:rPr lang="en-US" b="1" dirty="0"/>
              <a:t>pie chart</a:t>
            </a:r>
            <a:r>
              <a:rPr lang="en-US" dirty="0"/>
              <a:t>.</a:t>
            </a:r>
          </a:p>
          <a:p>
            <a:pPr marL="742950" lvl="1" indent="-285750">
              <a:buFont typeface="Arial" panose="020B0604020202020204" pitchFamily="34" charset="0"/>
              <a:buChar char="•"/>
            </a:pPr>
            <a:r>
              <a:rPr lang="en-US" dirty="0"/>
              <a:t>Prompts user for:</a:t>
            </a:r>
          </a:p>
          <a:p>
            <a:pPr marL="1143000" lvl="2" indent="-228600">
              <a:buFont typeface="Arial" panose="020B0604020202020204" pitchFamily="34" charset="0"/>
              <a:buChar char="•"/>
            </a:pPr>
            <a:r>
              <a:rPr lang="en-US" dirty="0"/>
              <a:t>Adding foods/recipes.</a:t>
            </a:r>
          </a:p>
          <a:p>
            <a:pPr marL="1143000" lvl="2" indent="-228600">
              <a:buFont typeface="Arial" panose="020B0604020202020204" pitchFamily="34" charset="0"/>
              <a:buChar char="•"/>
            </a:pPr>
            <a:r>
              <a:rPr lang="en-US" dirty="0"/>
              <a:t>Logging exercises.</a:t>
            </a:r>
          </a:p>
          <a:p>
            <a:pPr marL="1143000" lvl="2" indent="-228600">
              <a:buFont typeface="Arial" panose="020B0604020202020204" pitchFamily="34" charset="0"/>
              <a:buChar char="•"/>
            </a:pPr>
            <a:r>
              <a:rPr lang="en-US" dirty="0"/>
              <a:t>Setting calorie goals and weight.</a:t>
            </a:r>
          </a:p>
          <a:p>
            <a:pPr marL="1143000" lvl="2" indent="-228600">
              <a:buFont typeface="Arial" panose="020B0604020202020204" pitchFamily="34" charset="0"/>
              <a:buChar char="•"/>
            </a:pPr>
            <a:r>
              <a:rPr lang="en-US" dirty="0"/>
              <a:t>Deleting and editing exercise logs.</a:t>
            </a:r>
          </a:p>
          <a:p>
            <a:pPr marL="742950" lvl="1" indent="-285750">
              <a:buFont typeface="Arial" panose="020B0604020202020204" pitchFamily="34" charset="0"/>
              <a:buChar char="•"/>
            </a:pPr>
            <a:r>
              <a:rPr lang="en-US" dirty="0"/>
              <a:t>Contains </a:t>
            </a:r>
            <a:r>
              <a:rPr lang="en-US" b="1" dirty="0"/>
              <a:t>no business logic</a:t>
            </a:r>
            <a:r>
              <a:rPr lang="en-US" dirty="0"/>
              <a:t>—only UI responsibilities.</a:t>
            </a:r>
          </a:p>
          <a:p>
            <a:pPr>
              <a:buNone/>
            </a:pPr>
            <a:r>
              <a:rPr lang="en-US" b="1" dirty="0"/>
              <a:t>Controller Subsystem:</a:t>
            </a:r>
          </a:p>
          <a:p>
            <a:pPr>
              <a:buFont typeface="Arial" panose="020B0604020202020204" pitchFamily="34" charset="0"/>
              <a:buChar char="•"/>
            </a:pPr>
            <a:r>
              <a:rPr lang="en-US" b="1" dirty="0"/>
              <a:t>Controller Class:</a:t>
            </a:r>
            <a:endParaRPr lang="en-US" dirty="0"/>
          </a:p>
          <a:p>
            <a:pPr marL="742950" lvl="1" indent="-285750">
              <a:buFont typeface="Arial" panose="020B0604020202020204" pitchFamily="34" charset="0"/>
              <a:buChar char="•"/>
            </a:pPr>
            <a:r>
              <a:rPr lang="en-US" dirty="0"/>
              <a:t>Connects </a:t>
            </a:r>
            <a:r>
              <a:rPr lang="en-US" b="1" dirty="0"/>
              <a:t>Model</a:t>
            </a:r>
            <a:r>
              <a:rPr lang="en-US" dirty="0"/>
              <a:t> and </a:t>
            </a:r>
            <a:r>
              <a:rPr lang="en-US" b="1" dirty="0"/>
              <a:t>View</a:t>
            </a:r>
            <a:r>
              <a:rPr lang="en-US" dirty="0"/>
              <a:t>.</a:t>
            </a:r>
          </a:p>
          <a:p>
            <a:pPr marL="742950" lvl="1" indent="-285750">
              <a:buFont typeface="Arial" panose="020B0604020202020204" pitchFamily="34" charset="0"/>
              <a:buChar char="•"/>
            </a:pPr>
            <a:r>
              <a:rPr lang="en-US" dirty="0"/>
              <a:t>Initializes </a:t>
            </a:r>
            <a:r>
              <a:rPr lang="en-US" b="1" dirty="0"/>
              <a:t>Foods</a:t>
            </a:r>
            <a:r>
              <a:rPr lang="en-US" dirty="0"/>
              <a:t>, </a:t>
            </a:r>
            <a:r>
              <a:rPr lang="en-US" b="1" dirty="0"/>
              <a:t>Logs</a:t>
            </a:r>
            <a:r>
              <a:rPr lang="en-US" dirty="0"/>
              <a:t>, </a:t>
            </a:r>
            <a:r>
              <a:rPr lang="en-US" b="1" dirty="0"/>
              <a:t>Exercises</a:t>
            </a:r>
            <a:r>
              <a:rPr lang="en-US" dirty="0"/>
              <a:t>, and </a:t>
            </a:r>
            <a:r>
              <a:rPr lang="en-US" b="1" dirty="0"/>
              <a:t>View</a:t>
            </a:r>
            <a:r>
              <a:rPr lang="en-US" dirty="0"/>
              <a:t>.</a:t>
            </a:r>
          </a:p>
          <a:p>
            <a:pPr marL="742950" lvl="1" indent="-285750">
              <a:buFont typeface="Arial" panose="020B0604020202020204" pitchFamily="34" charset="0"/>
              <a:buChar char="•"/>
            </a:pPr>
            <a:r>
              <a:rPr lang="en-US" dirty="0"/>
              <a:t>Manages </a:t>
            </a:r>
            <a:r>
              <a:rPr lang="en-US" b="1" dirty="0"/>
              <a:t>current date</a:t>
            </a:r>
            <a:r>
              <a:rPr lang="en-US" dirty="0"/>
              <a:t> for logging.</a:t>
            </a:r>
          </a:p>
          <a:p>
            <a:pPr marL="742950" lvl="1" indent="-285750">
              <a:buFont typeface="Arial" panose="020B0604020202020204" pitchFamily="34" charset="0"/>
              <a:buChar char="•"/>
            </a:pPr>
            <a:r>
              <a:rPr lang="en-US" dirty="0"/>
              <a:t>Sets up </a:t>
            </a:r>
            <a:r>
              <a:rPr lang="en-US" b="1" dirty="0"/>
              <a:t>event listeners</a:t>
            </a:r>
            <a:r>
              <a:rPr lang="en-US" dirty="0"/>
              <a:t>.</a:t>
            </a:r>
          </a:p>
          <a:p>
            <a:pPr marL="742950" lvl="1" indent="-285750">
              <a:buFont typeface="Arial" panose="020B0604020202020204" pitchFamily="34" charset="0"/>
              <a:buChar char="•"/>
            </a:pPr>
            <a:r>
              <a:rPr lang="en-US" dirty="0"/>
              <a:t>Refreshes logs and stats in the view.</a:t>
            </a:r>
          </a:p>
          <a:p>
            <a:pPr>
              <a:buNone/>
            </a:pPr>
            <a:r>
              <a:rPr lang="en-US" b="1" dirty="0"/>
              <a:t>Listener Classes:</a:t>
            </a:r>
          </a:p>
          <a:p>
            <a:pPr>
              <a:buFont typeface="Arial" panose="020B0604020202020204" pitchFamily="34" charset="0"/>
              <a:buChar char="•"/>
            </a:pPr>
            <a:r>
              <a:rPr lang="en-US" b="1" dirty="0" err="1"/>
              <a:t>AddFoodButtonListener</a:t>
            </a:r>
            <a:r>
              <a:rPr lang="en-US" b="1" dirty="0"/>
              <a:t>:</a:t>
            </a:r>
            <a:endParaRPr lang="en-US" dirty="0"/>
          </a:p>
          <a:p>
            <a:pPr marL="742950" lvl="1" indent="-285750">
              <a:buFont typeface="Arial" panose="020B0604020202020204" pitchFamily="34" charset="0"/>
              <a:buChar char="•"/>
            </a:pPr>
            <a:r>
              <a:rPr lang="en-US" dirty="0"/>
              <a:t>Prompts user to add a </a:t>
            </a:r>
            <a:r>
              <a:rPr lang="en-US" b="1" dirty="0"/>
              <a:t>basic food</a:t>
            </a:r>
            <a:r>
              <a:rPr lang="en-US" dirty="0"/>
              <a:t> or </a:t>
            </a:r>
            <a:r>
              <a:rPr lang="en-US" b="1" dirty="0"/>
              <a:t>recipe</a:t>
            </a:r>
            <a:r>
              <a:rPr lang="en-US" dirty="0"/>
              <a:t>.</a:t>
            </a:r>
          </a:p>
          <a:p>
            <a:pPr marL="742950" lvl="1" indent="-285750">
              <a:buFont typeface="Arial" panose="020B0604020202020204" pitchFamily="34" charset="0"/>
              <a:buChar char="•"/>
            </a:pPr>
            <a:r>
              <a:rPr lang="en-US" dirty="0"/>
              <a:t>Saves new foods to foods.csv.</a:t>
            </a:r>
          </a:p>
          <a:p>
            <a:pPr>
              <a:buFont typeface="Arial" panose="020B0604020202020204" pitchFamily="34" charset="0"/>
              <a:buChar char="•"/>
            </a:pPr>
            <a:r>
              <a:rPr lang="en-US" b="1" dirty="0" err="1"/>
              <a:t>AddLogButtonListener</a:t>
            </a:r>
            <a:r>
              <a:rPr lang="en-US" b="1" dirty="0"/>
              <a:t>:</a:t>
            </a:r>
            <a:endParaRPr lang="en-US" dirty="0"/>
          </a:p>
          <a:p>
            <a:pPr marL="742950" lvl="1" indent="-285750">
              <a:buFont typeface="Arial" panose="020B0604020202020204" pitchFamily="34" charset="0"/>
              <a:buChar char="•"/>
            </a:pPr>
            <a:r>
              <a:rPr lang="en-US" dirty="0"/>
              <a:t>Allows logging of </a:t>
            </a:r>
            <a:r>
              <a:rPr lang="en-US" b="1" dirty="0"/>
              <a:t>food</a:t>
            </a:r>
            <a:r>
              <a:rPr lang="en-US" dirty="0"/>
              <a:t> or </a:t>
            </a:r>
            <a:r>
              <a:rPr lang="en-US" b="1" dirty="0"/>
              <a:t>exercise</a:t>
            </a:r>
            <a:r>
              <a:rPr lang="en-US" dirty="0"/>
              <a:t> entries.</a:t>
            </a:r>
          </a:p>
          <a:p>
            <a:pPr marL="742950" lvl="1" indent="-285750">
              <a:buFont typeface="Arial" panose="020B0604020202020204" pitchFamily="34" charset="0"/>
              <a:buChar char="•"/>
            </a:pPr>
            <a:r>
              <a:rPr lang="en-US" dirty="0"/>
              <a:t>Updates </a:t>
            </a:r>
            <a:r>
              <a:rPr lang="en-US" b="1" dirty="0"/>
              <a:t>logs</a:t>
            </a:r>
            <a:r>
              <a:rPr lang="en-US" dirty="0"/>
              <a:t>, </a:t>
            </a:r>
            <a:r>
              <a:rPr lang="en-US" b="1" dirty="0"/>
              <a:t>exercise logs</a:t>
            </a:r>
            <a:r>
              <a:rPr lang="en-US" dirty="0"/>
              <a:t>, and </a:t>
            </a:r>
            <a:r>
              <a:rPr lang="en-US" b="1" dirty="0"/>
              <a:t>view stats</a:t>
            </a:r>
            <a:r>
              <a:rPr lang="en-US" dirty="0"/>
              <a:t>.</a:t>
            </a:r>
          </a:p>
          <a:p>
            <a:pPr>
              <a:buFont typeface="Arial" panose="020B0604020202020204" pitchFamily="34" charset="0"/>
              <a:buChar char="•"/>
            </a:pPr>
            <a:r>
              <a:rPr lang="en-US" b="1" dirty="0" err="1"/>
              <a:t>AddExerciseButtonListener</a:t>
            </a:r>
            <a:r>
              <a:rPr lang="en-US" b="1" dirty="0"/>
              <a:t>:</a:t>
            </a:r>
            <a:endParaRPr lang="en-US" dirty="0"/>
          </a:p>
          <a:p>
            <a:pPr marL="742950" lvl="1" indent="-285750">
              <a:buFont typeface="Arial" panose="020B0604020202020204" pitchFamily="34" charset="0"/>
              <a:buChar char="•"/>
            </a:pPr>
            <a:r>
              <a:rPr lang="en-US" dirty="0"/>
              <a:t>Prompts user to create a </a:t>
            </a:r>
            <a:r>
              <a:rPr lang="en-US" b="1" dirty="0"/>
              <a:t>new exercise</a:t>
            </a:r>
            <a:r>
              <a:rPr lang="en-US" dirty="0"/>
              <a:t> (name + calories burned per kg per hour).</a:t>
            </a:r>
          </a:p>
          <a:p>
            <a:pPr marL="742950" lvl="1" indent="-285750">
              <a:buFont typeface="Arial" panose="020B0604020202020204" pitchFamily="34" charset="0"/>
              <a:buChar char="•"/>
            </a:pPr>
            <a:r>
              <a:rPr lang="en-US" dirty="0"/>
              <a:t>Saves exercises to exercise.csv.</a:t>
            </a:r>
          </a:p>
          <a:p>
            <a:pPr>
              <a:buFont typeface="Arial" panose="020B0604020202020204" pitchFamily="34" charset="0"/>
              <a:buChar char="•"/>
            </a:pPr>
            <a:r>
              <a:rPr lang="en-US" b="1" dirty="0" err="1"/>
              <a:t>ChangeDateButtonListener</a:t>
            </a:r>
            <a:r>
              <a:rPr lang="en-US" b="1" dirty="0"/>
              <a:t>:</a:t>
            </a:r>
            <a:endParaRPr lang="en-US" dirty="0"/>
          </a:p>
          <a:p>
            <a:pPr marL="742950" lvl="1" indent="-285750">
              <a:buFont typeface="Arial" panose="020B0604020202020204" pitchFamily="34" charset="0"/>
              <a:buChar char="•"/>
            </a:pPr>
            <a:r>
              <a:rPr lang="en-US" dirty="0"/>
              <a:t>Lets user </a:t>
            </a:r>
            <a:r>
              <a:rPr lang="en-US" b="1" dirty="0"/>
              <a:t>navigate between dates</a:t>
            </a:r>
            <a:r>
              <a:rPr lang="en-US" dirty="0"/>
              <a:t>.</a:t>
            </a:r>
          </a:p>
          <a:p>
            <a:pPr marL="742950" lvl="1" indent="-285750">
              <a:buFont typeface="Arial" panose="020B0604020202020204" pitchFamily="34" charset="0"/>
              <a:buChar char="•"/>
            </a:pPr>
            <a:r>
              <a:rPr lang="en-US" dirty="0"/>
              <a:t>Refreshes logs and stats automatically.</a:t>
            </a:r>
          </a:p>
          <a:p>
            <a:pPr>
              <a:buFont typeface="Arial" panose="020B0604020202020204" pitchFamily="34" charset="0"/>
              <a:buChar char="•"/>
            </a:pPr>
            <a:r>
              <a:rPr lang="en-US" b="1" dirty="0" err="1"/>
              <a:t>DeleteLogButtonListener</a:t>
            </a:r>
            <a:r>
              <a:rPr lang="en-US" b="1" dirty="0"/>
              <a:t>:</a:t>
            </a:r>
            <a:endParaRPr lang="en-US" dirty="0"/>
          </a:p>
          <a:p>
            <a:pPr marL="742950" lvl="1" indent="-285750">
              <a:buFont typeface="Arial" panose="020B0604020202020204" pitchFamily="34" charset="0"/>
              <a:buChar char="•"/>
            </a:pPr>
            <a:r>
              <a:rPr lang="en-US" dirty="0"/>
              <a:t>Supports deletion of </a:t>
            </a:r>
            <a:r>
              <a:rPr lang="en-US" b="1" dirty="0"/>
              <a:t>food</a:t>
            </a:r>
            <a:r>
              <a:rPr lang="en-US" dirty="0"/>
              <a:t> or </a:t>
            </a:r>
            <a:r>
              <a:rPr lang="en-US" b="1" dirty="0"/>
              <a:t>exercise logs</a:t>
            </a:r>
            <a:r>
              <a:rPr lang="en-US" dirty="0"/>
              <a:t> for the current date.</a:t>
            </a:r>
          </a:p>
          <a:p>
            <a:pPr marL="742950" lvl="1" indent="-285750">
              <a:buFont typeface="Arial" panose="020B0604020202020204" pitchFamily="34" charset="0"/>
              <a:buChar char="•"/>
            </a:pPr>
            <a:r>
              <a:rPr lang="en-US" dirty="0"/>
              <a:t>Updates </a:t>
            </a:r>
            <a:r>
              <a:rPr lang="en-US" b="1" dirty="0"/>
              <a:t>logs</a:t>
            </a:r>
            <a:r>
              <a:rPr lang="en-US" dirty="0"/>
              <a:t> and </a:t>
            </a:r>
            <a:r>
              <a:rPr lang="en-US" b="1" dirty="0"/>
              <a:t>view</a:t>
            </a:r>
            <a:r>
              <a:rPr lang="en-US" dirty="0"/>
              <a:t> accordingly.</a:t>
            </a:r>
          </a:p>
          <a:p>
            <a:pPr>
              <a:buFont typeface="Arial" panose="020B0604020202020204" pitchFamily="34" charset="0"/>
              <a:buChar char="•"/>
            </a:pPr>
            <a:r>
              <a:rPr lang="en-US" b="1" dirty="0" err="1"/>
              <a:t>EditExerciseButtonListener</a:t>
            </a:r>
            <a:r>
              <a:rPr lang="en-US" b="1" dirty="0"/>
              <a:t>:</a:t>
            </a:r>
            <a:endParaRPr lang="en-US" dirty="0"/>
          </a:p>
          <a:p>
            <a:pPr marL="742950" lvl="1" indent="-285750">
              <a:buFont typeface="Arial" panose="020B0604020202020204" pitchFamily="34" charset="0"/>
              <a:buChar char="•"/>
            </a:pPr>
            <a:r>
              <a:rPr lang="en-US" dirty="0"/>
              <a:t>Allows editing of </a:t>
            </a:r>
            <a:r>
              <a:rPr lang="en-US" b="1" dirty="0"/>
              <a:t>exercise definitions</a:t>
            </a:r>
            <a:r>
              <a:rPr lang="en-US" dirty="0"/>
              <a:t> (e.g., adjust calories burned per kg per hour).</a:t>
            </a:r>
          </a:p>
          <a:p>
            <a:pPr>
              <a:buNone/>
            </a:pPr>
            <a:r>
              <a:rPr lang="en-US" b="1" dirty="0"/>
              <a:t>Key Design Highlights:</a:t>
            </a:r>
          </a:p>
          <a:p>
            <a:pPr>
              <a:buFont typeface="Arial" panose="020B0604020202020204" pitchFamily="34" charset="0"/>
              <a:buChar char="•"/>
            </a:pPr>
            <a:r>
              <a:rPr lang="en-US" b="1" dirty="0"/>
              <a:t>MVC Pattern:</a:t>
            </a:r>
            <a:endParaRPr lang="en-US" dirty="0"/>
          </a:p>
          <a:p>
            <a:pPr marL="742950" lvl="1" indent="-285750">
              <a:buFont typeface="Arial" panose="020B0604020202020204" pitchFamily="34" charset="0"/>
              <a:buChar char="•"/>
            </a:pPr>
            <a:r>
              <a:rPr lang="en-US" b="1" dirty="0"/>
              <a:t>Model</a:t>
            </a:r>
            <a:r>
              <a:rPr lang="en-US" dirty="0"/>
              <a:t> manages data and business logic.</a:t>
            </a:r>
          </a:p>
          <a:p>
            <a:pPr marL="742950" lvl="1" indent="-285750">
              <a:buFont typeface="Arial" panose="020B0604020202020204" pitchFamily="34" charset="0"/>
              <a:buChar char="•"/>
            </a:pPr>
            <a:r>
              <a:rPr lang="en-US" b="1" dirty="0"/>
              <a:t>View</a:t>
            </a:r>
            <a:r>
              <a:rPr lang="en-US" dirty="0"/>
              <a:t> handles UI presentation and user prompts.</a:t>
            </a:r>
          </a:p>
          <a:p>
            <a:pPr marL="742950" lvl="1" indent="-285750">
              <a:buFont typeface="Arial" panose="020B0604020202020204" pitchFamily="34" charset="0"/>
              <a:buChar char="•"/>
            </a:pPr>
            <a:r>
              <a:rPr lang="en-US" b="1" dirty="0"/>
              <a:t>Controller</a:t>
            </a:r>
            <a:r>
              <a:rPr lang="en-US" dirty="0"/>
              <a:t> coordinates updates and interactions.</a:t>
            </a:r>
          </a:p>
          <a:p>
            <a:pPr>
              <a:buFont typeface="Arial" panose="020B0604020202020204" pitchFamily="34" charset="0"/>
              <a:buChar char="•"/>
            </a:pPr>
            <a:r>
              <a:rPr lang="en-US" b="1" dirty="0"/>
              <a:t>Composite Pattern:</a:t>
            </a:r>
            <a:endParaRPr lang="en-US" dirty="0"/>
          </a:p>
          <a:p>
            <a:pPr marL="742950" lvl="1" indent="-285750">
              <a:buFont typeface="Arial" panose="020B0604020202020204" pitchFamily="34" charset="0"/>
              <a:buChar char="•"/>
            </a:pPr>
            <a:r>
              <a:rPr lang="en-US" dirty="0"/>
              <a:t>Supports </a:t>
            </a:r>
            <a:r>
              <a:rPr lang="en-US" b="1" dirty="0"/>
              <a:t>nested recipes</a:t>
            </a:r>
            <a:r>
              <a:rPr lang="en-US" dirty="0"/>
              <a:t> by treating </a:t>
            </a:r>
            <a:r>
              <a:rPr lang="en-US" b="1" dirty="0" err="1"/>
              <a:t>BasicFood</a:t>
            </a:r>
            <a:r>
              <a:rPr lang="en-US" dirty="0"/>
              <a:t> and </a:t>
            </a:r>
            <a:r>
              <a:rPr lang="en-US" b="1" dirty="0"/>
              <a:t>Recipe</a:t>
            </a:r>
            <a:r>
              <a:rPr lang="en-US" dirty="0"/>
              <a:t> uniformly.</a:t>
            </a:r>
          </a:p>
          <a:p>
            <a:pPr>
              <a:buFont typeface="Arial" panose="020B0604020202020204" pitchFamily="34" charset="0"/>
              <a:buChar char="•"/>
            </a:pPr>
            <a:r>
              <a:rPr lang="en-US" b="1" dirty="0"/>
              <a:t>Exercise Tracking Extension:</a:t>
            </a:r>
            <a:endParaRPr lang="en-US" dirty="0"/>
          </a:p>
          <a:p>
            <a:pPr marL="742950" lvl="1" indent="-285750">
              <a:buFont typeface="Arial" panose="020B0604020202020204" pitchFamily="34" charset="0"/>
              <a:buChar char="•"/>
            </a:pPr>
            <a:r>
              <a:rPr lang="en-US" dirty="0"/>
              <a:t>Introduced </a:t>
            </a:r>
            <a:r>
              <a:rPr lang="en-US" b="1" dirty="0" err="1"/>
              <a:t>ExerciseEntry</a:t>
            </a:r>
            <a:r>
              <a:rPr lang="en-US" dirty="0"/>
              <a:t> and </a:t>
            </a:r>
            <a:r>
              <a:rPr lang="en-US" b="1" dirty="0"/>
              <a:t>Exercise</a:t>
            </a:r>
            <a:r>
              <a:rPr lang="en-US" dirty="0"/>
              <a:t> classes.</a:t>
            </a:r>
          </a:p>
          <a:p>
            <a:pPr marL="742950" lvl="1" indent="-285750">
              <a:buFont typeface="Arial" panose="020B0604020202020204" pitchFamily="34" charset="0"/>
              <a:buChar char="•"/>
            </a:pPr>
            <a:r>
              <a:rPr lang="en-US" dirty="0"/>
              <a:t>Logs exercises alongside foods.</a:t>
            </a:r>
          </a:p>
          <a:p>
            <a:pPr marL="742950" lvl="1" indent="-285750">
              <a:buFont typeface="Arial" panose="020B0604020202020204" pitchFamily="34" charset="0"/>
              <a:buChar char="•"/>
            </a:pPr>
            <a:r>
              <a:rPr lang="en-US" dirty="0"/>
              <a:t>Calories burned are integrated into </a:t>
            </a:r>
            <a:r>
              <a:rPr lang="en-US" b="1" dirty="0"/>
              <a:t>daily stats</a:t>
            </a:r>
            <a:r>
              <a:rPr lang="en-US" dirty="0"/>
              <a:t>.</a:t>
            </a:r>
          </a:p>
          <a:p>
            <a:pPr>
              <a:buFont typeface="Arial" panose="020B0604020202020204" pitchFamily="34" charset="0"/>
              <a:buChar char="•"/>
            </a:pPr>
            <a:r>
              <a:rPr lang="en-US" b="1" dirty="0"/>
              <a:t>Modular Listener Classes:</a:t>
            </a:r>
            <a:endParaRPr lang="en-US" dirty="0"/>
          </a:p>
          <a:p>
            <a:pPr marL="742950" lvl="1" indent="-285750">
              <a:buFont typeface="Arial" panose="020B0604020202020204" pitchFamily="34" charset="0"/>
              <a:buChar char="•"/>
            </a:pPr>
            <a:r>
              <a:rPr lang="en-US" dirty="0"/>
              <a:t>Isolate user interaction logic.</a:t>
            </a:r>
          </a:p>
          <a:p>
            <a:pPr marL="742950" lvl="1" indent="-285750">
              <a:buFont typeface="Arial" panose="020B0604020202020204" pitchFamily="34" charset="0"/>
              <a:buChar char="•"/>
            </a:pPr>
            <a:r>
              <a:rPr lang="en-US" dirty="0"/>
              <a:t>Make the system </a:t>
            </a:r>
            <a:r>
              <a:rPr lang="en-US" b="1" dirty="0"/>
              <a:t>flexible</a:t>
            </a:r>
            <a:r>
              <a:rPr lang="en-US" dirty="0"/>
              <a:t> and </a:t>
            </a:r>
            <a:r>
              <a:rPr lang="en-US" b="1" dirty="0"/>
              <a:t>adaptable</a:t>
            </a:r>
            <a:r>
              <a:rPr lang="en-US" dirty="0"/>
              <a:t>.</a:t>
            </a: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3991455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Arial" panose="020B0604020202020204" pitchFamily="34" charset="0"/>
                <a:cs typeface="Tahoma" panose="020B0604030504040204" pitchFamily="34" charset="0"/>
              </a:rPr>
              <a:t>This sequence diagram illustrates the process of loading exercises from a CSV file when the Diet Manager application starts. The interaction begins with the Main component, which triggers the Controller by sending a </a:t>
            </a:r>
            <a:r>
              <a:rPr lang="en-US" sz="1800" i="1" dirty="0">
                <a:effectLst/>
                <a:latin typeface="Times New Roman" panose="02020603050405020304" pitchFamily="18" charset="0"/>
                <a:ea typeface="Arial" panose="020B0604020202020204" pitchFamily="34" charset="0"/>
                <a:cs typeface="Tahoma" panose="020B0604030504040204" pitchFamily="34" charset="0"/>
              </a:rPr>
              <a:t>Start Application</a:t>
            </a:r>
            <a:r>
              <a:rPr lang="en-US" sz="1800" dirty="0">
                <a:effectLst/>
                <a:latin typeface="Times New Roman" panose="02020603050405020304" pitchFamily="18" charset="0"/>
                <a:ea typeface="Arial" panose="020B0604020202020204" pitchFamily="34" charset="0"/>
                <a:cs typeface="Tahoma" panose="020B0604030504040204" pitchFamily="34" charset="0"/>
              </a:rPr>
              <a:t> signal. The Controller initiates the loading process by calling the </a:t>
            </a:r>
            <a:r>
              <a:rPr lang="en-US" sz="1800" dirty="0" err="1">
                <a:effectLst/>
                <a:latin typeface="Times New Roman" panose="02020603050405020304" pitchFamily="18" charset="0"/>
                <a:ea typeface="Arial" panose="020B0604020202020204" pitchFamily="34" charset="0"/>
                <a:cs typeface="Tahoma" panose="020B0604030504040204" pitchFamily="34" charset="0"/>
              </a:rPr>
              <a:t>loadFromFile</a:t>
            </a:r>
            <a:r>
              <a:rPr lang="en-US" sz="1800" dirty="0">
                <a:effectLst/>
                <a:latin typeface="Times New Roman" panose="02020603050405020304" pitchFamily="18" charset="0"/>
                <a:ea typeface="Arial" panose="020B0604020202020204" pitchFamily="34" charset="0"/>
                <a:cs typeface="Tahoma" panose="020B0604030504040204" pitchFamily="34" charset="0"/>
              </a:rPr>
              <a:t>("exercise.csv") method on the Exercises class. The Exercises class, responsible for managing all exercise data, delegates the file reading task to the </a:t>
            </a:r>
            <a:r>
              <a:rPr lang="en-US" sz="1800" dirty="0" err="1">
                <a:effectLst/>
                <a:latin typeface="Times New Roman" panose="02020603050405020304" pitchFamily="18" charset="0"/>
                <a:ea typeface="Arial" panose="020B0604020202020204" pitchFamily="34" charset="0"/>
                <a:cs typeface="Tahoma" panose="020B0604030504040204" pitchFamily="34" charset="0"/>
              </a:rPr>
              <a:t>FileHandler</a:t>
            </a:r>
            <a:r>
              <a:rPr lang="en-US" sz="1800" dirty="0">
                <a:effectLst/>
                <a:latin typeface="Times New Roman" panose="02020603050405020304" pitchFamily="18" charset="0"/>
                <a:ea typeface="Arial" panose="020B0604020202020204" pitchFamily="34" charset="0"/>
                <a:cs typeface="Tahoma" panose="020B0604030504040204" pitchFamily="34" charset="0"/>
              </a:rPr>
              <a:t> by invoking </a:t>
            </a:r>
            <a:r>
              <a:rPr lang="en-US" sz="1800" dirty="0" err="1">
                <a:effectLst/>
                <a:latin typeface="Times New Roman" panose="02020603050405020304" pitchFamily="18" charset="0"/>
                <a:ea typeface="Arial" panose="020B0604020202020204" pitchFamily="34" charset="0"/>
                <a:cs typeface="Tahoma" panose="020B0604030504040204" pitchFamily="34" charset="0"/>
              </a:rPr>
              <a:t>readExercises</a:t>
            </a:r>
            <a:r>
              <a:rPr lang="en-US" sz="1800" dirty="0">
                <a:effectLst/>
                <a:latin typeface="Times New Roman" panose="02020603050405020304" pitchFamily="18" charset="0"/>
                <a:ea typeface="Arial" panose="020B0604020202020204" pitchFamily="34" charset="0"/>
                <a:cs typeface="Tahoma" panose="020B0604030504040204" pitchFamily="34" charset="0"/>
              </a:rPr>
              <a:t>("exercise.csv"). The </a:t>
            </a:r>
            <a:r>
              <a:rPr lang="en-US" sz="1800" dirty="0" err="1">
                <a:effectLst/>
                <a:latin typeface="Times New Roman" panose="02020603050405020304" pitchFamily="18" charset="0"/>
                <a:ea typeface="Arial" panose="020B0604020202020204" pitchFamily="34" charset="0"/>
                <a:cs typeface="Tahoma" panose="020B0604030504040204" pitchFamily="34" charset="0"/>
              </a:rPr>
              <a:t>FileHandler</a:t>
            </a:r>
            <a:r>
              <a:rPr lang="en-US" sz="1800" dirty="0">
                <a:effectLst/>
                <a:latin typeface="Times New Roman" panose="02020603050405020304" pitchFamily="18" charset="0"/>
                <a:ea typeface="Arial" panose="020B0604020202020204" pitchFamily="34" charset="0"/>
                <a:cs typeface="Tahoma" panose="020B0604030504040204" pitchFamily="34" charset="0"/>
              </a:rPr>
              <a:t> reads the exercise data from the CSV file and returns a List of Exercise objects back to the Exercises class. Once the exercises are loaded into memory, the Exercises class signals back to the Controller with an </a:t>
            </a:r>
            <a:r>
              <a:rPr lang="en-US" sz="1800" i="1" dirty="0">
                <a:effectLst/>
                <a:latin typeface="Times New Roman" panose="02020603050405020304" pitchFamily="18" charset="0"/>
                <a:ea typeface="Arial" panose="020B0604020202020204" pitchFamily="34" charset="0"/>
                <a:cs typeface="Tahoma" panose="020B0604030504040204" pitchFamily="34" charset="0"/>
              </a:rPr>
              <a:t>Exercises Loaded</a:t>
            </a:r>
            <a:r>
              <a:rPr lang="en-US" sz="1800" dirty="0">
                <a:effectLst/>
                <a:latin typeface="Times New Roman" panose="02020603050405020304" pitchFamily="18" charset="0"/>
                <a:ea typeface="Arial" panose="020B0604020202020204" pitchFamily="34" charset="0"/>
                <a:cs typeface="Tahoma" panose="020B0604030504040204" pitchFamily="34" charset="0"/>
              </a:rPr>
              <a:t> message, completing the loading process and ensuring that the exercise data is ready for use within the application.</a:t>
            </a: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2014382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Arial" panose="020B0604020202020204" pitchFamily="34" charset="0"/>
                <a:cs typeface="Tahoma" panose="020B0604030504040204" pitchFamily="34" charset="0"/>
              </a:rPr>
              <a:t>When the user selects "Log Food/Exercise" from the interface, the system first prompts them to choose between logging a food or an exercise. If the user selects exercise, a dropdown appears listing all available exercises along with a field to enter the number of minutes performed. Once the user provides this information, the </a:t>
            </a:r>
            <a:r>
              <a:rPr lang="en-US" sz="1800" dirty="0" err="1">
                <a:effectLst/>
                <a:latin typeface="Times New Roman" panose="02020603050405020304" pitchFamily="18" charset="0"/>
                <a:ea typeface="Arial" panose="020B0604020202020204" pitchFamily="34" charset="0"/>
                <a:cs typeface="Tahoma" panose="020B0604030504040204" pitchFamily="34" charset="0"/>
              </a:rPr>
              <a:t>AddLogButtonListener</a:t>
            </a:r>
            <a:r>
              <a:rPr lang="en-US" sz="1800" dirty="0">
                <a:effectLst/>
                <a:latin typeface="Times New Roman" panose="02020603050405020304" pitchFamily="18" charset="0"/>
                <a:ea typeface="Arial" panose="020B0604020202020204" pitchFamily="34" charset="0"/>
                <a:cs typeface="Tahoma" panose="020B0604030504040204" pitchFamily="34" charset="0"/>
              </a:rPr>
              <a:t> creates a new </a:t>
            </a:r>
            <a:r>
              <a:rPr lang="en-US" sz="1800" dirty="0" err="1">
                <a:effectLst/>
                <a:latin typeface="Times New Roman" panose="02020603050405020304" pitchFamily="18" charset="0"/>
                <a:ea typeface="Arial" panose="020B0604020202020204" pitchFamily="34" charset="0"/>
                <a:cs typeface="Tahoma" panose="020B0604030504040204" pitchFamily="34" charset="0"/>
              </a:rPr>
              <a:t>ExerciseEntry</a:t>
            </a:r>
            <a:r>
              <a:rPr lang="en-US" sz="1800" dirty="0">
                <a:effectLst/>
                <a:latin typeface="Times New Roman" panose="02020603050405020304" pitchFamily="18" charset="0"/>
                <a:ea typeface="Arial" panose="020B0604020202020204" pitchFamily="34" charset="0"/>
                <a:cs typeface="Tahoma" panose="020B0604030504040204" pitchFamily="34" charset="0"/>
              </a:rPr>
              <a:t> containing the selected exercise and minutes. This entry is passed to the Logs model via the </a:t>
            </a:r>
            <a:r>
              <a:rPr lang="en-US" sz="1800" dirty="0" err="1">
                <a:effectLst/>
                <a:latin typeface="Times New Roman" panose="02020603050405020304" pitchFamily="18" charset="0"/>
                <a:ea typeface="Arial" panose="020B0604020202020204" pitchFamily="34" charset="0"/>
                <a:cs typeface="Tahoma" panose="020B0604030504040204" pitchFamily="34" charset="0"/>
              </a:rPr>
              <a:t>addExerciseLog</a:t>
            </a:r>
            <a:r>
              <a:rPr lang="en-US" sz="1800" dirty="0">
                <a:effectLst/>
                <a:latin typeface="Times New Roman" panose="02020603050405020304" pitchFamily="18" charset="0"/>
                <a:ea typeface="Arial" panose="020B0604020202020204" pitchFamily="34" charset="0"/>
                <a:cs typeface="Tahoma" panose="020B0604030504040204" pitchFamily="34" charset="0"/>
              </a:rPr>
              <a:t>() method, where it is stored internally under the selected date. Immediately after, the </a:t>
            </a:r>
            <a:r>
              <a:rPr lang="en-US" sz="1800" dirty="0" err="1">
                <a:effectLst/>
                <a:latin typeface="Times New Roman" panose="02020603050405020304" pitchFamily="18" charset="0"/>
                <a:ea typeface="Arial" panose="020B0604020202020204" pitchFamily="34" charset="0"/>
                <a:cs typeface="Tahoma" panose="020B0604030504040204" pitchFamily="34" charset="0"/>
              </a:rPr>
              <a:t>saveLogsToFile</a:t>
            </a:r>
            <a:r>
              <a:rPr lang="en-US" sz="1800" dirty="0">
                <a:effectLst/>
                <a:latin typeface="Times New Roman" panose="02020603050405020304" pitchFamily="18" charset="0"/>
                <a:ea typeface="Arial" panose="020B0604020202020204" pitchFamily="34" charset="0"/>
                <a:cs typeface="Tahoma" panose="020B0604030504040204" pitchFamily="34" charset="0"/>
              </a:rPr>
              <a:t>() method is triggered, which calls </a:t>
            </a:r>
            <a:r>
              <a:rPr lang="en-US" sz="1800" dirty="0" err="1">
                <a:effectLst/>
                <a:latin typeface="Times New Roman" panose="02020603050405020304" pitchFamily="18" charset="0"/>
                <a:ea typeface="Arial" panose="020B0604020202020204" pitchFamily="34" charset="0"/>
                <a:cs typeface="Tahoma" panose="020B0604030504040204" pitchFamily="34" charset="0"/>
              </a:rPr>
              <a:t>FileHandler.writeLogs</a:t>
            </a:r>
            <a:r>
              <a:rPr lang="en-US" sz="1800" dirty="0">
                <a:effectLst/>
                <a:latin typeface="Times New Roman" panose="02020603050405020304" pitchFamily="18" charset="0"/>
                <a:ea typeface="Arial" panose="020B0604020202020204" pitchFamily="34" charset="0"/>
                <a:cs typeface="Tahoma" panose="020B0604030504040204" pitchFamily="34" charset="0"/>
              </a:rPr>
              <a:t>() to persist all logs—including food entries, exercise entries, weight, and calorie goals—into log.csv. For exercises, the system writes lines formatted as </a:t>
            </a:r>
            <a:r>
              <a:rPr lang="en-US" sz="1800" dirty="0" err="1">
                <a:effectLst/>
                <a:latin typeface="Times New Roman" panose="02020603050405020304" pitchFamily="18" charset="0"/>
                <a:ea typeface="Arial" panose="020B0604020202020204" pitchFamily="34" charset="0"/>
                <a:cs typeface="Tahoma" panose="020B0604030504040204" pitchFamily="34" charset="0"/>
              </a:rPr>
              <a:t>yyyy,mm,dd,e,ExerciseName,Minutes</a:t>
            </a:r>
            <a:r>
              <a:rPr lang="en-US" sz="1800" dirty="0">
                <a:effectLst/>
                <a:latin typeface="Times New Roman" panose="02020603050405020304" pitchFamily="18" charset="0"/>
                <a:ea typeface="Arial" panose="020B0604020202020204" pitchFamily="34" charset="0"/>
                <a:cs typeface="Tahoma" panose="020B0604030504040204" pitchFamily="34" charset="0"/>
              </a:rPr>
              <a:t>. This ensures that the log is consistently saved with the correct structure. Finally, the controller invokes </a:t>
            </a:r>
            <a:r>
              <a:rPr lang="en-US" sz="1800" dirty="0" err="1">
                <a:effectLst/>
                <a:latin typeface="Times New Roman" panose="02020603050405020304" pitchFamily="18" charset="0"/>
                <a:ea typeface="Arial" panose="020B0604020202020204" pitchFamily="34" charset="0"/>
                <a:cs typeface="Tahoma" panose="020B0604030504040204" pitchFamily="34" charset="0"/>
              </a:rPr>
              <a:t>refreshLogsAndStats</a:t>
            </a:r>
            <a:r>
              <a:rPr lang="en-US" sz="1800" dirty="0">
                <a:effectLst/>
                <a:latin typeface="Times New Roman" panose="02020603050405020304" pitchFamily="18" charset="0"/>
                <a:ea typeface="Arial" panose="020B0604020202020204" pitchFamily="34" charset="0"/>
                <a:cs typeface="Tahoma" panose="020B0604030504040204" pitchFamily="34" charset="0"/>
              </a:rPr>
              <a:t>() to recalculate nutrient totals, calories burned, net calories, and to update the view, including the food and exercise log lists, nutrient statistics, and the pie chart, providing immediate feedback to the user.</a:t>
            </a: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7</a:t>
            </a:fld>
            <a:endParaRPr lang="en-US"/>
          </a:p>
        </p:txBody>
      </p:sp>
    </p:spTree>
    <p:extLst>
      <p:ext uri="{BB962C8B-B14F-4D97-AF65-F5344CB8AC3E}">
        <p14:creationId xmlns:p14="http://schemas.microsoft.com/office/powerpoint/2010/main" val="277409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When the controller needs to refresh the daily stats, it begins by requesting the total calories consumed for the selected date from the Logs model using </a:t>
            </a:r>
            <a:r>
              <a:rPr lang="en-US" sz="1800" dirty="0" err="1">
                <a:effectLst/>
                <a:latin typeface="Times New Roman" panose="02020603050405020304" pitchFamily="18" charset="0"/>
                <a:ea typeface="Times New Roman" panose="02020603050405020304" pitchFamily="18" charset="0"/>
              </a:rPr>
              <a:t>getTotalCaloriesForDate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currentDate</a:t>
            </a:r>
            <a:r>
              <a:rPr lang="en-US" sz="1800" dirty="0">
                <a:effectLst/>
                <a:latin typeface="Times New Roman" panose="02020603050405020304" pitchFamily="18" charset="0"/>
                <a:ea typeface="Times New Roman" panose="02020603050405020304" pitchFamily="18" charset="0"/>
              </a:rPr>
              <a:t>). The Logs model filters all food logs for that date and, for each one, calls </a:t>
            </a:r>
            <a:r>
              <a:rPr lang="en-US" sz="1800" dirty="0" err="1">
                <a:effectLst/>
                <a:latin typeface="Times New Roman" panose="02020603050405020304" pitchFamily="18" charset="0"/>
                <a:ea typeface="Times New Roman" panose="02020603050405020304" pitchFamily="18" charset="0"/>
              </a:rPr>
              <a:t>getTotalCalories</a:t>
            </a:r>
            <a:r>
              <a:rPr lang="en-US" sz="1800" dirty="0">
                <a:effectLst/>
                <a:latin typeface="Times New Roman" panose="02020603050405020304" pitchFamily="18" charset="0"/>
                <a:ea typeface="Times New Roman" panose="02020603050405020304" pitchFamily="18" charset="0"/>
              </a:rPr>
              <a:t>() from the Log class to retrieve the calories for that food entry, summing them to get the total consumed. Once returned to the controller, the process continues by calculating the total calories burned via exercise through </a:t>
            </a:r>
            <a:r>
              <a:rPr lang="en-US" sz="1800" dirty="0" err="1">
                <a:effectLst/>
                <a:latin typeface="Times New Roman" panose="02020603050405020304" pitchFamily="18" charset="0"/>
                <a:ea typeface="Times New Roman" panose="02020603050405020304" pitchFamily="18" charset="0"/>
              </a:rPr>
              <a:t>getTotalCaloriesBurnedForDate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currentDate</a:t>
            </a:r>
            <a:r>
              <a:rPr lang="en-US" sz="1800" dirty="0">
                <a:effectLst/>
                <a:latin typeface="Times New Roman" panose="02020603050405020304" pitchFamily="18" charset="0"/>
                <a:ea typeface="Times New Roman" panose="02020603050405020304" pitchFamily="18" charset="0"/>
              </a:rPr>
              <a:t>, weight), passing the user's weight. The Logs model retrieves all </a:t>
            </a:r>
            <a:r>
              <a:rPr lang="en-US" sz="1800" dirty="0" err="1">
                <a:effectLst/>
                <a:latin typeface="Times New Roman" panose="02020603050405020304" pitchFamily="18" charset="0"/>
                <a:ea typeface="Times New Roman" panose="02020603050405020304" pitchFamily="18" charset="0"/>
              </a:rPr>
              <a:t>ExerciseEntry</a:t>
            </a:r>
            <a:r>
              <a:rPr lang="en-US" sz="1800" dirty="0">
                <a:effectLst/>
                <a:latin typeface="Times New Roman" panose="02020603050405020304" pitchFamily="18" charset="0"/>
                <a:ea typeface="Times New Roman" panose="02020603050405020304" pitchFamily="18" charset="0"/>
              </a:rPr>
              <a:t> logs for that date, and for each entry, it calls </a:t>
            </a:r>
            <a:r>
              <a:rPr lang="en-US" sz="1800" dirty="0" err="1">
                <a:effectLst/>
                <a:latin typeface="Times New Roman" panose="02020603050405020304" pitchFamily="18" charset="0"/>
                <a:ea typeface="Times New Roman" panose="02020603050405020304" pitchFamily="18" charset="0"/>
              </a:rPr>
              <a:t>calculateCaloriesBurned</a:t>
            </a:r>
            <a:r>
              <a:rPr lang="en-US" sz="1800" dirty="0">
                <a:effectLst/>
                <a:latin typeface="Times New Roman" panose="02020603050405020304" pitchFamily="18" charset="0"/>
                <a:ea typeface="Times New Roman" panose="02020603050405020304" pitchFamily="18" charset="0"/>
              </a:rPr>
              <a:t>(weight) to compute the calories burned. This calculation uses the exercise’s calories burned per kg per hour, retrieved via </a:t>
            </a:r>
            <a:r>
              <a:rPr lang="en-US" sz="1800" dirty="0" err="1">
                <a:effectLst/>
                <a:latin typeface="Times New Roman" panose="02020603050405020304" pitchFamily="18" charset="0"/>
                <a:ea typeface="Times New Roman" panose="02020603050405020304" pitchFamily="18" charset="0"/>
              </a:rPr>
              <a:t>getCaloriesPerKgPerHour</a:t>
            </a:r>
            <a:r>
              <a:rPr lang="en-US" sz="1800" dirty="0">
                <a:effectLst/>
                <a:latin typeface="Times New Roman" panose="02020603050405020304" pitchFamily="18" charset="0"/>
                <a:ea typeface="Times New Roman" panose="02020603050405020304" pitchFamily="18" charset="0"/>
              </a:rPr>
              <a:t>() from the associated Exercise object.</a:t>
            </a:r>
            <a:r>
              <a:rPr lang="en-US" sz="1800" dirty="0">
                <a:effectLst/>
                <a:latin typeface="Times New Roman" panose="02020603050405020304" pitchFamily="18" charset="0"/>
                <a:ea typeface="Arial" panose="020B0604020202020204" pitchFamily="34" charset="0"/>
                <a:cs typeface="Tahoma" panose="020B0604030504040204" pitchFamily="34" charset="0"/>
              </a:rPr>
              <a:t> </a:t>
            </a:r>
            <a:r>
              <a:rPr lang="en-US" sz="1800" dirty="0">
                <a:effectLst/>
                <a:latin typeface="Times New Roman" panose="02020603050405020304" pitchFamily="18" charset="0"/>
                <a:ea typeface="Times New Roman" panose="02020603050405020304" pitchFamily="18" charset="0"/>
              </a:rPr>
              <a:t>The controller then calculates the net calories (consumed - burned) and the goal difference (calorie goal - net). Finally, the controller calls </a:t>
            </a:r>
            <a:r>
              <a:rPr lang="en-US" sz="1800" dirty="0" err="1">
                <a:effectLst/>
                <a:latin typeface="Times New Roman" panose="02020603050405020304" pitchFamily="18" charset="0"/>
                <a:ea typeface="Times New Roman" panose="02020603050405020304" pitchFamily="18" charset="0"/>
              </a:rPr>
              <a:t>updateStatsPanel</a:t>
            </a:r>
            <a:r>
              <a:rPr lang="en-US" sz="1800" dirty="0">
                <a:effectLst/>
                <a:latin typeface="Times New Roman" panose="02020603050405020304" pitchFamily="18" charset="0"/>
                <a:ea typeface="Times New Roman" panose="02020603050405020304" pitchFamily="18" charset="0"/>
              </a:rPr>
              <a:t>() on the View, passing the calorie goal, calories consumed, calories burned, net calories, goal difference, and total fat, carbs, and protein for that day. The view updates the nutrient stats and pie chart, providing the user with the current day's dietary summary.</a:t>
            </a: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8</a:t>
            </a:fld>
            <a:endParaRPr lang="en-US"/>
          </a:p>
        </p:txBody>
      </p:sp>
    </p:spTree>
    <p:extLst>
      <p:ext uri="{BB962C8B-B14F-4D97-AF65-F5344CB8AC3E}">
        <p14:creationId xmlns:p14="http://schemas.microsoft.com/office/powerpoint/2010/main" val="3203622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dirty="0"/>
              <a:t>Click to edit Master title style</a:t>
            </a:r>
          </a:p>
        </p:txBody>
      </p:sp>
      <p:sp>
        <p:nvSpPr>
          <p:cNvPr id="3" name="Content Placeholder 2"/>
          <p:cNvSpPr>
            <a:spLocks noGrp="1"/>
          </p:cNvSpPr>
          <p:nvPr>
            <p:ph idx="1"/>
          </p:nvPr>
        </p:nvSpPr>
        <p:spPr>
          <a:xfrm>
            <a:off x="457200" y="1600200"/>
            <a:ext cx="8229600" cy="4572000"/>
          </a:xfrm>
        </p:spPr>
        <p:txBody>
          <a:bodyPr/>
          <a:lstStyle>
            <a:lvl1pPr>
              <a:buSzPct val="120000"/>
              <a:defRPr sz="2400"/>
            </a:lvl1pPr>
            <a:lvl2pPr marL="822960" indent="-285750">
              <a:buSzPct val="90000"/>
              <a:buFont typeface="Courier New" panose="02070309020205020404" pitchFamily="49" charset="0"/>
              <a:buChar char="o"/>
              <a:defRPr sz="2000"/>
            </a:lvl2pPr>
            <a:lvl3pPr>
              <a:defRPr sz="1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endParaRPr lang="en-US" dirty="0"/>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endParaRPr lang="en-US" dirty="0"/>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endParaRPr lang="en-US" dirty="0"/>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hf hdr="0" dt="0"/>
  <p:txStyles>
    <p:titleStyle>
      <a:lvl1pPr marL="182880" algn="l" rtl="0" eaLnBrk="1" latinLnBrk="0" hangingPunct="1">
        <a:spcBef>
          <a:spcPct val="0"/>
        </a:spcBef>
        <a:buNone/>
        <a:defRPr sz="36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Diet Manager</a:t>
            </a:r>
            <a:br>
              <a:rPr lang="en-US" dirty="0"/>
            </a:br>
            <a:r>
              <a:rPr lang="en-US" b="0" dirty="0"/>
              <a:t>Project </a:t>
            </a:r>
            <a:r>
              <a:rPr lang="hr-HR" b="0" dirty="0"/>
              <a:t>Presentation</a:t>
            </a:r>
            <a:endParaRPr lang="en-US" b="0" dirty="0"/>
          </a:p>
        </p:txBody>
      </p:sp>
      <p:sp>
        <p:nvSpPr>
          <p:cNvPr id="3" name="Rectangle 2"/>
          <p:cNvSpPr>
            <a:spLocks noGrp="1"/>
          </p:cNvSpPr>
          <p:nvPr>
            <p:ph type="subTitle" idx="1"/>
          </p:nvPr>
        </p:nvSpPr>
        <p:spPr>
          <a:xfrm>
            <a:off x="1979712" y="3849666"/>
            <a:ext cx="6623744" cy="1234575"/>
          </a:xfrm>
        </p:spPr>
        <p:txBody>
          <a:bodyPr/>
          <a:lstStyle/>
          <a:p>
            <a:pPr algn="r"/>
            <a:r>
              <a:rPr lang="en-US" dirty="0"/>
              <a:t>GROUP 3</a:t>
            </a:r>
          </a:p>
          <a:p>
            <a:pPr algn="r"/>
            <a:r>
              <a:rPr lang="en-US" dirty="0"/>
              <a:t>Michael, Helena, Felicio, Luka, Zarko</a:t>
            </a:r>
          </a:p>
        </p:txBody>
      </p:sp>
      <p:sp>
        <p:nvSpPr>
          <p:cNvPr id="5" name="Footer Placeholder 4">
            <a:extLst>
              <a:ext uri="{FF2B5EF4-FFF2-40B4-BE49-F238E27FC236}">
                <a16:creationId xmlns:a16="http://schemas.microsoft.com/office/drawing/2014/main" id="{6646F668-7824-9D47-AB16-7A9CC8E5A5A8}"/>
              </a:ext>
            </a:extLst>
          </p:cNvPr>
          <p:cNvSpPr>
            <a:spLocks noGrp="1"/>
          </p:cNvSpPr>
          <p:nvPr>
            <p:ph type="ftr" sz="quarter" idx="11"/>
          </p:nvPr>
        </p:nvSpPr>
        <p:spPr/>
        <p:txBody>
          <a:bodyPr/>
          <a:lstStyle/>
          <a:p>
            <a:pPr algn="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28BE-00F0-424D-8B4B-6D8E9BA1CCAB}"/>
              </a:ext>
            </a:extLst>
          </p:cNvPr>
          <p:cNvSpPr>
            <a:spLocks noGrp="1"/>
          </p:cNvSpPr>
          <p:nvPr>
            <p:ph type="title"/>
          </p:nvPr>
        </p:nvSpPr>
        <p:spPr/>
        <p:txBody>
          <a:bodyPr/>
          <a:lstStyle/>
          <a:p>
            <a:r>
              <a:rPr lang="hr-HR" dirty="0"/>
              <a:t>Final Notes</a:t>
            </a:r>
            <a:endParaRPr lang="en-US" dirty="0"/>
          </a:p>
        </p:txBody>
      </p:sp>
      <p:sp>
        <p:nvSpPr>
          <p:cNvPr id="3" name="Content Placeholder 2">
            <a:extLst>
              <a:ext uri="{FF2B5EF4-FFF2-40B4-BE49-F238E27FC236}">
                <a16:creationId xmlns:a16="http://schemas.microsoft.com/office/drawing/2014/main" id="{F976DD74-D3A6-41EF-8FED-08A9BA12589E}"/>
              </a:ext>
            </a:extLst>
          </p:cNvPr>
          <p:cNvSpPr>
            <a:spLocks noGrp="1"/>
          </p:cNvSpPr>
          <p:nvPr>
            <p:ph idx="1"/>
          </p:nvPr>
        </p:nvSpPr>
        <p:spPr/>
        <p:txBody>
          <a:bodyPr/>
          <a:lstStyle/>
          <a:p>
            <a:r>
              <a:rPr lang="en-US" dirty="0"/>
              <a:t>Part of the Solution We Are Most Proud of</a:t>
            </a:r>
          </a:p>
          <a:p>
            <a:r>
              <a:rPr lang="en-US" dirty="0"/>
              <a:t>What Could Have Been Done Better?</a:t>
            </a:r>
          </a:p>
        </p:txBody>
      </p:sp>
      <p:sp>
        <p:nvSpPr>
          <p:cNvPr id="4" name="Footer Placeholder 3">
            <a:extLst>
              <a:ext uri="{FF2B5EF4-FFF2-40B4-BE49-F238E27FC236}">
                <a16:creationId xmlns:a16="http://schemas.microsoft.com/office/drawing/2014/main" id="{205245AD-2314-4E65-9C5C-E588833E8DC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7943A86-4353-49D3-8B79-73AD428594A6}"/>
              </a:ext>
            </a:extLst>
          </p:cNvPr>
          <p:cNvSpPr>
            <a:spLocks noGrp="1"/>
          </p:cNvSpPr>
          <p:nvPr>
            <p:ph type="sldNum" sz="quarter" idx="12"/>
          </p:nvPr>
        </p:nvSpPr>
        <p:spPr/>
        <p:txBody>
          <a:bodyPr/>
          <a:lstStyle/>
          <a:p>
            <a:fld id="{FEA1243F-3000-4347-94A4-FBDEAD3122CB}" type="slidenum">
              <a:rPr lang="en-US" smtClean="0"/>
              <a:pPr/>
              <a:t>10</a:t>
            </a:fld>
            <a:endParaRPr lang="en-US"/>
          </a:p>
        </p:txBody>
      </p:sp>
    </p:spTree>
    <p:extLst>
      <p:ext uri="{BB962C8B-B14F-4D97-AF65-F5344CB8AC3E}">
        <p14:creationId xmlns:p14="http://schemas.microsoft.com/office/powerpoint/2010/main" val="128661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2C8A365-AE09-2C40-9C44-12BCB6C8D9E7}"/>
              </a:ext>
            </a:extLst>
          </p:cNvPr>
          <p:cNvSpPr>
            <a:spLocks noGrp="1"/>
          </p:cNvSpPr>
          <p:nvPr>
            <p:ph idx="1"/>
          </p:nvPr>
        </p:nvSpPr>
        <p:spPr/>
        <p:txBody>
          <a:bodyPr>
            <a:normAutofit/>
          </a:bodyPr>
          <a:lstStyle/>
          <a:p>
            <a:r>
              <a:rPr lang="hr-HR" dirty="0"/>
              <a:t>Diet Manager in Action</a:t>
            </a:r>
          </a:p>
          <a:p>
            <a:r>
              <a:rPr lang="hr-HR" dirty="0"/>
              <a:t>Diet Manager Explained </a:t>
            </a:r>
          </a:p>
          <a:p>
            <a:r>
              <a:rPr lang="hr-HR" dirty="0"/>
              <a:t>Final Notes</a:t>
            </a:r>
          </a:p>
          <a:p>
            <a:pPr lvl="1"/>
            <a:r>
              <a:rPr lang="en-US" dirty="0"/>
              <a:t>Part of the Solution We Are Most Proud of</a:t>
            </a:r>
          </a:p>
          <a:p>
            <a:pPr lvl="1"/>
            <a:r>
              <a:rPr lang="en-US" dirty="0"/>
              <a:t>What Could Have Been Done Better?</a:t>
            </a:r>
          </a:p>
        </p:txBody>
      </p:sp>
      <p:sp>
        <p:nvSpPr>
          <p:cNvPr id="4" name="Footer Placeholder 3">
            <a:extLst>
              <a:ext uri="{FF2B5EF4-FFF2-40B4-BE49-F238E27FC236}">
                <a16:creationId xmlns:a16="http://schemas.microsoft.com/office/drawing/2014/main" id="{59EDD8BC-BD6C-2449-A5C7-A1C6CA245B4D}"/>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B60687F0-F46A-1045-A093-4053C7EEBBB8}"/>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Diet Manager in Action</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3</a:t>
            </a:fld>
            <a:endParaRPr lang="en-US"/>
          </a:p>
        </p:txBody>
      </p:sp>
    </p:spTree>
    <p:extLst>
      <p:ext uri="{BB962C8B-B14F-4D97-AF65-F5344CB8AC3E}">
        <p14:creationId xmlns:p14="http://schemas.microsoft.com/office/powerpoint/2010/main" val="324329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Diet Manager Explained</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4</a:t>
            </a:fld>
            <a:endParaRPr lang="en-US"/>
          </a:p>
        </p:txBody>
      </p:sp>
    </p:spTree>
    <p:extLst>
      <p:ext uri="{BB962C8B-B14F-4D97-AF65-F5344CB8AC3E}">
        <p14:creationId xmlns:p14="http://schemas.microsoft.com/office/powerpoint/2010/main" val="265375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E1D412-27BE-8D45-B459-AA1389A10BDE}"/>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8365770C-F358-4849-B758-FB9801F15415}"/>
              </a:ext>
            </a:extLst>
          </p:cNvPr>
          <p:cNvSpPr>
            <a:spLocks noGrp="1"/>
          </p:cNvSpPr>
          <p:nvPr>
            <p:ph type="sldNum" sz="quarter" idx="12"/>
          </p:nvPr>
        </p:nvSpPr>
        <p:spPr/>
        <p:txBody>
          <a:bodyPr/>
          <a:lstStyle/>
          <a:p>
            <a:fld id="{FEA1243F-3000-4347-94A4-FBDEAD3122CB}" type="slidenum">
              <a:rPr lang="en-US" smtClean="0"/>
              <a:pPr/>
              <a:t>5</a:t>
            </a:fld>
            <a:endParaRPr lang="en-US" dirty="0"/>
          </a:p>
        </p:txBody>
      </p:sp>
      <p:pic>
        <p:nvPicPr>
          <p:cNvPr id="9" name="Picture 8" descr="A computer screen shot of text&#10;&#10;AI-generated content may be incorrect.">
            <a:extLst>
              <a:ext uri="{FF2B5EF4-FFF2-40B4-BE49-F238E27FC236}">
                <a16:creationId xmlns:a16="http://schemas.microsoft.com/office/drawing/2014/main" id="{06DBA5D6-F90D-6366-286E-EB51E44785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40" y="0"/>
            <a:ext cx="9174228" cy="6858000"/>
          </a:xfrm>
          <a:prstGeom prst="rect">
            <a:avLst/>
          </a:prstGeom>
        </p:spPr>
      </p:pic>
    </p:spTree>
    <p:extLst>
      <p:ext uri="{BB962C8B-B14F-4D97-AF65-F5344CB8AC3E}">
        <p14:creationId xmlns:p14="http://schemas.microsoft.com/office/powerpoint/2010/main" val="197417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hr-HR" dirty="0"/>
              <a:t>Sequence Diagram</a:t>
            </a:r>
            <a:endParaRPr lang="en-US" dirty="0"/>
          </a:p>
        </p:txBody>
      </p:sp>
      <p:sp>
        <p:nvSpPr>
          <p:cNvPr id="3" name="Content Placeholder 2">
            <a:extLst>
              <a:ext uri="{FF2B5EF4-FFF2-40B4-BE49-F238E27FC236}">
                <a16:creationId xmlns:a16="http://schemas.microsoft.com/office/drawing/2014/main" id="{29781F7C-B1DB-4C55-853E-13ED9BD8D676}"/>
              </a:ext>
            </a:extLst>
          </p:cNvPr>
          <p:cNvSpPr>
            <a:spLocks noGrp="1"/>
          </p:cNvSpPr>
          <p:nvPr>
            <p:ph idx="1"/>
          </p:nvPr>
        </p:nvSpPr>
        <p:spPr/>
        <p:txBody>
          <a:bodyPr/>
          <a:lstStyle/>
          <a:p>
            <a:r>
              <a:rPr lang="en-US" dirty="0"/>
              <a:t>Loading the exercise.csv file into the internal data structure.</a:t>
            </a:r>
          </a:p>
          <a:p>
            <a:endParaRPr lang="en-US" dirty="0"/>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6</a:t>
            </a:fld>
            <a:endParaRPr lang="en-US"/>
          </a:p>
        </p:txBody>
      </p:sp>
      <p:pic>
        <p:nvPicPr>
          <p:cNvPr id="7" name="Picture 6" descr="A diagram of a load exercise&#10;&#10;AI-generated content may be incorrect.">
            <a:extLst>
              <a:ext uri="{FF2B5EF4-FFF2-40B4-BE49-F238E27FC236}">
                <a16:creationId xmlns:a16="http://schemas.microsoft.com/office/drawing/2014/main" id="{5BB5AB92-D5D3-496E-D15D-E3B644E2F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466975"/>
            <a:ext cx="7267575" cy="3705225"/>
          </a:xfrm>
          <a:prstGeom prst="rect">
            <a:avLst/>
          </a:prstGeom>
        </p:spPr>
      </p:pic>
    </p:spTree>
    <p:extLst>
      <p:ext uri="{BB962C8B-B14F-4D97-AF65-F5344CB8AC3E}">
        <p14:creationId xmlns:p14="http://schemas.microsoft.com/office/powerpoint/2010/main" val="187232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hr-HR" dirty="0"/>
              <a:t>Sequence Diagram</a:t>
            </a:r>
            <a:endParaRPr lang="en-US" dirty="0"/>
          </a:p>
        </p:txBody>
      </p:sp>
      <p:sp>
        <p:nvSpPr>
          <p:cNvPr id="3" name="Content Placeholder 2">
            <a:extLst>
              <a:ext uri="{FF2B5EF4-FFF2-40B4-BE49-F238E27FC236}">
                <a16:creationId xmlns:a16="http://schemas.microsoft.com/office/drawing/2014/main" id="{29781F7C-B1DB-4C55-853E-13ED9BD8D676}"/>
              </a:ext>
            </a:extLst>
          </p:cNvPr>
          <p:cNvSpPr>
            <a:spLocks noGrp="1"/>
          </p:cNvSpPr>
          <p:nvPr>
            <p:ph idx="1"/>
          </p:nvPr>
        </p:nvSpPr>
        <p:spPr/>
        <p:txBody>
          <a:bodyPr/>
          <a:lstStyle/>
          <a:p>
            <a:r>
              <a:rPr lang="en-US" dirty="0"/>
              <a:t>Add</a:t>
            </a:r>
            <a:r>
              <a:rPr lang="hr-HR" dirty="0"/>
              <a:t>ing</a:t>
            </a:r>
            <a:r>
              <a:rPr lang="en-US" dirty="0"/>
              <a:t> an exercise to the log for the current date.</a:t>
            </a:r>
            <a:endParaRPr lang="hr-HR" dirty="0"/>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7</a:t>
            </a:fld>
            <a:endParaRPr lang="en-US"/>
          </a:p>
        </p:txBody>
      </p:sp>
      <p:pic>
        <p:nvPicPr>
          <p:cNvPr id="7" name="Picture 6" descr="A diagram of a log-in&#10;&#10;AI-generated content may be incorrect.">
            <a:extLst>
              <a:ext uri="{FF2B5EF4-FFF2-40B4-BE49-F238E27FC236}">
                <a16:creationId xmlns:a16="http://schemas.microsoft.com/office/drawing/2014/main" id="{E686D417-73B8-980F-149F-74B94792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112805"/>
            <a:ext cx="8350832" cy="4572000"/>
          </a:xfrm>
          <a:prstGeom prst="rect">
            <a:avLst/>
          </a:prstGeom>
        </p:spPr>
      </p:pic>
    </p:spTree>
    <p:extLst>
      <p:ext uri="{BB962C8B-B14F-4D97-AF65-F5344CB8AC3E}">
        <p14:creationId xmlns:p14="http://schemas.microsoft.com/office/powerpoint/2010/main" val="187864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a:xfrm>
            <a:off x="457200" y="170880"/>
            <a:ext cx="4876800" cy="799306"/>
          </a:xfrm>
        </p:spPr>
        <p:txBody>
          <a:bodyPr/>
          <a:lstStyle/>
          <a:p>
            <a:r>
              <a:rPr lang="hr-HR" dirty="0"/>
              <a:t>Sequence Diagram</a:t>
            </a:r>
            <a:endParaRPr lang="en-US" dirty="0"/>
          </a:p>
        </p:txBody>
      </p:sp>
      <p:sp>
        <p:nvSpPr>
          <p:cNvPr id="3" name="Content Placeholder 2">
            <a:extLst>
              <a:ext uri="{FF2B5EF4-FFF2-40B4-BE49-F238E27FC236}">
                <a16:creationId xmlns:a16="http://schemas.microsoft.com/office/drawing/2014/main" id="{29781F7C-B1DB-4C55-853E-13ED9BD8D676}"/>
              </a:ext>
            </a:extLst>
          </p:cNvPr>
          <p:cNvSpPr>
            <a:spLocks noGrp="1"/>
          </p:cNvSpPr>
          <p:nvPr>
            <p:ph idx="1"/>
          </p:nvPr>
        </p:nvSpPr>
        <p:spPr>
          <a:xfrm>
            <a:off x="457200" y="980728"/>
            <a:ext cx="8229600" cy="4572000"/>
          </a:xfrm>
        </p:spPr>
        <p:txBody>
          <a:bodyPr>
            <a:normAutofit/>
          </a:bodyPr>
          <a:lstStyle/>
          <a:p>
            <a:pPr lvl="0"/>
            <a:r>
              <a:rPr lang="en-US" sz="1800" dirty="0"/>
              <a:t>Computing the total number of calories for the current date (</a:t>
            </a:r>
            <a:r>
              <a:rPr lang="en-US" sz="1800" dirty="0">
                <a:effectLst/>
              </a:rPr>
              <a:t>in</a:t>
            </a:r>
            <a:r>
              <a:rPr lang="en-US" sz="1800" spc="-5" dirty="0">
                <a:effectLst/>
              </a:rPr>
              <a:t> </a:t>
            </a:r>
            <a:r>
              <a:rPr lang="en-US" sz="1800" dirty="0">
                <a:effectLst/>
              </a:rPr>
              <a:t>relation</a:t>
            </a:r>
            <a:r>
              <a:rPr lang="en-US" sz="1800" spc="-5" dirty="0">
                <a:effectLst/>
              </a:rPr>
              <a:t> </a:t>
            </a:r>
            <a:r>
              <a:rPr lang="en-US" sz="1800" dirty="0">
                <a:effectLst/>
              </a:rPr>
              <a:t>to</a:t>
            </a:r>
            <a:r>
              <a:rPr lang="en-US" sz="1800" spc="-20" dirty="0">
                <a:effectLst/>
              </a:rPr>
              <a:t> </a:t>
            </a:r>
            <a:r>
              <a:rPr lang="en-US" sz="1800" dirty="0">
                <a:effectLst/>
              </a:rPr>
              <a:t>the calories expended via the exercise</a:t>
            </a:r>
            <a:r>
              <a:rPr lang="en-US" sz="1800" dirty="0"/>
              <a:t>) and updating the view accordingly.</a:t>
            </a:r>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8</a:t>
            </a:fld>
            <a:endParaRPr lang="en-US"/>
          </a:p>
        </p:txBody>
      </p:sp>
      <p:pic>
        <p:nvPicPr>
          <p:cNvPr id="7" name="Picture 6" descr="A diagram of a computer program&#10;&#10;AI-generated content may be incorrect.">
            <a:extLst>
              <a:ext uri="{FF2B5EF4-FFF2-40B4-BE49-F238E27FC236}">
                <a16:creationId xmlns:a16="http://schemas.microsoft.com/office/drawing/2014/main" id="{C14BBCF5-7F4F-A0A3-FD84-0CE32B83D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497" y="1687609"/>
            <a:ext cx="7369006" cy="5028809"/>
          </a:xfrm>
          <a:prstGeom prst="rect">
            <a:avLst/>
          </a:prstGeom>
        </p:spPr>
      </p:pic>
    </p:spTree>
    <p:extLst>
      <p:ext uri="{BB962C8B-B14F-4D97-AF65-F5344CB8AC3E}">
        <p14:creationId xmlns:p14="http://schemas.microsoft.com/office/powerpoint/2010/main" val="252724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Final Notes</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9</a:t>
            </a:fld>
            <a:endParaRPr lang="en-US"/>
          </a:p>
        </p:txBody>
      </p:sp>
    </p:spTree>
    <p:extLst>
      <p:ext uri="{BB962C8B-B14F-4D97-AF65-F5344CB8AC3E}">
        <p14:creationId xmlns:p14="http://schemas.microsoft.com/office/powerpoint/2010/main" val="908365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203</TotalTime>
  <Words>1304</Words>
  <Application>Microsoft Office PowerPoint</Application>
  <PresentationFormat>On-screen Show (4:3)</PresentationFormat>
  <Paragraphs>129</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Segoe UI</vt:lpstr>
      <vt:lpstr>Times New Roman</vt:lpstr>
      <vt:lpstr>Wingdings 2</vt:lpstr>
      <vt:lpstr>Verve</vt:lpstr>
      <vt:lpstr>Diet Manager Project Presentation</vt:lpstr>
      <vt:lpstr>OUTLINE</vt:lpstr>
      <vt:lpstr>Diet Manager in Action</vt:lpstr>
      <vt:lpstr>Diet Manager Explained</vt:lpstr>
      <vt:lpstr>PowerPoint Presentation</vt:lpstr>
      <vt:lpstr>Sequence Diagram</vt:lpstr>
      <vt:lpstr>Sequence Diagram</vt:lpstr>
      <vt:lpstr>Sequence Diagram</vt:lpstr>
      <vt:lpstr>Final Notes</vt:lpstr>
      <vt:lpstr>Final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creator>Microsoft Office User</dc:creator>
  <cp:lastModifiedBy>Michael Geljic (RIT Student)</cp:lastModifiedBy>
  <cp:revision>77</cp:revision>
  <dcterms:created xsi:type="dcterms:W3CDTF">2018-12-05T08:19:50Z</dcterms:created>
  <dcterms:modified xsi:type="dcterms:W3CDTF">2025-04-28T19:46:53Z</dcterms:modified>
</cp:coreProperties>
</file>