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70" r:id="rId4"/>
    <p:sldId id="271" r:id="rId5"/>
    <p:sldId id="258" r:id="rId6"/>
    <p:sldId id="261" r:id="rId7"/>
    <p:sldId id="274" r:id="rId8"/>
    <p:sldId id="275" r:id="rId9"/>
    <p:sldId id="272"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tina Marasovic" initials="KM" lastIdx="0" clrIdx="0">
    <p:extLst>
      <p:ext uri="{19B8F6BF-5375-455C-9EA6-DF929625EA0E}">
        <p15:presenceInfo xmlns:p15="http://schemas.microsoft.com/office/powerpoint/2012/main" userId="Kristina Maras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83898" autoAdjust="0"/>
  </p:normalViewPr>
  <p:slideViewPr>
    <p:cSldViewPr>
      <p:cViewPr>
        <p:scale>
          <a:sx n="120" d="100"/>
          <a:sy n="120" d="100"/>
        </p:scale>
        <p:origin x="1380" y="-8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4/10/2025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Diet Manager project is a Java desktop application developed using Java Swing and object-oriented design principles to help users track daily dietary intake, view nutrient breakdowns, and manage custom food entries. The final version of the application applies the Model-View-Controller (MVC) architectural pattern and the Composite Design Pattern to support both individual food items and complex recipes made of multiple ingredients.</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pPr fontAlgn="auto">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startup, the program loads data from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foods.csv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which can include both basic foods and recipes. Users can view the food list, select one or more items, and log them for the current date or any date they choose using the "Change Date" feature. Logged entries are shown in a dedicated log section, and the application dynamically calculates total calories, fat, carbs, and protein. A pie chart visually presents the nutrient distribution, and all calculations update in real time as new entries are added.</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pPr fontAlgn="auto">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Users can also create new basic foods by entering nutritional values or build recipes composed of any combination of foods with custom serving sizes. These additions are written back to the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foods.csv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file, and all food and log data is persistently saved to CSV files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foods.csv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log.csv</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after any change. The app supports both today's log and historical or future logs, with the ability to view or add entries for any selected date.</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pPr fontAlgn="auto"/>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implementation separates concerns cleanly between the View (user interface), Controller (application logic), and Model (data structures and business logic). By using the Composite Design Pattern, both </a:t>
            </a:r>
            <a:r>
              <a:rPr lang="en-US" sz="1800" dirty="0" err="1">
                <a:effectLst/>
                <a:latin typeface="Courier New" panose="02070309020205020404" pitchFamily="49" charset="0"/>
                <a:ea typeface="Times New Roman" panose="02020603050405020304" pitchFamily="18" charset="0"/>
                <a:cs typeface="Tahoma" panose="020B0604030504040204" pitchFamily="34" charset="0"/>
              </a:rPr>
              <a:t>BasicFood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Recipe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objects share a common interface, allowing uniform handling of all food types when logging, displaying, or calculating nutritional values. The final version demonstrates a scalable and extensible approach to diet tracking and provides a strong foundation for further enhancements.</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4</a:t>
            </a:fld>
            <a:endParaRPr lang="en-US"/>
          </a:p>
        </p:txBody>
      </p:sp>
    </p:spTree>
    <p:extLst>
      <p:ext uri="{BB962C8B-B14F-4D97-AF65-F5344CB8AC3E}">
        <p14:creationId xmlns:p14="http://schemas.microsoft.com/office/powerpoint/2010/main" val="132246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800" dirty="0">
                <a:effectLst/>
                <a:latin typeface="Times New Roman" panose="02020603050405020304" pitchFamily="18" charset="0"/>
                <a:ea typeface="Times New Roman" panose="02020603050405020304" pitchFamily="18" charset="0"/>
              </a:rPr>
              <a:t>The UML class diagram illustrates the final version of the Diet Manager application. It follows the Model-View-Controller (MVC) architectural pattern and implements the Composite design pattern to manage both simple and complex food structures. Each class’s responsibilities are clearly defined to ensure maintainability, separation of concerns, and extendibility.</a:t>
            </a:r>
          </a:p>
          <a:p>
            <a:pPr>
              <a:buNone/>
            </a:pPr>
            <a:r>
              <a:rPr lang="en-US" sz="1800" dirty="0">
                <a:effectLst/>
                <a:latin typeface="Times New Roman" panose="02020603050405020304" pitchFamily="18" charset="0"/>
                <a:ea typeface="Times New Roman" panose="02020603050405020304" pitchFamily="18" charset="0"/>
              </a:rPr>
              <a:t>Model Subsystem:</a:t>
            </a:r>
          </a:p>
          <a:p>
            <a:pPr marL="34290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Food (abstract): Defines a unified interface for nutritional data access. It is the root of the Composite hierarchy, allowing both </a:t>
            </a:r>
            <a:r>
              <a:rPr lang="en-US" sz="1800" dirty="0" err="1">
                <a:effectLst/>
                <a:latin typeface="Times New Roman" panose="02020603050405020304" pitchFamily="18" charset="0"/>
                <a:ea typeface="Times New Roman" panose="02020603050405020304" pitchFamily="18" charset="0"/>
              </a:rPr>
              <a:t>BasicFood</a:t>
            </a:r>
            <a:r>
              <a:rPr lang="en-US" sz="1800" dirty="0">
                <a:effectLst/>
                <a:latin typeface="Times New Roman" panose="02020603050405020304" pitchFamily="18" charset="0"/>
                <a:ea typeface="Times New Roman" panose="02020603050405020304" pitchFamily="18" charset="0"/>
              </a:rPr>
              <a:t> and Recipe to be treated interchangeably.</a:t>
            </a:r>
          </a:p>
          <a:p>
            <a:pPr marL="342900" lvl="0" indent="-342900">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Times New Roman" panose="02020603050405020304" pitchFamily="18" charset="0"/>
              </a:rPr>
              <a:t>BasicFood</a:t>
            </a:r>
            <a:r>
              <a:rPr lang="en-US" sz="1800" dirty="0">
                <a:effectLst/>
                <a:latin typeface="Times New Roman" panose="02020603050405020304" pitchFamily="18" charset="0"/>
                <a:ea typeface="Times New Roman" panose="02020603050405020304" pitchFamily="18" charset="0"/>
              </a:rPr>
              <a:t>: Stores information for individual food items including calories, fat, carbs, and protein. Implements Food methods by returning simple values.</a:t>
            </a:r>
          </a:p>
          <a:p>
            <a:pPr marL="34290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Recipe: A composite food that aggregates other Food objects (basic or recipe), each with a serving size. It recursively computes nutrient totals, supporting nested recipes.</a:t>
            </a:r>
          </a:p>
          <a:p>
            <a:pPr marL="34290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Foods: Maintains a list of all Food instances and provides operations to add, search, and persist them. It handles saving through internal calls to </a:t>
            </a:r>
            <a:r>
              <a:rPr lang="en-US" sz="1800" dirty="0" err="1">
                <a:effectLst/>
                <a:latin typeface="Times New Roman" panose="02020603050405020304" pitchFamily="18" charset="0"/>
                <a:ea typeface="Times New Roman" panose="02020603050405020304" pitchFamily="18" charset="0"/>
              </a:rPr>
              <a:t>FileHandler</a:t>
            </a:r>
            <a:r>
              <a:rPr lang="en-US" sz="1800" dirty="0">
                <a:effectLst/>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Log: Represents one consumption entry — a food item, the number of servings, and the date.</a:t>
            </a:r>
          </a:p>
          <a:p>
            <a:pPr marL="342900" lvl="0" indent="-342900">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Logs: Holds all log entries, provides filtering by date, and calculates total nutrient values (calories, fat, carbs, protein) for any day.</a:t>
            </a:r>
          </a:p>
          <a:p>
            <a:pPr marL="342900" lvl="0" indent="-342900">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Times New Roman" panose="02020603050405020304" pitchFamily="18" charset="0"/>
              </a:rPr>
              <a:t>FileHandler</a:t>
            </a:r>
            <a:r>
              <a:rPr lang="en-US" sz="1800" dirty="0">
                <a:effectLst/>
                <a:latin typeface="Times New Roman" panose="02020603050405020304" pitchFamily="18" charset="0"/>
                <a:ea typeface="Times New Roman" panose="02020603050405020304" pitchFamily="18" charset="0"/>
              </a:rPr>
              <a:t>: Handles reading and writing of both foods and logs to CSV files. It performs two-pass parsing for correct reconstruction of basic and composite foods.</a:t>
            </a:r>
          </a:p>
          <a:p>
            <a:pPr>
              <a:buNone/>
            </a:pPr>
            <a:r>
              <a:rPr lang="en-US" sz="1800" dirty="0">
                <a:effectLst/>
                <a:latin typeface="Times New Roman" panose="02020603050405020304" pitchFamily="18" charset="0"/>
                <a:ea typeface="Times New Roman" panose="02020603050405020304" pitchFamily="18" charset="0"/>
              </a:rPr>
              <a:t>View Subsystem: The View class creates and manages the Java Swing interface. It displays the food list, current logs, nutrient totals, and a pie chart. It provides prompts for user input including recipe creation, calorie goals, and food servings. It is responsible for showing and updating GUI elements without containing any business logic.</a:t>
            </a:r>
          </a:p>
          <a:p>
            <a:pPr>
              <a:buNone/>
            </a:pPr>
            <a:r>
              <a:rPr lang="en-US" sz="1800" dirty="0">
                <a:effectLst/>
                <a:latin typeface="Times New Roman" panose="02020603050405020304" pitchFamily="18" charset="0"/>
                <a:ea typeface="Times New Roman" panose="02020603050405020304" pitchFamily="18" charset="0"/>
              </a:rPr>
              <a:t>Controller Subsystem: The Controller class orchestrates the application by connecting the View and Model. It initializes all components, sets up event listeners, and manages the current date for logging purposes. It provides centralized access to Foods, Logs, and the View, but delegates user interaction handling to dedicated listener classes.</a:t>
            </a:r>
          </a:p>
          <a:p>
            <a:pPr>
              <a:buNone/>
            </a:pPr>
            <a:r>
              <a:rPr lang="en-US" sz="1800" dirty="0">
                <a:effectLst/>
                <a:latin typeface="Times New Roman" panose="02020603050405020304" pitchFamily="18" charset="0"/>
                <a:ea typeface="Times New Roman" panose="02020603050405020304" pitchFamily="18" charset="0"/>
              </a:rPr>
              <a:t>Listener Classes:</a:t>
            </a:r>
          </a:p>
          <a:p>
            <a:pPr marL="342900" lvl="0" indent="-342900">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Times New Roman" panose="02020603050405020304" pitchFamily="18" charset="0"/>
              </a:rPr>
              <a:t>AddFoodButtonListener</a:t>
            </a:r>
            <a:r>
              <a:rPr lang="en-US" sz="1800" dirty="0">
                <a:effectLst/>
                <a:latin typeface="Times New Roman" panose="02020603050405020304" pitchFamily="18" charset="0"/>
                <a:ea typeface="Times New Roman" panose="02020603050405020304" pitchFamily="18" charset="0"/>
              </a:rPr>
              <a:t>: Prompts the user to create either a basic food or recipe and adds it to the model. Automatically persists to foods.csv.</a:t>
            </a:r>
          </a:p>
          <a:p>
            <a:pPr marL="342900" lvl="0" indent="-342900">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Times New Roman" panose="02020603050405020304" pitchFamily="18" charset="0"/>
              </a:rPr>
              <a:t>AddLogButtonListener</a:t>
            </a:r>
            <a:r>
              <a:rPr lang="en-US" sz="1800" dirty="0">
                <a:effectLst/>
                <a:latin typeface="Times New Roman" panose="02020603050405020304" pitchFamily="18" charset="0"/>
                <a:ea typeface="Times New Roman" panose="02020603050405020304" pitchFamily="18" charset="0"/>
              </a:rPr>
              <a:t>: Allows the user to log one or more food entries for the current date and updates stats and logs in the view.</a:t>
            </a:r>
          </a:p>
          <a:p>
            <a:pPr marL="342900" lvl="0" indent="-342900">
              <a:buSzPts val="1000"/>
              <a:buFont typeface="Symbol" panose="05050102010706020507" pitchFamily="18" charset="2"/>
              <a:buChar char=""/>
              <a:tabLst>
                <a:tab pos="457200" algn="l"/>
              </a:tabLst>
            </a:pPr>
            <a:r>
              <a:rPr lang="en-US" sz="1800" dirty="0" err="1">
                <a:effectLst/>
                <a:latin typeface="Times New Roman" panose="02020603050405020304" pitchFamily="18" charset="0"/>
                <a:ea typeface="Times New Roman" panose="02020603050405020304" pitchFamily="18" charset="0"/>
              </a:rPr>
              <a:t>ChangeDateButtonListener</a:t>
            </a:r>
            <a:r>
              <a:rPr lang="en-US" sz="1800" dirty="0">
                <a:effectLst/>
                <a:latin typeface="Times New Roman" panose="02020603050405020304" pitchFamily="18" charset="0"/>
                <a:ea typeface="Times New Roman" panose="02020603050405020304" pitchFamily="18" charset="0"/>
              </a:rPr>
              <a:t>: Enables users to navigate between different dates. When the date is changed, logs and stats are automatically refreshed for the selected day.</a:t>
            </a:r>
          </a:p>
          <a:p>
            <a:pPr>
              <a:buNone/>
            </a:pPr>
            <a:r>
              <a:rPr lang="en-US" sz="1800" dirty="0">
                <a:solidFill>
                  <a:srgbClr val="0000CC"/>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buNone/>
            </a:pPr>
            <a:r>
              <a:rPr lang="en-US" sz="1800" dirty="0">
                <a:solidFill>
                  <a:srgbClr val="0000CC"/>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fontAlgn="auto">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is organized around the MVC architecture to cleanly separate user interface, data management, and control logic. This structure ensures that each component focuses on its own responsibility. The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Model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encapsulates all data handling and business logic, the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View</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focuses solely on GUI presentation and input prompts, and the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Controller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coordinates communication between the two. This separation makes the system easier to debug, test, and extend. For example, updates to the food storage format or recipe logic can be made without touching the GUI, and new views or UI libraries could be integrated with minimal changes to the model layer.</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pPr fontAlgn="auto"/>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use of the Composite design pattern allows recipes to contain any number of ingredients, including other recipes, and still be treated as a single </a:t>
            </a:r>
            <a:r>
              <a:rPr lang="en-US" sz="1800" dirty="0">
                <a:effectLst/>
                <a:latin typeface="Courier New" panose="02070309020205020404" pitchFamily="49" charset="0"/>
                <a:ea typeface="Times New Roman" panose="02020603050405020304" pitchFamily="18" charset="0"/>
                <a:cs typeface="Tahoma" panose="020B0604030504040204" pitchFamily="34" charset="0"/>
              </a:rPr>
              <a:t>Food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object. This makes it possible to compute nutritional values recursively and uniformly, simplifying logic in the logging and stats components. Listener classes further isolate user interaction logic from both the controller and view, making the system modular and adaptable. While this design introduces slightly more overhead initially, it significantly improves code maintainability and scalability, enabling future features like user accounts, nutrition goals, or more advanced analytics to be added without major rewrites.</a:t>
            </a:r>
            <a:endParaRPr lang="en-US" sz="1800" dirty="0">
              <a:effectLst/>
              <a:latin typeface="Times New Roman" panose="02020603050405020304" pitchFamily="18" charset="0"/>
              <a:ea typeface="Arial" panose="020B0604020202020204" pitchFamily="34" charset="0"/>
              <a:cs typeface="Tahom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5</a:t>
            </a:fld>
            <a:endParaRPr lang="en-US"/>
          </a:p>
        </p:txBody>
      </p:sp>
    </p:spTree>
    <p:extLst>
      <p:ext uri="{BB962C8B-B14F-4D97-AF65-F5344CB8AC3E}">
        <p14:creationId xmlns:p14="http://schemas.microsoft.com/office/powerpoint/2010/main" val="232898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Arial" panose="020B0604020202020204" pitchFamily="34" charset="0"/>
                <a:cs typeface="Tahoma" panose="020B0604030504040204" pitchFamily="34" charset="0"/>
              </a:rPr>
              <a:t>This sequence diagram illustrates how the application loads food data at startup. When the program begins, the Controller calls </a:t>
            </a:r>
            <a:r>
              <a:rPr lang="en-US" sz="1800" dirty="0" err="1">
                <a:effectLst/>
                <a:latin typeface="Times New Roman" panose="02020603050405020304" pitchFamily="18" charset="0"/>
                <a:ea typeface="Arial" panose="020B0604020202020204" pitchFamily="34" charset="0"/>
                <a:cs typeface="Tahoma" panose="020B0604030504040204" pitchFamily="34" charset="0"/>
              </a:rPr>
              <a:t>loadFromFile</a:t>
            </a:r>
            <a:r>
              <a:rPr lang="en-US" sz="1800" dirty="0">
                <a:effectLst/>
                <a:latin typeface="Times New Roman" panose="02020603050405020304" pitchFamily="18" charset="0"/>
                <a:ea typeface="Arial" panose="020B0604020202020204" pitchFamily="34" charset="0"/>
                <a:cs typeface="Tahoma" panose="020B0604030504040204" pitchFamily="34" charset="0"/>
              </a:rPr>
              <a:t>() on the Foods model, which uses the </a:t>
            </a:r>
            <a:r>
              <a:rPr lang="en-US" sz="1800" dirty="0" err="1">
                <a:effectLst/>
                <a:latin typeface="Times New Roman" panose="02020603050405020304" pitchFamily="18" charset="0"/>
                <a:ea typeface="Arial" panose="020B0604020202020204" pitchFamily="34" charset="0"/>
                <a:cs typeface="Tahoma" panose="020B0604030504040204" pitchFamily="34" charset="0"/>
              </a:rPr>
              <a:t>readFoods</a:t>
            </a:r>
            <a:r>
              <a:rPr lang="en-US" sz="1800" dirty="0">
                <a:effectLst/>
                <a:latin typeface="Times New Roman" panose="02020603050405020304" pitchFamily="18" charset="0"/>
                <a:ea typeface="Arial" panose="020B0604020202020204" pitchFamily="34" charset="0"/>
                <a:cs typeface="Tahoma" panose="020B0604030504040204" pitchFamily="34" charset="0"/>
              </a:rPr>
              <a:t>()  method from the </a:t>
            </a:r>
            <a:r>
              <a:rPr lang="en-US" sz="1800" dirty="0" err="1">
                <a:effectLst/>
                <a:latin typeface="Times New Roman" panose="02020603050405020304" pitchFamily="18" charset="0"/>
                <a:ea typeface="Arial" panose="020B0604020202020204" pitchFamily="34" charset="0"/>
                <a:cs typeface="Tahoma" panose="020B0604030504040204" pitchFamily="34" charset="0"/>
              </a:rPr>
              <a:t>FileHandler</a:t>
            </a:r>
            <a:r>
              <a:rPr lang="en-US" sz="1800" dirty="0">
                <a:effectLst/>
                <a:latin typeface="Times New Roman" panose="02020603050405020304" pitchFamily="18" charset="0"/>
                <a:ea typeface="Arial" panose="020B0604020202020204" pitchFamily="34" charset="0"/>
                <a:cs typeface="Tahoma" panose="020B0604030504040204" pitchFamily="34" charset="0"/>
              </a:rPr>
              <a:t>. This method first creates a </a:t>
            </a:r>
            <a:r>
              <a:rPr lang="en-US" sz="1800" dirty="0" err="1">
                <a:effectLst/>
                <a:latin typeface="Times New Roman" panose="02020603050405020304" pitchFamily="18" charset="0"/>
                <a:ea typeface="Arial" panose="020B0604020202020204" pitchFamily="34" charset="0"/>
                <a:cs typeface="Tahoma" panose="020B0604030504040204" pitchFamily="34" charset="0"/>
              </a:rPr>
              <a:t>BasicFood</a:t>
            </a:r>
            <a:r>
              <a:rPr lang="en-US" sz="1800" dirty="0">
                <a:effectLst/>
                <a:latin typeface="Times New Roman" panose="02020603050405020304" pitchFamily="18" charset="0"/>
                <a:ea typeface="Arial" panose="020B0604020202020204" pitchFamily="34" charset="0"/>
                <a:cs typeface="Tahoma" panose="020B0604030504040204" pitchFamily="34" charset="0"/>
              </a:rPr>
              <a:t> object for “Pizza Slice” and adds it to a list. In a second pass, it constructs a Recipe object for “PB+J Sandwich” by linking it to the already loaded ingredients like peanut butter and bread. The Recipe recursively calculates its nutrition by gathering the values of its ingredients. Once the complete list of Food objects (both basic and composite) is returned to the model, the Controller calls </a:t>
            </a:r>
            <a:r>
              <a:rPr lang="en-US" sz="1800" dirty="0" err="1">
                <a:effectLst/>
                <a:latin typeface="Times New Roman" panose="02020603050405020304" pitchFamily="18" charset="0"/>
                <a:ea typeface="Arial" panose="020B0604020202020204" pitchFamily="34" charset="0"/>
                <a:cs typeface="Tahoma" panose="020B0604030504040204" pitchFamily="34" charset="0"/>
              </a:rPr>
              <a:t>View.updateFoodList</a:t>
            </a:r>
            <a:r>
              <a:rPr lang="en-US" sz="1800" dirty="0">
                <a:effectLst/>
                <a:latin typeface="Times New Roman" panose="02020603050405020304" pitchFamily="18" charset="0"/>
                <a:ea typeface="Arial" panose="020B0604020202020204" pitchFamily="34" charset="0"/>
                <a:cs typeface="Tahoma" panose="020B0604030504040204" pitchFamily="34" charset="0"/>
              </a:rPr>
              <a:t>() to display the full list to the user. This process showcases the Composite design pattern, where recipes and basic foods are treated equally, and highlights clear separation between the controller, model, view, and file </a:t>
            </a:r>
          </a:p>
        </p:txBody>
      </p:sp>
      <p:sp>
        <p:nvSpPr>
          <p:cNvPr id="4" name="Slide Number Placeholder 3"/>
          <p:cNvSpPr>
            <a:spLocks noGrp="1"/>
          </p:cNvSpPr>
          <p:nvPr>
            <p:ph type="sldNum" sz="quarter" idx="5"/>
          </p:nvPr>
        </p:nvSpPr>
        <p:spPr/>
        <p:txBody>
          <a:bodyPr/>
          <a:lstStyle/>
          <a:p>
            <a:fld id="{7C4E7652-46AF-4259-BAE2-54978EA077CD}" type="slidenum">
              <a:rPr lang="en-US" smtClean="0"/>
              <a:pPr/>
              <a:t>6</a:t>
            </a:fld>
            <a:endParaRPr lang="en-US"/>
          </a:p>
        </p:txBody>
      </p:sp>
    </p:spTree>
    <p:extLst>
      <p:ext uri="{BB962C8B-B14F-4D97-AF65-F5344CB8AC3E}">
        <p14:creationId xmlns:p14="http://schemas.microsoft.com/office/powerpoint/2010/main" val="3483120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buNone/>
            </a:pPr>
            <a:r>
              <a:rPr lang="en-US" sz="2800" dirty="0"/>
              <a:t>This diagram shows how the app logs multiple foods for the same day. When the user clicks the "Add Log Entry" button, the view triggers the </a:t>
            </a:r>
            <a:r>
              <a:rPr lang="en-US" sz="2800" dirty="0" err="1"/>
              <a:t>AddLogButtonListener</a:t>
            </a:r>
            <a:r>
              <a:rPr lang="en-US" sz="2800" dirty="0"/>
              <a:t>. The listener gets the names of the selected foods and uses Foods to find their full info. It then asks the user how many servings they had of each food. After getting the current date from the Controller, the app creates a log for each food and adds it to the list of logs. Once all the logs are added, the app gets all logs for that date, updates the list shown on the screen, and calculates total calories, fat, carbs, and protein. These totals are shown in the app, and the updated logs are saved to the file so nothing is lost.</a:t>
            </a:r>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7</a:t>
            </a:fld>
            <a:endParaRPr lang="en-US"/>
          </a:p>
        </p:txBody>
      </p:sp>
    </p:spTree>
    <p:extLst>
      <p:ext uri="{BB962C8B-B14F-4D97-AF65-F5344CB8AC3E}">
        <p14:creationId xmlns:p14="http://schemas.microsoft.com/office/powerpoint/2010/main" val="2656777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This diagram illustrates how the total number of calories is computed for the currently selected date. The sequence begins when the Controller requests the total calories for the active date from the Logs model using </a:t>
            </a:r>
            <a:r>
              <a:rPr lang="en-US" sz="1800" dirty="0" err="1">
                <a:effectLst/>
                <a:latin typeface="Times New Roman" panose="02020603050405020304" pitchFamily="18" charset="0"/>
                <a:ea typeface="Times New Roman" panose="02020603050405020304" pitchFamily="18" charset="0"/>
              </a:rPr>
              <a:t>getTotalCaloriesForDate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currentDate</a:t>
            </a:r>
            <a:r>
              <a:rPr lang="en-US" sz="1800" dirty="0">
                <a:effectLst/>
                <a:latin typeface="Times New Roman" panose="02020603050405020304" pitchFamily="18" charset="0"/>
                <a:ea typeface="Times New Roman" panose="02020603050405020304" pitchFamily="18" charset="0"/>
              </a:rPr>
              <a:t>). Inside this method, Logs calls </a:t>
            </a:r>
            <a:r>
              <a:rPr lang="en-US" sz="1800" dirty="0" err="1">
                <a:effectLst/>
                <a:latin typeface="Times New Roman" panose="02020603050405020304" pitchFamily="18" charset="0"/>
                <a:ea typeface="Times New Roman" panose="02020603050405020304" pitchFamily="18" charset="0"/>
              </a:rPr>
              <a:t>getLogForDate</a:t>
            </a:r>
            <a:r>
              <a:rPr lang="en-US" sz="1800" dirty="0">
                <a:effectLst/>
                <a:latin typeface="Times New Roman" panose="02020603050405020304" pitchFamily="18" charset="0"/>
                <a:ea typeface="Times New Roman" panose="02020603050405020304" pitchFamily="18" charset="0"/>
              </a:rPr>
              <a:t>() to retrieve all Log entries that match the selected date. It then loops through each Log, calling </a:t>
            </a:r>
            <a:r>
              <a:rPr lang="en-US" sz="1800" dirty="0" err="1">
                <a:effectLst/>
                <a:latin typeface="Times New Roman" panose="02020603050405020304" pitchFamily="18" charset="0"/>
                <a:ea typeface="Times New Roman" panose="02020603050405020304" pitchFamily="18" charset="0"/>
              </a:rPr>
              <a:t>getTotalCalories</a:t>
            </a:r>
            <a:r>
              <a:rPr lang="en-US" sz="1800" dirty="0">
                <a:effectLst/>
                <a:latin typeface="Times New Roman" panose="02020603050405020304" pitchFamily="18" charset="0"/>
                <a:ea typeface="Times New Roman" panose="02020603050405020304" pitchFamily="18" charset="0"/>
              </a:rPr>
              <a:t>(), which multiplies the number of servings by the food's calorie value. The </a:t>
            </a:r>
            <a:r>
              <a:rPr lang="en-US" sz="1800" dirty="0" err="1">
                <a:effectLst/>
                <a:latin typeface="Times New Roman" panose="02020603050405020304" pitchFamily="18" charset="0"/>
                <a:ea typeface="Times New Roman" panose="02020603050405020304" pitchFamily="18" charset="0"/>
              </a:rPr>
              <a:t>Food.getCalories</a:t>
            </a:r>
            <a:r>
              <a:rPr lang="en-US" sz="1800" dirty="0">
                <a:effectLst/>
                <a:latin typeface="Times New Roman" panose="02020603050405020304" pitchFamily="18" charset="0"/>
                <a:ea typeface="Times New Roman" panose="02020603050405020304" pitchFamily="18" charset="0"/>
              </a:rPr>
              <a:t>() method provides the per-serving calorie count, supporting both </a:t>
            </a:r>
            <a:r>
              <a:rPr lang="en-US" sz="1800" dirty="0" err="1">
                <a:effectLst/>
                <a:latin typeface="Times New Roman" panose="02020603050405020304" pitchFamily="18" charset="0"/>
                <a:ea typeface="Times New Roman" panose="02020603050405020304" pitchFamily="18" charset="0"/>
              </a:rPr>
              <a:t>BasicFood</a:t>
            </a:r>
            <a:r>
              <a:rPr lang="en-US" sz="1800" dirty="0">
                <a:effectLst/>
                <a:latin typeface="Times New Roman" panose="02020603050405020304" pitchFamily="18" charset="0"/>
                <a:ea typeface="Times New Roman" panose="02020603050405020304" pitchFamily="18" charset="0"/>
              </a:rPr>
              <a:t> and Recipe due to the Composite pattern. The sum of all log entries is returned to the Controller, which then calls </a:t>
            </a:r>
            <a:r>
              <a:rPr lang="en-US" sz="1800" dirty="0" err="1">
                <a:effectLst/>
                <a:latin typeface="Times New Roman" panose="02020603050405020304" pitchFamily="18" charset="0"/>
                <a:ea typeface="Times New Roman" panose="02020603050405020304" pitchFamily="18" charset="0"/>
              </a:rPr>
              <a:t>View.updateStats</a:t>
            </a:r>
            <a:r>
              <a:rPr lang="en-US" sz="1800" dirty="0">
                <a:effectLst/>
                <a:latin typeface="Times New Roman" panose="02020603050405020304" pitchFamily="18" charset="0"/>
                <a:ea typeface="Times New Roman" panose="02020603050405020304" pitchFamily="18" charset="0"/>
              </a:rPr>
              <a:t>() to display the total calorie count in the GUI. This process ensures that nutrition stats always reflect the current date's log data accurately.</a:t>
            </a: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8</a:t>
            </a:fld>
            <a:endParaRPr lang="en-US"/>
          </a:p>
        </p:txBody>
      </p:sp>
    </p:spTree>
    <p:extLst>
      <p:ext uri="{BB962C8B-B14F-4D97-AF65-F5344CB8AC3E}">
        <p14:creationId xmlns:p14="http://schemas.microsoft.com/office/powerpoint/2010/main" val="3680092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Fav part- </a:t>
            </a:r>
            <a:r>
              <a:rPr lang="en-US" dirty="0" err="1"/>
              <a:t>ui</a:t>
            </a:r>
            <a:endParaRPr lang="en-US" dirty="0"/>
          </a:p>
          <a:p>
            <a:endParaRPr lang="en-US" dirty="0"/>
          </a:p>
          <a:p>
            <a:pPr algn="l" fontAlgn="base">
              <a:buFont typeface="+mj-lt"/>
              <a:buAutoNum type="arabicPeriod"/>
            </a:pPr>
            <a:r>
              <a:rPr lang="en-US" dirty="0"/>
              <a:t>Could have been done better-  </a:t>
            </a:r>
          </a:p>
          <a:p>
            <a:pPr algn="l" fontAlgn="base">
              <a:buFont typeface="+mj-lt"/>
              <a:buAutoNum type="arabicPeriod"/>
            </a:pPr>
            <a:endParaRPr lang="en-US" b="0" i="0" dirty="0">
              <a:solidFill>
                <a:srgbClr val="000000"/>
              </a:solidFill>
              <a:effectLst/>
              <a:latin typeface="inherit"/>
            </a:endParaRPr>
          </a:p>
          <a:p>
            <a:pPr algn="l" fontAlgn="base">
              <a:buFont typeface="+mj-lt"/>
              <a:buNone/>
            </a:pPr>
            <a:r>
              <a:rPr lang="en-US" b="0" i="0" dirty="0">
                <a:solidFill>
                  <a:srgbClr val="000000"/>
                </a:solidFill>
                <a:effectLst/>
                <a:latin typeface="inherit"/>
              </a:rPr>
              <a:t>• File paths are hardcoded in multiple places. It would be better to define them in a single constant file or pass them from Main, to avoid duplication and make future changes easier.</a:t>
            </a:r>
          </a:p>
          <a:p>
            <a:pPr algn="l" fontAlgn="base">
              <a:buFont typeface="+mj-lt"/>
              <a:buNone/>
            </a:pPr>
            <a:endParaRPr lang="en-US" b="0" i="0" dirty="0">
              <a:solidFill>
                <a:srgbClr val="000000"/>
              </a:solidFill>
              <a:effectLst/>
              <a:latin typeface="inherit"/>
            </a:endParaRPr>
          </a:p>
          <a:p>
            <a:pPr algn="l" fontAlgn="base">
              <a:buFont typeface="+mj-lt"/>
              <a:buNone/>
            </a:pPr>
            <a:r>
              <a:rPr lang="en-US" b="0" i="0" dirty="0">
                <a:solidFill>
                  <a:srgbClr val="000000"/>
                </a:solidFill>
                <a:effectLst/>
                <a:latin typeface="inherit"/>
              </a:rPr>
              <a:t>• Currently, file loading errors just print to the console.  In a user-facing app, we should show a clear error message in the GUI (via the View) so users know something went wrong.</a:t>
            </a:r>
          </a:p>
          <a:p>
            <a:pPr algn="l" fontAlgn="base">
              <a:spcBef>
                <a:spcPts val="300"/>
              </a:spcBef>
              <a:spcAft>
                <a:spcPts val="300"/>
              </a:spcAft>
              <a:buFont typeface="+mj-lt"/>
              <a:buNone/>
            </a:pPr>
            <a:endParaRPr lang="en-US" b="0" i="0" dirty="0">
              <a:solidFill>
                <a:srgbClr val="000000"/>
              </a:solidFill>
              <a:effectLst/>
              <a:latin typeface="inherit"/>
            </a:endParaRPr>
          </a:p>
          <a:p>
            <a:pPr algn="l" fontAlgn="base">
              <a:spcBef>
                <a:spcPts val="300"/>
              </a:spcBef>
              <a:spcAft>
                <a:spcPts val="300"/>
              </a:spcAft>
              <a:buFont typeface="+mj-lt"/>
              <a:buNone/>
            </a:pPr>
            <a:endParaRPr lang="en-US" b="0" i="0" dirty="0">
              <a:solidFill>
                <a:srgbClr val="000000"/>
              </a:solidFill>
              <a:effectLst/>
              <a:latin typeface="inherit"/>
            </a:endParaRPr>
          </a:p>
          <a:p>
            <a:pPr algn="l" fontAlgn="base">
              <a:spcBef>
                <a:spcPts val="300"/>
              </a:spcBef>
              <a:spcAft>
                <a:spcPts val="300"/>
              </a:spcAft>
              <a:buFont typeface="+mj-lt"/>
              <a:buNone/>
            </a:pPr>
            <a:r>
              <a:rPr lang="en-US" b="0" i="0" dirty="0">
                <a:solidFill>
                  <a:srgbClr val="000000"/>
                </a:solidFill>
                <a:effectLst/>
                <a:latin typeface="inherit"/>
              </a:rPr>
              <a:t>-Observer Pattern for View Updates (Advanced but Framework-Free) • Right now, the controller has to manually update the view after each model change. • For a cleaner design, the model could notify the controller (or view) when data changes — this would make the app more responsive and modular without needing any external libraries.</a:t>
            </a:r>
          </a:p>
          <a:p>
            <a:endParaRPr lang="en-US" dirty="0"/>
          </a:p>
        </p:txBody>
      </p:sp>
      <p:sp>
        <p:nvSpPr>
          <p:cNvPr id="4" name="Slide Number Placeholder 3"/>
          <p:cNvSpPr>
            <a:spLocks noGrp="1"/>
          </p:cNvSpPr>
          <p:nvPr>
            <p:ph type="sldNum" sz="quarter" idx="5"/>
          </p:nvPr>
        </p:nvSpPr>
        <p:spPr/>
        <p:txBody>
          <a:bodyPr/>
          <a:lstStyle/>
          <a:p>
            <a:fld id="{7C4E7652-46AF-4259-BAE2-54978EA077CD}" type="slidenum">
              <a:rPr lang="en-US" smtClean="0"/>
              <a:pPr/>
              <a:t>10</a:t>
            </a:fld>
            <a:endParaRPr lang="en-US"/>
          </a:p>
        </p:txBody>
      </p:sp>
    </p:spTree>
    <p:extLst>
      <p:ext uri="{BB962C8B-B14F-4D97-AF65-F5344CB8AC3E}">
        <p14:creationId xmlns:p14="http://schemas.microsoft.com/office/powerpoint/2010/main" val="169157278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dirty="0"/>
              <a:t>Click to edit Master title style</a:t>
            </a:r>
          </a:p>
        </p:txBody>
      </p:sp>
      <p:sp>
        <p:nvSpPr>
          <p:cNvPr id="3" name="Content Placeholder 2"/>
          <p:cNvSpPr>
            <a:spLocks noGrp="1"/>
          </p:cNvSpPr>
          <p:nvPr>
            <p:ph idx="1"/>
          </p:nvPr>
        </p:nvSpPr>
        <p:spPr>
          <a:xfrm>
            <a:off x="457200" y="1600200"/>
            <a:ext cx="8229600" cy="4572000"/>
          </a:xfrm>
        </p:spPr>
        <p:txBody>
          <a:bodyPr/>
          <a:lstStyle>
            <a:lvl1pPr>
              <a:buSzPct val="120000"/>
              <a:defRPr sz="2400"/>
            </a:lvl1pPr>
            <a:lvl2pPr marL="822960" indent="-285750">
              <a:buSzPct val="90000"/>
              <a:buFont typeface="Courier New" panose="02070309020205020404" pitchFamily="49" charset="0"/>
              <a:buChar char="o"/>
              <a:defRPr sz="2000"/>
            </a:lvl2pPr>
            <a:lvl3pPr>
              <a:defRPr sz="1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endParaRPr lang="en-US" dirty="0"/>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endParaRPr lang="en-US" dirty="0"/>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endParaRPr lang="en-US" dirty="0"/>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hf hdr="0" dt="0"/>
  <p:txStyles>
    <p:titleStyle>
      <a:lvl1pPr marL="182880" algn="l" rtl="0" eaLnBrk="1" latinLnBrk="0" hangingPunct="1">
        <a:spcBef>
          <a:spcPct val="0"/>
        </a:spcBef>
        <a:buNone/>
        <a:defRPr sz="36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r>
              <a:rPr lang="en-US" dirty="0"/>
              <a:t>Diet Manager</a:t>
            </a:r>
            <a:br>
              <a:rPr lang="en-US" dirty="0"/>
            </a:br>
            <a:r>
              <a:rPr lang="en-US" b="0" dirty="0"/>
              <a:t>Project </a:t>
            </a:r>
            <a:r>
              <a:rPr lang="hr-HR" b="0" dirty="0"/>
              <a:t>Presentation</a:t>
            </a:r>
            <a:endParaRPr lang="en-US" b="0" dirty="0"/>
          </a:p>
        </p:txBody>
      </p:sp>
      <p:sp>
        <p:nvSpPr>
          <p:cNvPr id="3" name="Rectangle 2"/>
          <p:cNvSpPr>
            <a:spLocks noGrp="1"/>
          </p:cNvSpPr>
          <p:nvPr>
            <p:ph type="subTitle" idx="1"/>
          </p:nvPr>
        </p:nvSpPr>
        <p:spPr>
          <a:xfrm>
            <a:off x="1979712" y="3849666"/>
            <a:ext cx="6623744" cy="1234575"/>
          </a:xfrm>
        </p:spPr>
        <p:txBody>
          <a:bodyPr>
            <a:normAutofit/>
          </a:bodyPr>
          <a:lstStyle/>
          <a:p>
            <a:pPr algn="r"/>
            <a:r>
              <a:rPr lang="en-US" dirty="0"/>
              <a:t>GROUP G3</a:t>
            </a:r>
          </a:p>
          <a:p>
            <a:pPr algn="r"/>
            <a:r>
              <a:rPr lang="en-US" sz="1200" dirty="0"/>
              <a:t>Michael Geljic, Helena Markulin, Zarko Zizic, Felicio Orlandini, Luka Boban</a:t>
            </a:r>
          </a:p>
        </p:txBody>
      </p:sp>
      <p:sp>
        <p:nvSpPr>
          <p:cNvPr id="5" name="Footer Placeholder 4">
            <a:extLst>
              <a:ext uri="{FF2B5EF4-FFF2-40B4-BE49-F238E27FC236}">
                <a16:creationId xmlns:a16="http://schemas.microsoft.com/office/drawing/2014/main" id="{6646F668-7824-9D47-AB16-7A9CC8E5A5A8}"/>
              </a:ext>
            </a:extLst>
          </p:cNvPr>
          <p:cNvSpPr>
            <a:spLocks noGrp="1"/>
          </p:cNvSpPr>
          <p:nvPr>
            <p:ph type="ftr" sz="quarter" idx="11"/>
          </p:nvPr>
        </p:nvSpPr>
        <p:spPr/>
        <p:txBody>
          <a:bodyPr/>
          <a:lstStyle/>
          <a:p>
            <a:pPr algn="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28BE-00F0-424D-8B4B-6D8E9BA1CCAB}"/>
              </a:ext>
            </a:extLst>
          </p:cNvPr>
          <p:cNvSpPr>
            <a:spLocks noGrp="1"/>
          </p:cNvSpPr>
          <p:nvPr>
            <p:ph type="title"/>
          </p:nvPr>
        </p:nvSpPr>
        <p:spPr/>
        <p:txBody>
          <a:bodyPr/>
          <a:lstStyle/>
          <a:p>
            <a:r>
              <a:rPr lang="hr-HR" dirty="0"/>
              <a:t>Final Notes</a:t>
            </a:r>
            <a:endParaRPr lang="en-US" dirty="0"/>
          </a:p>
        </p:txBody>
      </p:sp>
      <p:sp>
        <p:nvSpPr>
          <p:cNvPr id="3" name="Content Placeholder 2">
            <a:extLst>
              <a:ext uri="{FF2B5EF4-FFF2-40B4-BE49-F238E27FC236}">
                <a16:creationId xmlns:a16="http://schemas.microsoft.com/office/drawing/2014/main" id="{F976DD74-D3A6-41EF-8FED-08A9BA12589E}"/>
              </a:ext>
            </a:extLst>
          </p:cNvPr>
          <p:cNvSpPr>
            <a:spLocks noGrp="1"/>
          </p:cNvSpPr>
          <p:nvPr>
            <p:ph idx="1"/>
          </p:nvPr>
        </p:nvSpPr>
        <p:spPr/>
        <p:txBody>
          <a:bodyPr/>
          <a:lstStyle/>
          <a:p>
            <a:r>
              <a:rPr lang="en-US" dirty="0"/>
              <a:t>Part of the Solution We Are Most Proud of</a:t>
            </a:r>
          </a:p>
          <a:p>
            <a:r>
              <a:rPr lang="en-US" dirty="0"/>
              <a:t>What Could Have Been Done Better?</a:t>
            </a:r>
          </a:p>
        </p:txBody>
      </p:sp>
      <p:sp>
        <p:nvSpPr>
          <p:cNvPr id="4" name="Footer Placeholder 3">
            <a:extLst>
              <a:ext uri="{FF2B5EF4-FFF2-40B4-BE49-F238E27FC236}">
                <a16:creationId xmlns:a16="http://schemas.microsoft.com/office/drawing/2014/main" id="{205245AD-2314-4E65-9C5C-E588833E8DC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7943A86-4353-49D3-8B79-73AD428594A6}"/>
              </a:ext>
            </a:extLst>
          </p:cNvPr>
          <p:cNvSpPr>
            <a:spLocks noGrp="1"/>
          </p:cNvSpPr>
          <p:nvPr>
            <p:ph type="sldNum" sz="quarter" idx="12"/>
          </p:nvPr>
        </p:nvSpPr>
        <p:spPr/>
        <p:txBody>
          <a:bodyPr/>
          <a:lstStyle/>
          <a:p>
            <a:fld id="{FEA1243F-3000-4347-94A4-FBDEAD3122CB}" type="slidenum">
              <a:rPr lang="en-US" smtClean="0"/>
              <a:pPr/>
              <a:t>10</a:t>
            </a:fld>
            <a:endParaRPr lang="en-US"/>
          </a:p>
        </p:txBody>
      </p:sp>
    </p:spTree>
    <p:extLst>
      <p:ext uri="{BB962C8B-B14F-4D97-AF65-F5344CB8AC3E}">
        <p14:creationId xmlns:p14="http://schemas.microsoft.com/office/powerpoint/2010/main" val="128661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2C8A365-AE09-2C40-9C44-12BCB6C8D9E7}"/>
              </a:ext>
            </a:extLst>
          </p:cNvPr>
          <p:cNvSpPr>
            <a:spLocks noGrp="1"/>
          </p:cNvSpPr>
          <p:nvPr>
            <p:ph idx="1"/>
          </p:nvPr>
        </p:nvSpPr>
        <p:spPr/>
        <p:txBody>
          <a:bodyPr>
            <a:normAutofit/>
          </a:bodyPr>
          <a:lstStyle/>
          <a:p>
            <a:r>
              <a:rPr lang="hr-HR" dirty="0"/>
              <a:t>Diet Manager in Action</a:t>
            </a:r>
          </a:p>
          <a:p>
            <a:r>
              <a:rPr lang="hr-HR" dirty="0"/>
              <a:t>Diet Manager Explained </a:t>
            </a:r>
          </a:p>
          <a:p>
            <a:r>
              <a:rPr lang="hr-HR" dirty="0"/>
              <a:t>Final Notes</a:t>
            </a:r>
          </a:p>
          <a:p>
            <a:pPr lvl="1"/>
            <a:r>
              <a:rPr lang="en-US" dirty="0"/>
              <a:t>Part of the Solution We Are Most Proud of</a:t>
            </a:r>
          </a:p>
          <a:p>
            <a:pPr lvl="1"/>
            <a:r>
              <a:rPr lang="en-US" dirty="0"/>
              <a:t>What Could Have Been Done Better?</a:t>
            </a:r>
          </a:p>
        </p:txBody>
      </p:sp>
      <p:sp>
        <p:nvSpPr>
          <p:cNvPr id="4" name="Footer Placeholder 3">
            <a:extLst>
              <a:ext uri="{FF2B5EF4-FFF2-40B4-BE49-F238E27FC236}">
                <a16:creationId xmlns:a16="http://schemas.microsoft.com/office/drawing/2014/main" id="{59EDD8BC-BD6C-2449-A5C7-A1C6CA245B4D}"/>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B60687F0-F46A-1045-A093-4053C7EEBBB8}"/>
              </a:ext>
            </a:extLst>
          </p:cNvPr>
          <p:cNvSpPr>
            <a:spLocks noGrp="1"/>
          </p:cNvSpPr>
          <p:nvPr>
            <p:ph type="sldNum" sz="quarter" idx="12"/>
          </p:nvPr>
        </p:nvSpPr>
        <p:spPr/>
        <p:txBody>
          <a:bodyPr/>
          <a:lstStyle/>
          <a:p>
            <a:fld id="{FEA1243F-3000-4347-94A4-FBDEAD3122CB}"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Diet Manager in Action</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3</a:t>
            </a:fld>
            <a:endParaRPr lang="en-US"/>
          </a:p>
        </p:txBody>
      </p:sp>
    </p:spTree>
    <p:extLst>
      <p:ext uri="{BB962C8B-B14F-4D97-AF65-F5344CB8AC3E}">
        <p14:creationId xmlns:p14="http://schemas.microsoft.com/office/powerpoint/2010/main" val="3243295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Diet Manager Explained</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4</a:t>
            </a:fld>
            <a:endParaRPr lang="en-US"/>
          </a:p>
        </p:txBody>
      </p:sp>
    </p:spTree>
    <p:extLst>
      <p:ext uri="{BB962C8B-B14F-4D97-AF65-F5344CB8AC3E}">
        <p14:creationId xmlns:p14="http://schemas.microsoft.com/office/powerpoint/2010/main" val="2653753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109B-C976-A248-92B0-9CCFDD5E96A7}"/>
              </a:ext>
            </a:extLst>
          </p:cNvPr>
          <p:cNvSpPr>
            <a:spLocks noGrp="1"/>
          </p:cNvSpPr>
          <p:nvPr>
            <p:ph type="title"/>
          </p:nvPr>
        </p:nvSpPr>
        <p:spPr/>
        <p:txBody>
          <a:bodyPr/>
          <a:lstStyle/>
          <a:p>
            <a:r>
              <a:rPr lang="en-US" dirty="0"/>
              <a:t>System Overview C</a:t>
            </a:r>
            <a:r>
              <a:rPr lang="hr-HR" dirty="0"/>
              <a:t>lass </a:t>
            </a:r>
            <a:r>
              <a:rPr lang="en-US" dirty="0"/>
              <a:t>D</a:t>
            </a:r>
            <a:r>
              <a:rPr lang="hr-HR" dirty="0"/>
              <a:t>iagram</a:t>
            </a:r>
            <a:endParaRPr lang="en-US" dirty="0"/>
          </a:p>
        </p:txBody>
      </p:sp>
      <p:sp>
        <p:nvSpPr>
          <p:cNvPr id="4" name="Footer Placeholder 3">
            <a:extLst>
              <a:ext uri="{FF2B5EF4-FFF2-40B4-BE49-F238E27FC236}">
                <a16:creationId xmlns:a16="http://schemas.microsoft.com/office/drawing/2014/main" id="{CCE1D412-27BE-8D45-B459-AA1389A10BDE}"/>
              </a:ext>
            </a:extLst>
          </p:cNvPr>
          <p:cNvSpPr>
            <a:spLocks noGrp="1"/>
          </p:cNvSpPr>
          <p:nvPr>
            <p:ph type="ftr" sz="quarter" idx="11"/>
          </p:nvPr>
        </p:nvSpPr>
        <p:spPr/>
        <p:txBody>
          <a:bodyPr/>
          <a:lstStyle/>
          <a:p>
            <a:r>
              <a:rPr lang="en-US" dirty="0"/>
              <a:t>Diet Manager</a:t>
            </a:r>
          </a:p>
        </p:txBody>
      </p:sp>
      <p:sp>
        <p:nvSpPr>
          <p:cNvPr id="5" name="Slide Number Placeholder 4">
            <a:extLst>
              <a:ext uri="{FF2B5EF4-FFF2-40B4-BE49-F238E27FC236}">
                <a16:creationId xmlns:a16="http://schemas.microsoft.com/office/drawing/2014/main" id="{8365770C-F358-4849-B758-FB9801F15415}"/>
              </a:ext>
            </a:extLst>
          </p:cNvPr>
          <p:cNvSpPr>
            <a:spLocks noGrp="1"/>
          </p:cNvSpPr>
          <p:nvPr>
            <p:ph type="sldNum" sz="quarter" idx="12"/>
          </p:nvPr>
        </p:nvSpPr>
        <p:spPr/>
        <p:txBody>
          <a:bodyPr/>
          <a:lstStyle/>
          <a:p>
            <a:fld id="{FEA1243F-3000-4347-94A4-FBDEAD3122CB}" type="slidenum">
              <a:rPr lang="en-US" smtClean="0"/>
              <a:pPr/>
              <a:t>5</a:t>
            </a:fld>
            <a:endParaRPr lang="en-US" dirty="0"/>
          </a:p>
        </p:txBody>
      </p:sp>
      <p:pic>
        <p:nvPicPr>
          <p:cNvPr id="6" name="Picture 5">
            <a:extLst>
              <a:ext uri="{FF2B5EF4-FFF2-40B4-BE49-F238E27FC236}">
                <a16:creationId xmlns:a16="http://schemas.microsoft.com/office/drawing/2014/main" id="{1A3D677B-8BC4-295F-C49C-0B378CB4EB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743482"/>
            <a:ext cx="5052040" cy="5577586"/>
          </a:xfrm>
          <a:prstGeom prst="rect">
            <a:avLst/>
          </a:prstGeom>
          <a:noFill/>
          <a:ln>
            <a:noFill/>
          </a:ln>
        </p:spPr>
      </p:pic>
    </p:spTree>
    <p:extLst>
      <p:ext uri="{BB962C8B-B14F-4D97-AF65-F5344CB8AC3E}">
        <p14:creationId xmlns:p14="http://schemas.microsoft.com/office/powerpoint/2010/main" val="197417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hr-HR" dirty="0"/>
              <a:t>Sequence Diagram</a:t>
            </a:r>
            <a:endParaRPr lang="en-US" dirty="0"/>
          </a:p>
        </p:txBody>
      </p:sp>
      <p:sp>
        <p:nvSpPr>
          <p:cNvPr id="3" name="Content Placeholder 2">
            <a:extLst>
              <a:ext uri="{FF2B5EF4-FFF2-40B4-BE49-F238E27FC236}">
                <a16:creationId xmlns:a16="http://schemas.microsoft.com/office/drawing/2014/main" id="{29781F7C-B1DB-4C55-853E-13ED9BD8D676}"/>
              </a:ext>
            </a:extLst>
          </p:cNvPr>
          <p:cNvSpPr>
            <a:spLocks noGrp="1"/>
          </p:cNvSpPr>
          <p:nvPr>
            <p:ph idx="1"/>
          </p:nvPr>
        </p:nvSpPr>
        <p:spPr/>
        <p:txBody>
          <a:bodyPr/>
          <a:lstStyle/>
          <a:p>
            <a:r>
              <a:rPr lang="en-US"/>
              <a:t>Loading data for 1 basic food (Pizza Slice) and 1 recipe (PB+J Sandwich)</a:t>
            </a:r>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6</a:t>
            </a:fld>
            <a:endParaRPr lang="en-US"/>
          </a:p>
        </p:txBody>
      </p:sp>
      <p:pic>
        <p:nvPicPr>
          <p:cNvPr id="6" name="Picture 5">
            <a:extLst>
              <a:ext uri="{FF2B5EF4-FFF2-40B4-BE49-F238E27FC236}">
                <a16:creationId xmlns:a16="http://schemas.microsoft.com/office/drawing/2014/main" id="{A937E992-597E-E2EA-546E-85B4A70687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5890" y="2708920"/>
            <a:ext cx="6332220" cy="2734945"/>
          </a:xfrm>
          <a:prstGeom prst="rect">
            <a:avLst/>
          </a:prstGeom>
          <a:noFill/>
          <a:ln>
            <a:noFill/>
          </a:ln>
        </p:spPr>
      </p:pic>
    </p:spTree>
    <p:extLst>
      <p:ext uri="{BB962C8B-B14F-4D97-AF65-F5344CB8AC3E}">
        <p14:creationId xmlns:p14="http://schemas.microsoft.com/office/powerpoint/2010/main" val="187232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hr-HR" dirty="0"/>
              <a:t>Sequence Diagram</a:t>
            </a:r>
            <a:endParaRPr lang="en-US" dirty="0"/>
          </a:p>
        </p:txBody>
      </p:sp>
      <p:sp>
        <p:nvSpPr>
          <p:cNvPr id="3" name="Content Placeholder 2">
            <a:extLst>
              <a:ext uri="{FF2B5EF4-FFF2-40B4-BE49-F238E27FC236}">
                <a16:creationId xmlns:a16="http://schemas.microsoft.com/office/drawing/2014/main" id="{29781F7C-B1DB-4C55-853E-13ED9BD8D676}"/>
              </a:ext>
            </a:extLst>
          </p:cNvPr>
          <p:cNvSpPr>
            <a:spLocks noGrp="1"/>
          </p:cNvSpPr>
          <p:nvPr>
            <p:ph idx="1"/>
          </p:nvPr>
        </p:nvSpPr>
        <p:spPr>
          <a:xfrm>
            <a:off x="457200" y="1600200"/>
            <a:ext cx="2818656" cy="4572000"/>
          </a:xfrm>
        </p:spPr>
        <p:txBody>
          <a:bodyPr>
            <a:normAutofit/>
          </a:bodyPr>
          <a:lstStyle/>
          <a:p>
            <a:r>
              <a:rPr lang="en-US" sz="1800" dirty="0"/>
              <a:t>Add</a:t>
            </a:r>
            <a:r>
              <a:rPr lang="hr-HR" sz="1800" dirty="0"/>
              <a:t>ing</a:t>
            </a:r>
            <a:r>
              <a:rPr lang="en-US" sz="1800" dirty="0"/>
              <a:t> 1 serving of the </a:t>
            </a:r>
            <a:r>
              <a:rPr lang="en-US" sz="1800" i="1" dirty="0"/>
              <a:t>Pizza Slice</a:t>
            </a:r>
            <a:r>
              <a:rPr lang="en-US" sz="1800" dirty="0"/>
              <a:t> &amp; 2 servings of the </a:t>
            </a:r>
            <a:r>
              <a:rPr lang="en-US" sz="1800" i="1" dirty="0"/>
              <a:t>PB+J Sandwich</a:t>
            </a:r>
            <a:r>
              <a:rPr lang="en-US" sz="1800" dirty="0"/>
              <a:t> to the log entry for the current date.</a:t>
            </a:r>
            <a:endParaRPr lang="hr-HR" sz="1800" dirty="0"/>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7</a:t>
            </a:fld>
            <a:endParaRPr lang="en-US"/>
          </a:p>
        </p:txBody>
      </p:sp>
      <p:pic>
        <p:nvPicPr>
          <p:cNvPr id="6" name="Picture 5">
            <a:extLst>
              <a:ext uri="{FF2B5EF4-FFF2-40B4-BE49-F238E27FC236}">
                <a16:creationId xmlns:a16="http://schemas.microsoft.com/office/drawing/2014/main" id="{AC0E68D2-C3FE-AE75-E338-84FCBB13A3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080312"/>
            <a:ext cx="5256584" cy="5604493"/>
          </a:xfrm>
          <a:prstGeom prst="rect">
            <a:avLst/>
          </a:prstGeom>
          <a:noFill/>
          <a:ln>
            <a:noFill/>
          </a:ln>
        </p:spPr>
      </p:pic>
    </p:spTree>
    <p:extLst>
      <p:ext uri="{BB962C8B-B14F-4D97-AF65-F5344CB8AC3E}">
        <p14:creationId xmlns:p14="http://schemas.microsoft.com/office/powerpoint/2010/main" val="187864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FD73-81EB-4356-82CB-DE56ADCF9E72}"/>
              </a:ext>
            </a:extLst>
          </p:cNvPr>
          <p:cNvSpPr>
            <a:spLocks noGrp="1"/>
          </p:cNvSpPr>
          <p:nvPr>
            <p:ph type="title"/>
          </p:nvPr>
        </p:nvSpPr>
        <p:spPr/>
        <p:txBody>
          <a:bodyPr/>
          <a:lstStyle/>
          <a:p>
            <a:r>
              <a:rPr lang="hr-HR" dirty="0"/>
              <a:t>Sequence Diagram</a:t>
            </a:r>
            <a:endParaRPr lang="en-US" dirty="0"/>
          </a:p>
        </p:txBody>
      </p:sp>
      <p:sp>
        <p:nvSpPr>
          <p:cNvPr id="3" name="Content Placeholder 2">
            <a:extLst>
              <a:ext uri="{FF2B5EF4-FFF2-40B4-BE49-F238E27FC236}">
                <a16:creationId xmlns:a16="http://schemas.microsoft.com/office/drawing/2014/main" id="{29781F7C-B1DB-4C55-853E-13ED9BD8D676}"/>
              </a:ext>
            </a:extLst>
          </p:cNvPr>
          <p:cNvSpPr>
            <a:spLocks noGrp="1"/>
          </p:cNvSpPr>
          <p:nvPr>
            <p:ph idx="1"/>
          </p:nvPr>
        </p:nvSpPr>
        <p:spPr/>
        <p:txBody>
          <a:bodyPr/>
          <a:lstStyle/>
          <a:p>
            <a:pPr lvl="0"/>
            <a:r>
              <a:rPr lang="en-US"/>
              <a:t>Computing the total number of calories for the current date.</a:t>
            </a:r>
          </a:p>
        </p:txBody>
      </p:sp>
      <p:sp>
        <p:nvSpPr>
          <p:cNvPr id="4" name="Footer Placeholder 3">
            <a:extLst>
              <a:ext uri="{FF2B5EF4-FFF2-40B4-BE49-F238E27FC236}">
                <a16:creationId xmlns:a16="http://schemas.microsoft.com/office/drawing/2014/main" id="{BAAC3FF4-E7CB-4662-AC24-68969E4AB38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3FC1B8-C741-4D1D-AE99-765DA53AA13D}"/>
              </a:ext>
            </a:extLst>
          </p:cNvPr>
          <p:cNvSpPr>
            <a:spLocks noGrp="1"/>
          </p:cNvSpPr>
          <p:nvPr>
            <p:ph type="sldNum" sz="quarter" idx="12"/>
          </p:nvPr>
        </p:nvSpPr>
        <p:spPr/>
        <p:txBody>
          <a:bodyPr/>
          <a:lstStyle/>
          <a:p>
            <a:fld id="{FEA1243F-3000-4347-94A4-FBDEAD3122CB}" type="slidenum">
              <a:rPr lang="en-US" smtClean="0"/>
              <a:pPr/>
              <a:t>8</a:t>
            </a:fld>
            <a:endParaRPr lang="en-US"/>
          </a:p>
        </p:txBody>
      </p:sp>
      <p:pic>
        <p:nvPicPr>
          <p:cNvPr id="6" name="Picture 5">
            <a:extLst>
              <a:ext uri="{FF2B5EF4-FFF2-40B4-BE49-F238E27FC236}">
                <a16:creationId xmlns:a16="http://schemas.microsoft.com/office/drawing/2014/main" id="{C4675E4E-2F14-C850-445B-DEE7EFC37D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99875" y="2492896"/>
            <a:ext cx="6684005" cy="3594691"/>
          </a:xfrm>
          <a:prstGeom prst="rect">
            <a:avLst/>
          </a:prstGeom>
          <a:noFill/>
          <a:ln>
            <a:noFill/>
          </a:ln>
        </p:spPr>
      </p:pic>
    </p:spTree>
    <p:extLst>
      <p:ext uri="{BB962C8B-B14F-4D97-AF65-F5344CB8AC3E}">
        <p14:creationId xmlns:p14="http://schemas.microsoft.com/office/powerpoint/2010/main" val="2527242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FBA8-F394-4393-9E12-6CF07EBC17FE}"/>
              </a:ext>
            </a:extLst>
          </p:cNvPr>
          <p:cNvSpPr>
            <a:spLocks noGrp="1"/>
          </p:cNvSpPr>
          <p:nvPr>
            <p:ph type="title"/>
          </p:nvPr>
        </p:nvSpPr>
        <p:spPr>
          <a:xfrm>
            <a:off x="1768624" y="3029347"/>
            <a:ext cx="5606752" cy="799306"/>
          </a:xfrm>
        </p:spPr>
        <p:txBody>
          <a:bodyPr/>
          <a:lstStyle/>
          <a:p>
            <a:pPr algn="ctr"/>
            <a:r>
              <a:rPr lang="hr-HR" dirty="0"/>
              <a:t>Final Notes</a:t>
            </a:r>
            <a:endParaRPr lang="en-US" dirty="0"/>
          </a:p>
        </p:txBody>
      </p:sp>
      <p:sp>
        <p:nvSpPr>
          <p:cNvPr id="4" name="Footer Placeholder 3">
            <a:extLst>
              <a:ext uri="{FF2B5EF4-FFF2-40B4-BE49-F238E27FC236}">
                <a16:creationId xmlns:a16="http://schemas.microsoft.com/office/drawing/2014/main" id="{20E1BFF8-0989-452E-9E85-24908DF8947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7C79A-F50B-4364-A1D1-42A5D95A43A9}"/>
              </a:ext>
            </a:extLst>
          </p:cNvPr>
          <p:cNvSpPr>
            <a:spLocks noGrp="1"/>
          </p:cNvSpPr>
          <p:nvPr>
            <p:ph type="sldNum" sz="quarter" idx="12"/>
          </p:nvPr>
        </p:nvSpPr>
        <p:spPr/>
        <p:txBody>
          <a:bodyPr/>
          <a:lstStyle/>
          <a:p>
            <a:fld id="{FEA1243F-3000-4347-94A4-FBDEAD3122CB}" type="slidenum">
              <a:rPr lang="en-US" smtClean="0"/>
              <a:pPr/>
              <a:t>9</a:t>
            </a:fld>
            <a:endParaRPr lang="en-US"/>
          </a:p>
        </p:txBody>
      </p:sp>
    </p:spTree>
    <p:extLst>
      <p:ext uri="{BB962C8B-B14F-4D97-AF65-F5344CB8AC3E}">
        <p14:creationId xmlns:p14="http://schemas.microsoft.com/office/powerpoint/2010/main" val="908365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M10167107 - Reporting progress or status presentation - NEW.potx" id="{24ADC811-FCB2-4A9B-852A-BB14EA0B4C87}" vid="{F865C24B-81F8-4D59-BA13-A775229E76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394</TotalTime>
  <Words>1794</Words>
  <Application>Microsoft Office PowerPoint</Application>
  <PresentationFormat>On-screen Show (4:3)</PresentationFormat>
  <Paragraphs>77</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Courier New</vt:lpstr>
      <vt:lpstr>inherit</vt:lpstr>
      <vt:lpstr>Segoe UI</vt:lpstr>
      <vt:lpstr>Symbol</vt:lpstr>
      <vt:lpstr>Times New Roman</vt:lpstr>
      <vt:lpstr>Wingdings 2</vt:lpstr>
      <vt:lpstr>Verve</vt:lpstr>
      <vt:lpstr>Diet Manager Project Presentation</vt:lpstr>
      <vt:lpstr>OUTLINE</vt:lpstr>
      <vt:lpstr>Diet Manager in Action</vt:lpstr>
      <vt:lpstr>Diet Manager Explained</vt:lpstr>
      <vt:lpstr>System Overview Class Diagram</vt:lpstr>
      <vt:lpstr>Sequence Diagram</vt:lpstr>
      <vt:lpstr>Sequence Diagram</vt:lpstr>
      <vt:lpstr>Sequence Diagram</vt:lpstr>
      <vt:lpstr>Final Notes</vt:lpstr>
      <vt:lpstr>Final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Progress or Status</dc:title>
  <dc:creator>Microsoft Office User</dc:creator>
  <cp:lastModifiedBy>Michael Geljic (RIT Student)</cp:lastModifiedBy>
  <cp:revision>76</cp:revision>
  <dcterms:created xsi:type="dcterms:W3CDTF">2018-12-05T08:19:50Z</dcterms:created>
  <dcterms:modified xsi:type="dcterms:W3CDTF">2025-04-10T11:50:46Z</dcterms:modified>
</cp:coreProperties>
</file>