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  <p:sldId id="263" r:id="rId8"/>
    <p:sldId id="262" r:id="rId9"/>
    <p:sldId id="268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earb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i.apache.org/" TargetMode="External"/><Relationship Id="rId2" Type="http://schemas.openxmlformats.org/officeDocument/2006/relationships/hyperlink" Target="http://www.newtonsoft.com/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946" y="1122363"/>
            <a:ext cx="10110529" cy="2387600"/>
          </a:xfrm>
        </p:spPr>
        <p:txBody>
          <a:bodyPr/>
          <a:lstStyle/>
          <a:p>
            <a:r>
              <a:rPr lang="en-US" dirty="0" smtClean="0"/>
              <a:t>leveraging a Web service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U.M. St. Louis – Information systems 3844 &amp; 6805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5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Complexities of parsing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1231"/>
          </a:xfrm>
        </p:spPr>
        <p:txBody>
          <a:bodyPr/>
          <a:lstStyle/>
          <a:p>
            <a:r>
              <a:rPr lang="en-US" dirty="0" smtClean="0"/>
              <a:t>A property could be an object or an array.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 err="1" smtClean="0"/>
              <a:t>property.Value.HasValues</a:t>
            </a:r>
            <a:r>
              <a:rPr lang="en-US" dirty="0" smtClean="0"/>
              <a:t> and </a:t>
            </a:r>
            <a:r>
              <a:rPr lang="en-US" dirty="0" err="1" smtClean="0"/>
              <a:t>property.Value</a:t>
            </a:r>
            <a:r>
              <a:rPr lang="en-US" dirty="0" smtClean="0"/>
              <a:t> is </a:t>
            </a:r>
            <a:r>
              <a:rPr lang="en-US" dirty="0" err="1" smtClean="0"/>
              <a:t>JArray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child instance could be an object or an array.</a:t>
            </a:r>
          </a:p>
          <a:p>
            <a:pPr lvl="1"/>
            <a:r>
              <a:rPr lang="en-US" dirty="0" smtClean="0"/>
              <a:t>The same course we used above, but we would check the </a:t>
            </a:r>
            <a:r>
              <a:rPr lang="en-US" dirty="0" err="1" smtClean="0"/>
              <a:t>childInstance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array element might contain an object.</a:t>
            </a:r>
          </a:p>
          <a:p>
            <a:pPr lvl="1"/>
            <a:r>
              <a:rPr lang="en-US" dirty="0" smtClean="0"/>
              <a:t>Check the number of children the property or child instance contains.</a:t>
            </a:r>
          </a:p>
          <a:p>
            <a:pPr lvl="1"/>
            <a:r>
              <a:rPr lang="en-US" dirty="0" smtClean="0"/>
              <a:t>If the array has at least one child and the child has children, the array element contains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of events at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9528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Instantiate a request object containing a client’s e-mail address and your API key.</a:t>
            </a:r>
          </a:p>
          <a:p>
            <a:r>
              <a:rPr lang="en-US" dirty="0" smtClean="0"/>
              <a:t>Instantiate a response object using the request object.</a:t>
            </a:r>
          </a:p>
          <a:p>
            <a:r>
              <a:rPr lang="en-US" dirty="0" smtClean="0"/>
              <a:t>Save the JSON response to process it later.</a:t>
            </a:r>
          </a:p>
          <a:p>
            <a:r>
              <a:rPr lang="en-US" dirty="0" smtClean="0"/>
              <a:t>Iterate through all the responses to find, for your header row, all the headers. </a:t>
            </a:r>
          </a:p>
          <a:p>
            <a:r>
              <a:rPr lang="en-US" dirty="0" smtClean="0"/>
              <a:t>Iterate again through all the responses to align, with your data, your headers.</a:t>
            </a:r>
          </a:p>
          <a:p>
            <a:r>
              <a:rPr lang="en-US" dirty="0" smtClean="0"/>
              <a:t>Iterate through the resulting rows to create your worksheets correspond to your subschemas.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Use </a:t>
            </a:r>
            <a:r>
              <a:rPr lang="en-US" dirty="0"/>
              <a:t>case for </a:t>
            </a:r>
            <a:r>
              <a:rPr lang="en-US" dirty="0" smtClean="0"/>
              <a:t>an enterprise </a:t>
            </a:r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organization has a table of data about clients.</a:t>
            </a:r>
          </a:p>
          <a:p>
            <a:r>
              <a:rPr lang="en-US" dirty="0" smtClean="0"/>
              <a:t>That table contains an e-mail address for each client.</a:t>
            </a:r>
          </a:p>
          <a:p>
            <a:r>
              <a:rPr lang="en-US" dirty="0" smtClean="0"/>
              <a:t>Your boss wants your team to take advantage of that data and to integrate in the newest iteration of your organization’s marketing intelligence application a resource adapter leverages the </a:t>
            </a:r>
            <a:r>
              <a:rPr lang="en-US" dirty="0" err="1" smtClean="0"/>
              <a:t>Clearbit</a:t>
            </a:r>
            <a:r>
              <a:rPr lang="en-US" dirty="0" smtClean="0"/>
              <a:t> Enrichment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use case we’re using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get data about a client.</a:t>
            </a:r>
          </a:p>
          <a:p>
            <a:r>
              <a:rPr lang="en-US" dirty="0" smtClean="0"/>
              <a:t>We could use the </a:t>
            </a:r>
            <a:r>
              <a:rPr lang="en-US" dirty="0" err="1" smtClean="0"/>
              <a:t>Clearbit</a:t>
            </a:r>
            <a:r>
              <a:rPr lang="en-US" dirty="0" smtClean="0"/>
              <a:t> Enrichment API as one method of accomplishing that goal.</a:t>
            </a:r>
          </a:p>
          <a:p>
            <a:r>
              <a:rPr lang="en-US" dirty="0" smtClean="0"/>
              <a:t>We have in our possession that client’s e-mail address.</a:t>
            </a:r>
          </a:p>
          <a:p>
            <a:r>
              <a:rPr lang="en-US" dirty="0" smtClean="0"/>
              <a:t>We can send a request containing that e-mail address to that service and leverage the returned data to our competitive advantage.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696"/>
            <a:ext cx="9905998" cy="769707"/>
          </a:xfrm>
        </p:spPr>
        <p:txBody>
          <a:bodyPr/>
          <a:lstStyle/>
          <a:p>
            <a:pPr algn="ctr"/>
            <a:r>
              <a:rPr lang="en-US" dirty="0" smtClean="0"/>
              <a:t>The web service we’re using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47403"/>
            <a:ext cx="9905999" cy="301752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Clearbit</a:t>
            </a:r>
            <a:r>
              <a:rPr lang="en-US" dirty="0" smtClean="0"/>
              <a:t> Enrichment API responds to requests with data mined about the owner of an e-mail address.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clearbit.com</a:t>
            </a:r>
            <a:r>
              <a:rPr lang="en-US" dirty="0" smtClean="0"/>
              <a:t> and sign up for an account.</a:t>
            </a:r>
          </a:p>
          <a:p>
            <a:r>
              <a:rPr lang="en-US" dirty="0" smtClean="0"/>
              <a:t>Paste your </a:t>
            </a:r>
            <a:r>
              <a:rPr lang="en-US" i="1" u="sng" dirty="0" smtClean="0"/>
              <a:t>secret API key</a:t>
            </a:r>
            <a:r>
              <a:rPr lang="en-US" dirty="0" smtClean="0"/>
              <a:t> as the value for the username in the </a:t>
            </a:r>
            <a:r>
              <a:rPr lang="en-US" dirty="0" err="1" smtClean="0"/>
              <a:t>GetResponses</a:t>
            </a:r>
            <a:r>
              <a:rPr lang="en-US" dirty="0" smtClean="0"/>
              <a:t> method you can find in the source file.</a:t>
            </a:r>
          </a:p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4064924"/>
            <a:ext cx="3861418" cy="883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4060" y="5419900"/>
            <a:ext cx="4209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API 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(Line 68 of the source file.)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3" y="3696871"/>
            <a:ext cx="1474632" cy="2974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413" y="6036405"/>
            <a:ext cx="14746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8045" y="4517163"/>
            <a:ext cx="656995" cy="206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apis</a:t>
            </a:r>
            <a:r>
              <a:rPr lang="en-US" dirty="0" smtClean="0"/>
              <a:t> we’re using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900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Clearbit</a:t>
            </a:r>
            <a:r>
              <a:rPr lang="en-US" dirty="0" smtClean="0"/>
              <a:t> Enrichment Web Service</a:t>
            </a:r>
          </a:p>
          <a:p>
            <a:pPr lvl="1"/>
            <a:r>
              <a:rPr lang="en-US" dirty="0"/>
              <a:t>https://clearbit.com/enrichment</a:t>
            </a:r>
            <a:endParaRPr lang="en-US" dirty="0" smtClean="0"/>
          </a:p>
          <a:p>
            <a:r>
              <a:rPr lang="en-US" dirty="0" smtClean="0"/>
              <a:t>JSON.NET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www.newtonsoft.com/json</a:t>
            </a:r>
            <a:endParaRPr lang="en-US" dirty="0" smtClean="0"/>
          </a:p>
          <a:p>
            <a:pPr lvl="1"/>
            <a:r>
              <a:rPr lang="en-US" dirty="0"/>
              <a:t>https://www.nuget.org/packages/Newtonsoft.Json/</a:t>
            </a:r>
            <a:endParaRPr lang="en-US" dirty="0" smtClean="0"/>
          </a:p>
          <a:p>
            <a:r>
              <a:rPr lang="en-US" dirty="0" smtClean="0"/>
              <a:t>Apache NPOI</a:t>
            </a:r>
          </a:p>
          <a:p>
            <a:pPr lvl="1"/>
            <a:r>
              <a:rPr lang="en-US" dirty="0">
                <a:hlinkClick r:id="rId3"/>
              </a:rPr>
              <a:t>http://poi.apache.org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https://www.nuget.org/packages/NPOI/</a:t>
            </a:r>
          </a:p>
        </p:txBody>
      </p:sp>
    </p:spTree>
    <p:extLst>
      <p:ext uri="{BB962C8B-B14F-4D97-AF65-F5344CB8AC3E}">
        <p14:creationId xmlns:p14="http://schemas.microsoft.com/office/powerpoint/2010/main" val="51006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93" y="83127"/>
            <a:ext cx="10723215" cy="2013961"/>
          </a:xfrm>
        </p:spPr>
        <p:txBody>
          <a:bodyPr/>
          <a:lstStyle/>
          <a:p>
            <a:pPr algn="ctr"/>
            <a:r>
              <a:rPr lang="en-US" dirty="0" smtClean="0"/>
              <a:t>Request to A RESTful web service</a:t>
            </a:r>
            <a:br>
              <a:rPr lang="en-US" dirty="0" smtClean="0"/>
            </a:br>
            <a:r>
              <a:rPr lang="en-US" sz="2400" dirty="0"/>
              <a:t>(rest </a:t>
            </a:r>
            <a:r>
              <a:rPr lang="en-US" sz="2400" dirty="0" smtClean="0"/>
              <a:t>stands for representational state transfer)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43" y="2184858"/>
            <a:ext cx="6770515" cy="3207086"/>
          </a:xfrm>
        </p:spPr>
      </p:pic>
      <p:sp>
        <p:nvSpPr>
          <p:cNvPr id="5" name="TextBox 4"/>
          <p:cNvSpPr txBox="1"/>
          <p:nvPr/>
        </p:nvSpPr>
        <p:spPr>
          <a:xfrm>
            <a:off x="1493908" y="5479714"/>
            <a:ext cx="92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https://www.researchgate.net/figure/281080973_fig2_Fig-2-RESTFul-Web-Service-Architecture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175854" y="4164675"/>
            <a:ext cx="1837113" cy="5153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8144"/>
          </a:xfrm>
        </p:spPr>
        <p:txBody>
          <a:bodyPr/>
          <a:lstStyle/>
          <a:p>
            <a:pPr algn="ctr"/>
            <a:r>
              <a:rPr lang="en-US" dirty="0" smtClean="0"/>
              <a:t>Handling the 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71847"/>
            <a:ext cx="9905999" cy="5295208"/>
          </a:xfrm>
          <a:solidFill>
            <a:schemeClr val="accent3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String[]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{ "alex@alexmaccaw.com", "lachy@stripe.com", "harlow@clearbit.com" };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GetResponses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String[e-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mails.Length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nn-NO" dirty="0">
                <a:latin typeface="Arial" panose="020B0604020202020204" pitchFamily="34" charset="0"/>
                <a:cs typeface="Arial" panose="020B0604020202020204" pitchFamily="34" charset="0"/>
              </a:rPr>
              <a:t>            for(int i = 0; i &lt; </a:t>
            </a:r>
            <a:r>
              <a:rPr lang="nn-NO" dirty="0" smtClean="0">
                <a:latin typeface="Arial" panose="020B0604020202020204" pitchFamily="34" charset="0"/>
                <a:cs typeface="Arial" panose="020B0604020202020204" pitchFamily="34" charset="0"/>
              </a:rPr>
              <a:t>e-mails.Length</a:t>
            </a:r>
            <a:r>
              <a:rPr lang="nn-NO" dirty="0">
                <a:latin typeface="Arial" panose="020B0604020202020204" pitchFamily="34" charset="0"/>
                <a:cs typeface="Arial" panose="020B0604020202020204" pitchFamily="34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WebRequest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WebRequest.Create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person-stream.clearbit.com/v2/combined/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find?e-mail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e-mails[</a:t>
            </a:r>
            <a:r>
              <a:rPr lang="en-US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request.Method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"GET";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API KEY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password = "";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credentials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":" + password;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request.Headers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["Authorization"] = "Basic " + Convert.ToBase64String(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Encoding.ASCII.GetBytes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(credentials));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request.GetResponse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response.GetResponseStream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StreamReader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reader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StreamReader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responses[</a:t>
            </a:r>
            <a:r>
              <a:rPr lang="en-US" dirty="0" err="1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reader.ReadToEnd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1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09" y="2886896"/>
            <a:ext cx="4436382" cy="3541712"/>
          </a:xfrm>
        </p:spPr>
      </p:pic>
      <p:sp>
        <p:nvSpPr>
          <p:cNvPr id="5" name="TextBox 4"/>
          <p:cNvSpPr txBox="1"/>
          <p:nvPr/>
        </p:nvSpPr>
        <p:spPr>
          <a:xfrm>
            <a:off x="6807970" y="4741180"/>
            <a:ext cx="1321723" cy="515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5" y="2371507"/>
            <a:ext cx="1206276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WebRequest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request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WebRequest.Create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("https://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person-stream.clearbit.com/v2/combined/</a:t>
            </a:r>
            <a:r>
              <a:rPr lang="en-US" sz="1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find?e-mail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alex@alexmaccaw.com");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0" y="1350785"/>
            <a:ext cx="9905998" cy="728144"/>
          </a:xfrm>
        </p:spPr>
        <p:txBody>
          <a:bodyPr/>
          <a:lstStyle/>
          <a:p>
            <a:pPr algn="ctr"/>
            <a:r>
              <a:rPr lang="en-US" dirty="0" smtClean="0"/>
              <a:t>the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367" y="6428608"/>
            <a:ext cx="513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http://docs.sitefinity.com/for-developers-web-services</a:t>
            </a:r>
          </a:p>
        </p:txBody>
      </p:sp>
    </p:spTree>
    <p:extLst>
      <p:ext uri="{BB962C8B-B14F-4D97-AF65-F5344CB8AC3E}">
        <p14:creationId xmlns:p14="http://schemas.microsoft.com/office/powerpoint/2010/main" val="8601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 for </a:t>
            </a:r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Root schema</a:t>
            </a:r>
          </a:p>
          <a:p>
            <a:r>
              <a:rPr lang="en-US" sz="2800" dirty="0" smtClean="0"/>
              <a:t>Subschema</a:t>
            </a:r>
          </a:p>
          <a:p>
            <a:r>
              <a:rPr lang="en-US" sz="2800" dirty="0" smtClean="0"/>
              <a:t>Property</a:t>
            </a:r>
          </a:p>
          <a:p>
            <a:r>
              <a:rPr lang="en-US" sz="2800" dirty="0" smtClean="0"/>
              <a:t>Child instance</a:t>
            </a:r>
          </a:p>
          <a:p>
            <a:r>
              <a:rPr lang="en-US" sz="2800" dirty="0" smtClean="0"/>
              <a:t>Element</a:t>
            </a:r>
          </a:p>
          <a:p>
            <a:r>
              <a:rPr lang="en-US" sz="2800" dirty="0" smtClean="0"/>
              <a:t>Object</a:t>
            </a:r>
          </a:p>
          <a:p>
            <a:r>
              <a:rPr lang="en-US" sz="2800" dirty="0" smtClean="0"/>
              <a:t>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81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6907"/>
          </a:xfrm>
        </p:spPr>
        <p:txBody>
          <a:bodyPr/>
          <a:lstStyle/>
          <a:p>
            <a:pPr algn="ctr"/>
            <a:r>
              <a:rPr lang="en-US" dirty="0"/>
              <a:t>Terminology for </a:t>
            </a:r>
            <a:r>
              <a:rPr lang="en-US" dirty="0" err="1"/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4935192" cy="47609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"company"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"id": "54fa90d8-7ba7-4b6d-b5ec-82ee3e184166"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1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1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domainAliases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":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"stripe.io",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"stripe.co.nz",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"stripe.uk",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"stripe.ie",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"stripe.cm"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"site":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1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": "http://stripe.com"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"title": "Stripe",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"h1": "Stripe",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metaDescription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": "Stripe is a suite of APIs that powers commerce for businesses of all sizes.",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metaAuthor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":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2219" y="2097088"/>
            <a:ext cx="4935192" cy="4760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1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phoneNumbers</a:t>
            </a: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":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"+1 415-697-2918",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"+1 800-451-5817"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1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1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666" y="2038898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Subschema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2665" y="2331945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>Property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665" y="2643086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C80"/>
                </a:solidFill>
              </a:rPr>
              <a:t>Property Array</a:t>
            </a:r>
            <a:endParaRPr lang="en-US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2663" y="4544213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>Property Object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2663" y="5245677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Child Instance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15790" y="2038898"/>
            <a:ext cx="118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Child Instance Array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2152997" y="2223564"/>
            <a:ext cx="26696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4505498" y="2516611"/>
            <a:ext cx="317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2601884" y="2866768"/>
            <a:ext cx="2220781" cy="99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86495" y="4864626"/>
            <a:ext cx="2736169" cy="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</p:cNvCxnSpPr>
          <p:nvPr/>
        </p:nvCxnSpPr>
        <p:spPr>
          <a:xfrm flipH="1" flipV="1">
            <a:off x="3000895" y="5245677"/>
            <a:ext cx="1821768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</p:cNvCxnSpPr>
          <p:nvPr/>
        </p:nvCxnSpPr>
        <p:spPr>
          <a:xfrm flipH="1" flipV="1">
            <a:off x="7448204" y="2295451"/>
            <a:ext cx="1267586" cy="205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82145" y="4322347"/>
            <a:ext cx="3084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And a root schema is one response from the </a:t>
            </a:r>
            <a:r>
              <a:rPr lang="en-US" dirty="0" err="1" smtClean="0">
                <a:solidFill>
                  <a:srgbClr val="92D050"/>
                </a:solidFill>
              </a:rPr>
              <a:t>Clearbit</a:t>
            </a:r>
            <a:r>
              <a:rPr lang="en-US" dirty="0" smtClean="0">
                <a:solidFill>
                  <a:srgbClr val="92D050"/>
                </a:solidFill>
              </a:rPr>
              <a:t> Enrichment API.  Look in Docs/</a:t>
            </a:r>
            <a:r>
              <a:rPr lang="en-US" dirty="0" err="1" smtClean="0">
                <a:solidFill>
                  <a:srgbClr val="92D050"/>
                </a:solidFill>
              </a:rPr>
              <a:t>Sample_Root_Schemas</a:t>
            </a:r>
            <a:r>
              <a:rPr lang="en-US" dirty="0" smtClean="0">
                <a:solidFill>
                  <a:srgbClr val="92D050"/>
                </a:solidFill>
              </a:rPr>
              <a:t> in this repository to see what one response looks like.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6" name="Straight Arrow Connector 35"/>
          <p:cNvCxnSpPr>
            <a:stCxn id="39" idx="3"/>
          </p:cNvCxnSpPr>
          <p:nvPr/>
        </p:nvCxnSpPr>
        <p:spPr>
          <a:xfrm flipV="1">
            <a:off x="5655518" y="3541223"/>
            <a:ext cx="537464" cy="363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-1320000">
            <a:off x="3694566" y="4131750"/>
            <a:ext cx="20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9900"/>
                </a:solidFill>
              </a:rPr>
              <a:t>Scope of Property Object</a:t>
            </a:r>
            <a:endParaRPr lang="en-US" sz="1400" dirty="0">
              <a:solidFill>
                <a:srgbClr val="FF9900"/>
              </a:solidFill>
            </a:endParaRP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086495" y="4666809"/>
            <a:ext cx="1682163" cy="138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3"/>
          </p:cNvCxnSpPr>
          <p:nvPr/>
        </p:nvCxnSpPr>
        <p:spPr>
          <a:xfrm flipH="1">
            <a:off x="6011385" y="2223564"/>
            <a:ext cx="2" cy="4345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738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leveraging a Web service with C#</vt:lpstr>
      <vt:lpstr>The use case we’re using here</vt:lpstr>
      <vt:lpstr>The web service we’re using here</vt:lpstr>
      <vt:lpstr>The apis we’re using here</vt:lpstr>
      <vt:lpstr>Request to A RESTful web service (rest stands for representational state transfer)</vt:lpstr>
      <vt:lpstr>Handling the request and response</vt:lpstr>
      <vt:lpstr>the request</vt:lpstr>
      <vt:lpstr>Terminology for Json (Javascript object notation)</vt:lpstr>
      <vt:lpstr>Terminology for Json (Javascript object notation)</vt:lpstr>
      <vt:lpstr>Complexities of parsing json</vt:lpstr>
      <vt:lpstr>Sequence of events at runtime</vt:lpstr>
      <vt:lpstr>The Use case for an enterprise environment</vt:lpstr>
    </vt:vector>
  </TitlesOfParts>
  <Company>www.umsl.edu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Web service with C#</dc:title>
  <dc:creator>Gingerich, Michael</dc:creator>
  <cp:lastModifiedBy>Gingerich, Michael</cp:lastModifiedBy>
  <cp:revision>91</cp:revision>
  <dcterms:created xsi:type="dcterms:W3CDTF">2017-04-20T17:16:19Z</dcterms:created>
  <dcterms:modified xsi:type="dcterms:W3CDTF">2017-04-20T21:18:21Z</dcterms:modified>
</cp:coreProperties>
</file>