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807" r:id="rId5"/>
    <p:sldId id="814" r:id="rId6"/>
    <p:sldId id="817" r:id="rId7"/>
    <p:sldId id="818" r:id="rId8"/>
    <p:sldId id="81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89C"/>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4" autoAdjust="0"/>
    <p:restoredTop sz="95510"/>
  </p:normalViewPr>
  <p:slideViewPr>
    <p:cSldViewPr snapToGrid="0">
      <p:cViewPr varScale="1">
        <p:scale>
          <a:sx n="89" d="100"/>
          <a:sy n="89" d="100"/>
        </p:scale>
        <p:origin x="82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6F29A218-E27A-46B6-8C6C-EF0FE70BE835}"/>
    <pc:docChg chg="undo custSel delSld modSld">
      <pc:chgData name="Talib Hussain" userId="46b98cda-295a-48d7-b453-399bdc7c0d7d" providerId="ADAL" clId="{6F29A218-E27A-46B6-8C6C-EF0FE70BE835}" dt="2023-06-29T02:26:47.125" v="4373" actId="20577"/>
      <pc:docMkLst>
        <pc:docMk/>
      </pc:docMkLst>
      <pc:sldChg chg="modSp mod">
        <pc:chgData name="Talib Hussain" userId="46b98cda-295a-48d7-b453-399bdc7c0d7d" providerId="ADAL" clId="{6F29A218-E27A-46B6-8C6C-EF0FE70BE835}" dt="2023-06-29T02:13:36.071" v="3401" actId="20577"/>
        <pc:sldMkLst>
          <pc:docMk/>
          <pc:sldMk cId="92695309" sldId="807"/>
        </pc:sldMkLst>
        <pc:spChg chg="mod">
          <ac:chgData name="Talib Hussain" userId="46b98cda-295a-48d7-b453-399bdc7c0d7d" providerId="ADAL" clId="{6F29A218-E27A-46B6-8C6C-EF0FE70BE835}" dt="2023-06-29T01:47:27.995" v="1765" actId="1035"/>
          <ac:spMkLst>
            <pc:docMk/>
            <pc:sldMk cId="92695309" sldId="807"/>
            <ac:spMk id="2" creationId="{00000000-0000-0000-0000-000000000000}"/>
          </ac:spMkLst>
        </pc:spChg>
        <pc:spChg chg="mod">
          <ac:chgData name="Talib Hussain" userId="46b98cda-295a-48d7-b453-399bdc7c0d7d" providerId="ADAL" clId="{6F29A218-E27A-46B6-8C6C-EF0FE70BE835}" dt="2023-06-29T02:13:36.071" v="3401" actId="20577"/>
          <ac:spMkLst>
            <pc:docMk/>
            <pc:sldMk cId="92695309" sldId="807"/>
            <ac:spMk id="3" creationId="{00000000-0000-0000-0000-000000000000}"/>
          </ac:spMkLst>
        </pc:spChg>
      </pc:sldChg>
      <pc:sldChg chg="addSp delSp modSp mod chgLayout">
        <pc:chgData name="Talib Hussain" userId="46b98cda-295a-48d7-b453-399bdc7c0d7d" providerId="ADAL" clId="{6F29A218-E27A-46B6-8C6C-EF0FE70BE835}" dt="2023-06-29T02:22:53.115" v="4314" actId="20577"/>
        <pc:sldMkLst>
          <pc:docMk/>
          <pc:sldMk cId="636224533" sldId="814"/>
        </pc:sldMkLst>
        <pc:spChg chg="mod ord">
          <ac:chgData name="Talib Hussain" userId="46b98cda-295a-48d7-b453-399bdc7c0d7d" providerId="ADAL" clId="{6F29A218-E27A-46B6-8C6C-EF0FE70BE835}" dt="2023-06-29T01:40:28.155" v="1395" actId="6264"/>
          <ac:spMkLst>
            <pc:docMk/>
            <pc:sldMk cId="636224533" sldId="814"/>
            <ac:spMk id="2" creationId="{00000000-0000-0000-0000-000000000000}"/>
          </ac:spMkLst>
        </pc:spChg>
        <pc:spChg chg="mod ord">
          <ac:chgData name="Talib Hussain" userId="46b98cda-295a-48d7-b453-399bdc7c0d7d" providerId="ADAL" clId="{6F29A218-E27A-46B6-8C6C-EF0FE70BE835}" dt="2023-06-29T02:22:53.115" v="4314" actId="20577"/>
          <ac:spMkLst>
            <pc:docMk/>
            <pc:sldMk cId="636224533" sldId="814"/>
            <ac:spMk id="3" creationId="{00000000-0000-0000-0000-000000000000}"/>
          </ac:spMkLst>
        </pc:spChg>
        <pc:spChg chg="add del mod">
          <ac:chgData name="Talib Hussain" userId="46b98cda-295a-48d7-b453-399bdc7c0d7d" providerId="ADAL" clId="{6F29A218-E27A-46B6-8C6C-EF0FE70BE835}" dt="2023-06-29T01:40:28.155" v="1395" actId="6264"/>
          <ac:spMkLst>
            <pc:docMk/>
            <pc:sldMk cId="636224533" sldId="814"/>
            <ac:spMk id="4" creationId="{5C37062F-528E-A83F-6C09-6FA6112364B0}"/>
          </ac:spMkLst>
        </pc:spChg>
        <pc:spChg chg="add del mod">
          <ac:chgData name="Talib Hussain" userId="46b98cda-295a-48d7-b453-399bdc7c0d7d" providerId="ADAL" clId="{6F29A218-E27A-46B6-8C6C-EF0FE70BE835}" dt="2023-06-29T01:40:28.155" v="1395" actId="6264"/>
          <ac:spMkLst>
            <pc:docMk/>
            <pc:sldMk cId="636224533" sldId="814"/>
            <ac:spMk id="5" creationId="{AC23BDD0-C902-86F6-C3B5-769D8C558ECD}"/>
          </ac:spMkLst>
        </pc:spChg>
      </pc:sldChg>
      <pc:sldChg chg="del">
        <pc:chgData name="Talib Hussain" userId="46b98cda-295a-48d7-b453-399bdc7c0d7d" providerId="ADAL" clId="{6F29A218-E27A-46B6-8C6C-EF0FE70BE835}" dt="2023-06-29T02:25:17.892" v="4372" actId="47"/>
        <pc:sldMkLst>
          <pc:docMk/>
          <pc:sldMk cId="2379732198" sldId="815"/>
        </pc:sldMkLst>
      </pc:sldChg>
      <pc:sldChg chg="modSp mod">
        <pc:chgData name="Talib Hussain" userId="46b98cda-295a-48d7-b453-399bdc7c0d7d" providerId="ADAL" clId="{6F29A218-E27A-46B6-8C6C-EF0FE70BE835}" dt="2023-06-29T02:26:47.125" v="4373" actId="20577"/>
        <pc:sldMkLst>
          <pc:docMk/>
          <pc:sldMk cId="2428747095" sldId="816"/>
        </pc:sldMkLst>
        <pc:spChg chg="mod">
          <ac:chgData name="Talib Hussain" userId="46b98cda-295a-48d7-b453-399bdc7c0d7d" providerId="ADAL" clId="{6F29A218-E27A-46B6-8C6C-EF0FE70BE835}" dt="2023-06-29T02:26:47.125" v="4373" actId="20577"/>
          <ac:spMkLst>
            <pc:docMk/>
            <pc:sldMk cId="2428747095" sldId="816"/>
            <ac:spMk id="3" creationId="{00000000-0000-0000-0000-000000000000}"/>
          </ac:spMkLst>
        </pc:spChg>
      </pc:sldChg>
      <pc:sldChg chg="addSp delSp modSp mod chgLayout">
        <pc:chgData name="Talib Hussain" userId="46b98cda-295a-48d7-b453-399bdc7c0d7d" providerId="ADAL" clId="{6F29A218-E27A-46B6-8C6C-EF0FE70BE835}" dt="2023-06-29T02:23:34" v="4328" actId="20577"/>
        <pc:sldMkLst>
          <pc:docMk/>
          <pc:sldMk cId="3294225901" sldId="817"/>
        </pc:sldMkLst>
        <pc:spChg chg="mod ord">
          <ac:chgData name="Talib Hussain" userId="46b98cda-295a-48d7-b453-399bdc7c0d7d" providerId="ADAL" clId="{6F29A218-E27A-46B6-8C6C-EF0FE70BE835}" dt="2023-06-29T01:56:42.962" v="2313" actId="1035"/>
          <ac:spMkLst>
            <pc:docMk/>
            <pc:sldMk cId="3294225901" sldId="817"/>
            <ac:spMk id="2" creationId="{00000000-0000-0000-0000-000000000000}"/>
          </ac:spMkLst>
        </pc:spChg>
        <pc:spChg chg="mod ord">
          <ac:chgData name="Talib Hussain" userId="46b98cda-295a-48d7-b453-399bdc7c0d7d" providerId="ADAL" clId="{6F29A218-E27A-46B6-8C6C-EF0FE70BE835}" dt="2023-06-29T02:23:34" v="4328" actId="20577"/>
          <ac:spMkLst>
            <pc:docMk/>
            <pc:sldMk cId="3294225901" sldId="817"/>
            <ac:spMk id="3" creationId="{00000000-0000-0000-0000-000000000000}"/>
          </ac:spMkLst>
        </pc:spChg>
        <pc:spChg chg="add del mod">
          <ac:chgData name="Talib Hussain" userId="46b98cda-295a-48d7-b453-399bdc7c0d7d" providerId="ADAL" clId="{6F29A218-E27A-46B6-8C6C-EF0FE70BE835}" dt="2023-06-29T01:54:14.450" v="2115" actId="6264"/>
          <ac:spMkLst>
            <pc:docMk/>
            <pc:sldMk cId="3294225901" sldId="817"/>
            <ac:spMk id="4" creationId="{74EF907D-A6A2-D341-7E7C-41A10E963E51}"/>
          </ac:spMkLst>
        </pc:spChg>
        <pc:spChg chg="add del mod">
          <ac:chgData name="Talib Hussain" userId="46b98cda-295a-48d7-b453-399bdc7c0d7d" providerId="ADAL" clId="{6F29A218-E27A-46B6-8C6C-EF0FE70BE835}" dt="2023-06-29T01:54:14.450" v="2115" actId="6264"/>
          <ac:spMkLst>
            <pc:docMk/>
            <pc:sldMk cId="3294225901" sldId="817"/>
            <ac:spMk id="5" creationId="{2FB52F98-4C37-2B88-EE4C-AD40DF3876B7}"/>
          </ac:spMkLst>
        </pc:spChg>
      </pc:sldChg>
      <pc:sldChg chg="addSp delSp modSp mod chgLayout">
        <pc:chgData name="Talib Hussain" userId="46b98cda-295a-48d7-b453-399bdc7c0d7d" providerId="ADAL" clId="{6F29A218-E27A-46B6-8C6C-EF0FE70BE835}" dt="2023-06-29T02:24:36.812" v="4371" actId="20577"/>
        <pc:sldMkLst>
          <pc:docMk/>
          <pc:sldMk cId="4029123058" sldId="818"/>
        </pc:sldMkLst>
        <pc:spChg chg="add del mod">
          <ac:chgData name="Talib Hussain" userId="46b98cda-295a-48d7-b453-399bdc7c0d7d" providerId="ADAL" clId="{6F29A218-E27A-46B6-8C6C-EF0FE70BE835}" dt="2023-06-29T02:03:53.663" v="2840" actId="6264"/>
          <ac:spMkLst>
            <pc:docMk/>
            <pc:sldMk cId="4029123058" sldId="818"/>
            <ac:spMk id="2" creationId="{B319C644-0704-0D9C-2009-10FB0D8E2948}"/>
          </ac:spMkLst>
        </pc:spChg>
        <pc:spChg chg="mod ord">
          <ac:chgData name="Talib Hussain" userId="46b98cda-295a-48d7-b453-399bdc7c0d7d" providerId="ADAL" clId="{6F29A218-E27A-46B6-8C6C-EF0FE70BE835}" dt="2023-06-29T02:24:36.812" v="4371" actId="20577"/>
          <ac:spMkLst>
            <pc:docMk/>
            <pc:sldMk cId="4029123058" sldId="818"/>
            <ac:spMk id="3" creationId="{00000000-0000-0000-0000-000000000000}"/>
          </ac:spMkLst>
        </pc:spChg>
        <pc:spChg chg="add del mod">
          <ac:chgData name="Talib Hussain" userId="46b98cda-295a-48d7-b453-399bdc7c0d7d" providerId="ADAL" clId="{6F29A218-E27A-46B6-8C6C-EF0FE70BE835}" dt="2023-06-29T02:03:53.663" v="2840" actId="6264"/>
          <ac:spMkLst>
            <pc:docMk/>
            <pc:sldMk cId="4029123058" sldId="818"/>
            <ac:spMk id="4" creationId="{7BFDC3F7-84BA-8BB0-00AB-6FF94576F2E1}"/>
          </ac:spMkLst>
        </pc:spChg>
        <pc:spChg chg="mod ord">
          <ac:chgData name="Talib Hussain" userId="46b98cda-295a-48d7-b453-399bdc7c0d7d" providerId="ADAL" clId="{6F29A218-E27A-46B6-8C6C-EF0FE70BE835}" dt="2023-06-29T02:03:53.663" v="2840" actId="6264"/>
          <ac:spMkLst>
            <pc:docMk/>
            <pc:sldMk cId="4029123058" sldId="81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2023-06-28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0FAD65-5BFE-4F0F-86E7-C7D03F971E04}"/>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FC9E23-3551-47B1-8474-17B362670AB8}"/>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4F564-6D40-4C60-AC7E-B42328BF7BED}"/>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6591E3-0DD4-4274-82CE-B82E64D55BDF}"/>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FD140-5911-41CB-A136-5F664583E1B5}"/>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4A7A408-C247-4B46-A755-A1D0940B5696}"/>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6" name="Footer Placeholder 5">
            <a:extLst>
              <a:ext uri="{FF2B5EF4-FFF2-40B4-BE49-F238E27FC236}">
                <a16:creationId xmlns:a16="http://schemas.microsoft.com/office/drawing/2014/main"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90DEA-72A8-42A1-AFB3-8C2D8C3A0F01}"/>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8" name="Footer Placeholder 7">
            <a:extLst>
              <a:ext uri="{FF2B5EF4-FFF2-40B4-BE49-F238E27FC236}">
                <a16:creationId xmlns:a16="http://schemas.microsoft.com/office/drawing/2014/main"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A47F818-DEB8-4A4D-8C0D-843B8E9F7AAB}"/>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4" name="Footer Placeholder 3">
            <a:extLst>
              <a:ext uri="{FF2B5EF4-FFF2-40B4-BE49-F238E27FC236}">
                <a16:creationId xmlns:a16="http://schemas.microsoft.com/office/drawing/2014/main"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70B8-295C-4B7C-8DA4-82D5DD3AA6CD}"/>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3" name="Footer Placeholder 2">
            <a:extLst>
              <a:ext uri="{FF2B5EF4-FFF2-40B4-BE49-F238E27FC236}">
                <a16:creationId xmlns:a16="http://schemas.microsoft.com/office/drawing/2014/main"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A7DF9-22B0-4C57-BCCE-0DB90EB835A2}"/>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6" name="Footer Placeholder 5">
            <a:extLst>
              <a:ext uri="{FF2B5EF4-FFF2-40B4-BE49-F238E27FC236}">
                <a16:creationId xmlns:a16="http://schemas.microsoft.com/office/drawing/2014/main"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78500-B398-4E4F-B854-720C2B53D030}"/>
              </a:ext>
            </a:extLst>
          </p:cNvPr>
          <p:cNvSpPr>
            <a:spLocks noGrp="1"/>
          </p:cNvSpPr>
          <p:nvPr>
            <p:ph type="dt" sz="half" idx="10"/>
          </p:nvPr>
        </p:nvSpPr>
        <p:spPr/>
        <p:txBody>
          <a:bodyPr/>
          <a:lstStyle/>
          <a:p>
            <a:fld id="{019BAE8E-822E-4C2F-A2DA-2E1E7C06916C}" type="datetimeFigureOut">
              <a:rPr lang="en-CA" smtClean="0"/>
              <a:t>2023-06-28</a:t>
            </a:fld>
            <a:endParaRPr lang="en-CA"/>
          </a:p>
        </p:txBody>
      </p:sp>
      <p:sp>
        <p:nvSpPr>
          <p:cNvPr id="6" name="Footer Placeholder 5">
            <a:extLst>
              <a:ext uri="{FF2B5EF4-FFF2-40B4-BE49-F238E27FC236}">
                <a16:creationId xmlns:a16="http://schemas.microsoft.com/office/drawing/2014/main"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2023-06-28</a:t>
            </a:fld>
            <a:endParaRPr lang="en-CA"/>
          </a:p>
        </p:txBody>
      </p:sp>
      <p:sp>
        <p:nvSpPr>
          <p:cNvPr id="5" name="Footer Placeholder 4">
            <a:extLst>
              <a:ext uri="{FF2B5EF4-FFF2-40B4-BE49-F238E27FC236}">
                <a16:creationId xmlns:a16="http://schemas.microsoft.com/office/drawing/2014/main"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387"/>
            <a:ext cx="10515600" cy="1325563"/>
          </a:xfrm>
        </p:spPr>
        <p:txBody>
          <a:bodyPr/>
          <a:lstStyle/>
          <a:p>
            <a:r>
              <a:rPr lang="en-CA" dirty="0"/>
              <a:t>Group Project</a:t>
            </a:r>
          </a:p>
        </p:txBody>
      </p:sp>
      <p:sp>
        <p:nvSpPr>
          <p:cNvPr id="3" name="Content Placeholder 2"/>
          <p:cNvSpPr>
            <a:spLocks noGrp="1"/>
          </p:cNvSpPr>
          <p:nvPr>
            <p:ph idx="1"/>
          </p:nvPr>
        </p:nvSpPr>
        <p:spPr>
          <a:xfrm>
            <a:off x="838200" y="625727"/>
            <a:ext cx="11231880" cy="6248400"/>
          </a:xfrm>
        </p:spPr>
        <p:txBody>
          <a:bodyPr>
            <a:normAutofit fontScale="55000" lnSpcReduction="20000"/>
          </a:bodyPr>
          <a:lstStyle/>
          <a:p>
            <a:r>
              <a:rPr lang="en-CA" dirty="0"/>
              <a:t>Worth 30% of grade, Due June 30, with final presentations &amp; demos on June 30 in class (in the afternoon)</a:t>
            </a:r>
          </a:p>
          <a:p>
            <a:r>
              <a:rPr lang="en-CA" dirty="0"/>
              <a:t>For the group project, your team must develop a multi-screen, multi-platform mobile </a:t>
            </a:r>
            <a:r>
              <a:rPr lang="en-US" sz="2800" dirty="0"/>
              <a:t>CR</a:t>
            </a:r>
            <a:r>
              <a:rPr lang="en-US" sz="2800" baseline="30000" dirty="0"/>
              <a:t>2</a:t>
            </a:r>
            <a:r>
              <a:rPr lang="en-US" sz="2800" dirty="0"/>
              <a:t>UD</a:t>
            </a:r>
            <a:r>
              <a:rPr lang="en-CA" dirty="0"/>
              <a:t> application with 3 data repositories</a:t>
            </a:r>
          </a:p>
          <a:p>
            <a:r>
              <a:rPr lang="en-CA" dirty="0"/>
              <a:t>Key Technical Requirements:</a:t>
            </a:r>
          </a:p>
          <a:p>
            <a:pPr marL="914400" lvl="1" indent="-457200">
              <a:buFont typeface="+mj-lt"/>
              <a:buAutoNum type="arabicPeriod"/>
            </a:pPr>
            <a:r>
              <a:rPr lang="en-CA" dirty="0"/>
              <a:t>Must implement a "</a:t>
            </a:r>
            <a:r>
              <a:rPr lang="en-US" sz="2400" dirty="0"/>
              <a:t>CR</a:t>
            </a:r>
            <a:r>
              <a:rPr lang="en-US" sz="2400" baseline="30000" dirty="0"/>
              <a:t>2</a:t>
            </a:r>
            <a:r>
              <a:rPr lang="en-US" sz="2400" dirty="0"/>
              <a:t>UD</a:t>
            </a:r>
            <a:r>
              <a:rPr lang="en-CA" dirty="0"/>
              <a:t>" application (</a:t>
            </a:r>
            <a:r>
              <a:rPr lang="en-US" sz="2400" dirty="0"/>
              <a:t>R</a:t>
            </a:r>
            <a:r>
              <a:rPr lang="en-US" sz="2400" baseline="30000" dirty="0"/>
              <a:t>2</a:t>
            </a:r>
            <a:r>
              <a:rPr lang="en-CA" dirty="0"/>
              <a:t> = read single and read all) in Flutter or Kotlin Multiplatform.</a:t>
            </a:r>
          </a:p>
          <a:p>
            <a:pPr marL="914400" lvl="1" indent="-457200">
              <a:buFont typeface="+mj-lt"/>
              <a:buAutoNum type="arabicPeriod"/>
            </a:pPr>
            <a:r>
              <a:rPr lang="en-CA" dirty="0"/>
              <a:t>Must have 3 sources of data.  Each team member must have implementation responsibility for one source of data. [ 2 sources for group of 2 ]</a:t>
            </a:r>
          </a:p>
          <a:p>
            <a:pPr marL="914400" lvl="1" indent="-457200">
              <a:buFont typeface="+mj-lt"/>
              <a:buAutoNum type="arabicPeriod"/>
            </a:pPr>
            <a:r>
              <a:rPr lang="en-CA" dirty="0"/>
              <a:t>Must use a declarative UI approach (Flutter or Compose) with separation of concerns between display and data (e.g., MVVM approach)</a:t>
            </a:r>
          </a:p>
          <a:p>
            <a:pPr marL="914400" lvl="1" indent="-457200">
              <a:buFont typeface="+mj-lt"/>
              <a:buAutoNum type="arabicPeriod"/>
            </a:pPr>
            <a:r>
              <a:rPr lang="en-CA" dirty="0"/>
              <a:t>Must use a serverless approach with an online database (e.g., Firebase or </a:t>
            </a:r>
            <a:r>
              <a:rPr lang="en-CA" dirty="0" err="1"/>
              <a:t>MongoDb</a:t>
            </a:r>
            <a:r>
              <a:rPr lang="en-CA" dirty="0"/>
              <a:t>) backing the data model</a:t>
            </a:r>
          </a:p>
          <a:p>
            <a:pPr marL="914400" lvl="1" indent="-457200">
              <a:buFont typeface="+mj-lt"/>
              <a:buAutoNum type="arabicPeriod"/>
            </a:pPr>
            <a:r>
              <a:rPr lang="en-CA" dirty="0"/>
              <a:t>Must include a user login/register capability with associated serverless authentication (e.g., Firebase or </a:t>
            </a:r>
            <a:r>
              <a:rPr lang="en-CA" dirty="0" err="1"/>
              <a:t>MongoDb</a:t>
            </a:r>
            <a:r>
              <a:rPr lang="en-CA" dirty="0"/>
              <a:t>)</a:t>
            </a:r>
          </a:p>
          <a:p>
            <a:pPr marL="914400" lvl="1" indent="-457200">
              <a:buFont typeface="+mj-lt"/>
              <a:buAutoNum type="arabicPeriod"/>
            </a:pPr>
            <a:r>
              <a:rPr lang="en-CA" dirty="0"/>
              <a:t>Important source code files must be appropriately documented meaningfully. </a:t>
            </a:r>
          </a:p>
          <a:p>
            <a:pPr marL="914400" lvl="1" indent="-457200">
              <a:buFont typeface="+mj-lt"/>
              <a:buAutoNum type="arabicPeriod"/>
            </a:pPr>
            <a:r>
              <a:rPr lang="en-CA" dirty="0"/>
              <a:t>All files should include documentation at the top indicating which team member(s) did the main coding for that file</a:t>
            </a:r>
          </a:p>
          <a:p>
            <a:r>
              <a:rPr lang="en-CA" dirty="0"/>
              <a:t>Key Functional Requirements:</a:t>
            </a:r>
          </a:p>
          <a:p>
            <a:pPr marL="914400" lvl="1" indent="-457200">
              <a:buFont typeface="+mj-lt"/>
              <a:buAutoNum type="alphaUcPeriod"/>
            </a:pPr>
            <a:r>
              <a:rPr lang="en-CA" dirty="0"/>
              <a:t>Must have at least three functional screens (ideally at least one per data source). </a:t>
            </a:r>
            <a:r>
              <a:rPr lang="en-US" sz="2400" dirty="0"/>
              <a:t>CR</a:t>
            </a:r>
            <a:r>
              <a:rPr lang="en-US" sz="2400" baseline="30000" dirty="0"/>
              <a:t>2</a:t>
            </a:r>
            <a:r>
              <a:rPr lang="en-US" sz="2400" dirty="0"/>
              <a:t>UD</a:t>
            </a:r>
            <a:r>
              <a:rPr lang="en-CA" dirty="0"/>
              <a:t> operations may be split as appropriate across screens.</a:t>
            </a:r>
          </a:p>
          <a:p>
            <a:pPr marL="914400" lvl="1" indent="-457200">
              <a:buFont typeface="+mj-lt"/>
              <a:buAutoNum type="alphaUcPeriod"/>
            </a:pPr>
            <a:r>
              <a:rPr lang="en-US" sz="2400" dirty="0"/>
              <a:t>Must implement a navigation approach that allows user to move to different screens and that works with device back button (e.g., </a:t>
            </a:r>
            <a:r>
              <a:rPr lang="en-US" sz="2400" dirty="0" err="1"/>
              <a:t>NavBar</a:t>
            </a:r>
            <a:r>
              <a:rPr lang="en-US" dirty="0"/>
              <a:t>, but other approaches are possible)</a:t>
            </a:r>
            <a:endParaRPr lang="en-US" sz="2400" dirty="0"/>
          </a:p>
          <a:p>
            <a:pPr marL="914400" lvl="1" indent="-457200">
              <a:buFont typeface="+mj-lt"/>
              <a:buAutoNum type="alphaUcPeriod"/>
            </a:pPr>
            <a:r>
              <a:rPr lang="en-CA" dirty="0"/>
              <a:t>Must gate access to some UI elements and associated data access based on whether user is logged in or not.</a:t>
            </a:r>
          </a:p>
          <a:p>
            <a:pPr marL="914400" lvl="1" indent="-457200">
              <a:buFont typeface="+mj-lt"/>
              <a:buAutoNum type="alphaUcPeriod"/>
            </a:pPr>
            <a:r>
              <a:rPr lang="en-CA" dirty="0"/>
              <a:t>Must have an "About Us" screen that describes your team and the motivation for the app.</a:t>
            </a:r>
          </a:p>
          <a:p>
            <a:pPr marL="914400" lvl="1" indent="-457200">
              <a:buFont typeface="+mj-lt"/>
              <a:buAutoNum type="alphaUcPeriod"/>
            </a:pPr>
            <a:r>
              <a:rPr lang="en-CA" dirty="0"/>
              <a:t>Must have at least one information screen in addition to the About Us screen.</a:t>
            </a:r>
          </a:p>
          <a:p>
            <a:pPr marL="914400" lvl="1" indent="-457200">
              <a:buFont typeface="+mj-lt"/>
              <a:buAutoNum type="alphaUcPeriod"/>
            </a:pPr>
            <a:r>
              <a:rPr lang="en-US" sz="2400" dirty="0"/>
              <a:t>All screens must use Material design and share a common look and feel.</a:t>
            </a:r>
            <a:endParaRPr lang="en-CA" dirty="0"/>
          </a:p>
          <a:p>
            <a:pPr marL="914400" lvl="1" indent="-457200">
              <a:buFont typeface="+mj-lt"/>
              <a:buAutoNum type="alphaUcPeriod"/>
            </a:pPr>
            <a:r>
              <a:rPr lang="en-CA" dirty="0"/>
              <a:t>The user should be able to perform all interactions with the application by starting the app and then navigating appropriately within the app.</a:t>
            </a:r>
          </a:p>
          <a:p>
            <a:pPr marL="914400" lvl="1" indent="-457200">
              <a:buFont typeface="+mj-lt"/>
              <a:buAutoNum type="alphaUcPeriod"/>
            </a:pPr>
            <a:r>
              <a:rPr lang="en-CA" dirty="0"/>
              <a:t>User inputs should be handled appropriately (e.g., hide password, some minimal form of validation)</a:t>
            </a:r>
          </a:p>
          <a:p>
            <a:pPr marL="914400" lvl="1" indent="-457200">
              <a:buFont typeface="+mj-lt"/>
              <a:buAutoNum type="alphaUcPeriod"/>
            </a:pPr>
            <a:r>
              <a:rPr lang="en-CA" dirty="0"/>
              <a:t>The application should not hang or crash</a:t>
            </a:r>
          </a:p>
          <a:p>
            <a:r>
              <a:rPr lang="en-CA" dirty="0"/>
              <a:t>Key Business Logic Requirements:</a:t>
            </a:r>
          </a:p>
          <a:p>
            <a:pPr lvl="1"/>
            <a:r>
              <a:rPr lang="fr-FR" dirty="0" err="1"/>
              <a:t>Your</a:t>
            </a:r>
            <a:r>
              <a:rPr lang="fr-FR" dirty="0"/>
              <a:t> app must serve a </a:t>
            </a:r>
            <a:r>
              <a:rPr lang="fr-FR" dirty="0" err="1"/>
              <a:t>clear</a:t>
            </a:r>
            <a:r>
              <a:rPr lang="fr-FR" dirty="0"/>
              <a:t> </a:t>
            </a:r>
            <a:r>
              <a:rPr lang="fr-FR" dirty="0" err="1"/>
              <a:t>purpose</a:t>
            </a:r>
            <a:r>
              <a:rPr lang="fr-FR" dirty="0"/>
              <a:t> and </a:t>
            </a:r>
            <a:r>
              <a:rPr lang="fr-FR" dirty="0" err="1"/>
              <a:t>provide</a:t>
            </a:r>
            <a:r>
              <a:rPr lang="fr-FR" dirty="0"/>
              <a:t> effective </a:t>
            </a:r>
            <a:r>
              <a:rPr lang="fr-FR" dirty="0" err="1"/>
              <a:t>means</a:t>
            </a:r>
            <a:r>
              <a:rPr lang="fr-FR" dirty="0"/>
              <a:t> of </a:t>
            </a:r>
            <a:r>
              <a:rPr lang="fr-FR" dirty="0" err="1"/>
              <a:t>achieving</a:t>
            </a:r>
            <a:r>
              <a:rPr lang="fr-FR" dirty="0"/>
              <a:t> </a:t>
            </a:r>
            <a:r>
              <a:rPr lang="fr-FR" dirty="0" err="1"/>
              <a:t>that</a:t>
            </a:r>
            <a:r>
              <a:rPr lang="fr-FR" dirty="0"/>
              <a:t> </a:t>
            </a:r>
            <a:r>
              <a:rPr lang="fr-FR" dirty="0" err="1"/>
              <a:t>purpose</a:t>
            </a:r>
            <a:r>
              <a:rPr lang="fr-FR" dirty="0"/>
              <a:t>.</a:t>
            </a:r>
          </a:p>
          <a:p>
            <a:pPr lvl="1"/>
            <a:r>
              <a:rPr lang="fr-FR" dirty="0" err="1"/>
              <a:t>Your</a:t>
            </a:r>
            <a:r>
              <a:rPr lang="fr-FR" dirty="0"/>
              <a:t> </a:t>
            </a:r>
            <a:r>
              <a:rPr lang="fr-FR" dirty="0" err="1"/>
              <a:t>project</a:t>
            </a:r>
            <a:r>
              <a:rPr lang="fr-FR" dirty="0"/>
              <a:t> </a:t>
            </a:r>
            <a:r>
              <a:rPr lang="fr-FR" dirty="0" err="1"/>
              <a:t>should</a:t>
            </a:r>
            <a:r>
              <a:rPr lang="fr-FR" dirty="0"/>
              <a:t> </a:t>
            </a:r>
            <a:r>
              <a:rPr lang="fr-FR" dirty="0" err="1"/>
              <a:t>largely</a:t>
            </a:r>
            <a:r>
              <a:rPr lang="fr-FR" dirty="0"/>
              <a:t> follow </a:t>
            </a:r>
            <a:r>
              <a:rPr lang="fr-FR" dirty="0" err="1"/>
              <a:t>your</a:t>
            </a:r>
            <a:r>
              <a:rPr lang="fr-FR" dirty="0"/>
              <a:t> design document (Milestone 1), </a:t>
            </a:r>
            <a:r>
              <a:rPr lang="fr-FR" dirty="0" err="1"/>
              <a:t>though</a:t>
            </a:r>
            <a:r>
              <a:rPr lang="fr-FR" dirty="0"/>
              <a:t> minor variations/</a:t>
            </a:r>
            <a:r>
              <a:rPr lang="fr-FR" dirty="0" err="1"/>
              <a:t>deviations</a:t>
            </a:r>
            <a:r>
              <a:rPr lang="fr-FR" dirty="0"/>
              <a:t> are </a:t>
            </a:r>
            <a:r>
              <a:rPr lang="fr-FR" dirty="0" err="1"/>
              <a:t>allowed</a:t>
            </a:r>
            <a:r>
              <a:rPr lang="fr-FR" dirty="0"/>
              <a:t>.  Major </a:t>
            </a:r>
            <a:r>
              <a:rPr lang="fr-FR" dirty="0" err="1"/>
              <a:t>deviations</a:t>
            </a:r>
            <a:r>
              <a:rPr lang="fr-FR" dirty="0"/>
              <a:t> </a:t>
            </a:r>
            <a:r>
              <a:rPr lang="fr-FR" dirty="0" err="1"/>
              <a:t>should</a:t>
            </a:r>
            <a:r>
              <a:rPr lang="fr-FR" dirty="0"/>
              <a:t> </a:t>
            </a:r>
            <a:r>
              <a:rPr lang="fr-FR" dirty="0" err="1"/>
              <a:t>be</a:t>
            </a:r>
            <a:r>
              <a:rPr lang="fr-FR" dirty="0"/>
              <a:t> </a:t>
            </a:r>
            <a:r>
              <a:rPr lang="fr-FR" dirty="0" err="1"/>
              <a:t>discussed</a:t>
            </a:r>
            <a:r>
              <a:rPr lang="fr-FR" dirty="0"/>
              <a:t> </a:t>
            </a:r>
            <a:r>
              <a:rPr lang="fr-FR" dirty="0" err="1"/>
              <a:t>with</a:t>
            </a:r>
            <a:r>
              <a:rPr lang="fr-FR" dirty="0"/>
              <a:t> the </a:t>
            </a:r>
            <a:r>
              <a:rPr lang="fr-FR" dirty="0" err="1"/>
              <a:t>teacher</a:t>
            </a:r>
            <a:r>
              <a:rPr lang="fr-FR" dirty="0"/>
              <a:t> in </a:t>
            </a:r>
            <a:r>
              <a:rPr lang="fr-FR" dirty="0" err="1"/>
              <a:t>advance</a:t>
            </a:r>
            <a:r>
              <a:rPr lang="fr-FR" dirty="0"/>
              <a:t>.</a:t>
            </a:r>
          </a:p>
          <a:p>
            <a:r>
              <a:rPr lang="fr-FR" dirty="0"/>
              <a:t>Soft </a:t>
            </a:r>
            <a:r>
              <a:rPr lang="fr-FR" dirty="0" err="1"/>
              <a:t>Requirements</a:t>
            </a:r>
            <a:r>
              <a:rPr lang="fr-FR" dirty="0"/>
              <a:t>:</a:t>
            </a:r>
          </a:p>
          <a:p>
            <a:pPr lvl="1"/>
            <a:r>
              <a:rPr lang="fr-FR" dirty="0"/>
              <a:t>Good </a:t>
            </a:r>
            <a:r>
              <a:rPr lang="fr-FR" dirty="0" err="1"/>
              <a:t>usability</a:t>
            </a:r>
            <a:endParaRPr lang="fr-FR" dirty="0"/>
          </a:p>
          <a:p>
            <a:pPr lvl="1"/>
            <a:r>
              <a:rPr lang="fr-FR" dirty="0"/>
              <a:t>Good </a:t>
            </a:r>
            <a:r>
              <a:rPr lang="fr-FR" dirty="0" err="1"/>
              <a:t>aesthetic</a:t>
            </a:r>
            <a:r>
              <a:rPr lang="fr-FR" dirty="0"/>
              <a:t> design (</a:t>
            </a:r>
            <a:r>
              <a:rPr lang="fr-FR" dirty="0" err="1"/>
              <a:t>Layout</a:t>
            </a:r>
            <a:r>
              <a:rPr lang="fr-FR" dirty="0"/>
              <a:t>, images, </a:t>
            </a:r>
            <a:r>
              <a:rPr lang="fr-FR" dirty="0" err="1"/>
              <a:t>formatting</a:t>
            </a:r>
            <a:r>
              <a:rPr lang="fr-FR" dirty="0"/>
              <a:t>, </a:t>
            </a:r>
            <a:r>
              <a:rPr lang="fr-FR" dirty="0" err="1"/>
              <a:t>color</a:t>
            </a:r>
            <a:r>
              <a:rPr lang="fr-FR" dirty="0"/>
              <a:t> </a:t>
            </a:r>
            <a:r>
              <a:rPr lang="fr-FR" dirty="0" err="1"/>
              <a:t>scheme</a:t>
            </a:r>
            <a:r>
              <a:rPr lang="fr-FR" dirty="0"/>
              <a:t>, etc.). </a:t>
            </a:r>
          </a:p>
          <a:p>
            <a:pPr lvl="1"/>
            <a:r>
              <a:rPr lang="fr-FR" dirty="0" err="1"/>
              <a:t>Usefulness</a:t>
            </a:r>
            <a:r>
              <a:rPr lang="fr-FR" dirty="0"/>
              <a:t> of app</a:t>
            </a:r>
          </a:p>
          <a:p>
            <a:pPr lvl="1"/>
            <a:endParaRPr lang="fr-FR" dirty="0"/>
          </a:p>
          <a:p>
            <a:pPr lvl="1"/>
            <a:endParaRPr lang="en-CA" dirty="0"/>
          </a:p>
          <a:p>
            <a:endParaRPr lang="en-CA" dirty="0"/>
          </a:p>
          <a:p>
            <a:pPr lvl="1"/>
            <a:endParaRPr lang="en-CA" dirty="0"/>
          </a:p>
          <a:p>
            <a:pPr lvl="1"/>
            <a:endParaRPr lang="en-CA" dirty="0"/>
          </a:p>
        </p:txBody>
      </p:sp>
    </p:spTree>
    <p:extLst>
      <p:ext uri="{BB962C8B-B14F-4D97-AF65-F5344CB8AC3E}">
        <p14:creationId xmlns:p14="http://schemas.microsoft.com/office/powerpoint/2010/main" val="926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a:t>Deliverables</a:t>
            </a:r>
            <a:endParaRPr lang="en-CA" dirty="0"/>
          </a:p>
        </p:txBody>
      </p:sp>
      <p:sp>
        <p:nvSpPr>
          <p:cNvPr id="3" name="Content Placeholder 2"/>
          <p:cNvSpPr>
            <a:spLocks noGrp="1"/>
          </p:cNvSpPr>
          <p:nvPr>
            <p:ph idx="1"/>
          </p:nvPr>
        </p:nvSpPr>
        <p:spPr>
          <a:xfrm>
            <a:off x="838199" y="1567439"/>
            <a:ext cx="10769301" cy="4351338"/>
          </a:xfrm>
        </p:spPr>
        <p:txBody>
          <a:bodyPr>
            <a:noAutofit/>
          </a:bodyPr>
          <a:lstStyle/>
          <a:p>
            <a:r>
              <a:rPr lang="en-CA" sz="1400" dirty="0"/>
              <a:t>Deliverables to be submitted on Lea before presentation/demo:</a:t>
            </a:r>
          </a:p>
          <a:p>
            <a:pPr lvl="1"/>
            <a:r>
              <a:rPr lang="en-CA" sz="1100" dirty="0"/>
              <a:t>Presentation slides</a:t>
            </a:r>
          </a:p>
          <a:p>
            <a:r>
              <a:rPr lang="en-CA" sz="1400" dirty="0"/>
              <a:t>Deliverables to be submitted in zip file on Lea by midnight, June 30.</a:t>
            </a:r>
          </a:p>
          <a:p>
            <a:pPr lvl="1"/>
            <a:r>
              <a:rPr lang="en-CA" sz="1200" dirty="0"/>
              <a:t>Project source code.  This means the entire project folder.</a:t>
            </a:r>
          </a:p>
          <a:p>
            <a:pPr lvl="2"/>
            <a:r>
              <a:rPr lang="en-CA" sz="1100" dirty="0"/>
              <a:t>To save space, please perform a "flutter clean" first so build files are not included.</a:t>
            </a:r>
          </a:p>
          <a:p>
            <a:pPr lvl="1"/>
            <a:r>
              <a:rPr lang="en-CA" sz="1200" dirty="0"/>
              <a:t>Link to your GitHub repository</a:t>
            </a:r>
          </a:p>
          <a:p>
            <a:pPr lvl="1"/>
            <a:r>
              <a:rPr lang="en-CA" sz="1200" dirty="0"/>
              <a:t>Readme with instructions on how to run and use the application.  Include any non-standard installation or configuration instructions (i.e., any not used in class).</a:t>
            </a:r>
          </a:p>
          <a:p>
            <a:pPr lvl="1"/>
            <a:r>
              <a:rPr lang="en-CA" sz="1200" dirty="0"/>
              <a:t>Self-report on team member contributions (scale of 1-10 with description).</a:t>
            </a:r>
          </a:p>
          <a:p>
            <a:pPr lvl="2"/>
            <a:r>
              <a:rPr lang="en-CA" sz="1100" dirty="0"/>
              <a:t>Details should be given on any lack of or poor participation so that undue reward is not given.  In such cases, provide details.  Ideally, bring such issues to my attention early in the effort so they can be addressed.</a:t>
            </a:r>
          </a:p>
          <a:p>
            <a:pPr lvl="2"/>
            <a:r>
              <a:rPr lang="en-CA" sz="1100" dirty="0"/>
              <a:t>These should be submitted separately in Lea by each team member</a:t>
            </a:r>
          </a:p>
          <a:p>
            <a:r>
              <a:rPr lang="en-CA" sz="1400" dirty="0"/>
              <a:t>Final project presentation in class on June 30. All team members must participate equally.</a:t>
            </a:r>
          </a:p>
          <a:p>
            <a:pPr lvl="1"/>
            <a:r>
              <a:rPr lang="en-CA" sz="1200" dirty="0"/>
              <a:t>Practice together beforehand!</a:t>
            </a:r>
          </a:p>
          <a:p>
            <a:pPr lvl="1"/>
            <a:r>
              <a:rPr lang="en-CA" sz="1200" dirty="0"/>
              <a:t>Make sure one person does not dominate.</a:t>
            </a:r>
          </a:p>
          <a:p>
            <a:r>
              <a:rPr lang="en-CA" sz="1400" dirty="0"/>
              <a:t>Final demo of working project during class on June 30.  All team members must participate equally.  </a:t>
            </a:r>
          </a:p>
          <a:p>
            <a:pPr lvl="1"/>
            <a:r>
              <a:rPr lang="en-CA" sz="1200" dirty="0"/>
              <a:t>Make sure your demo works beforehand!  "Last-minute issues" and non-working code will result in low marks.</a:t>
            </a:r>
          </a:p>
          <a:p>
            <a:pPr lvl="1"/>
            <a:r>
              <a:rPr lang="en-CA" sz="1200" dirty="0"/>
              <a:t>Recommend: Make a specific "backup demo" commit that you can rely on in case "last minute" changes you couldn't resist cause problems.</a:t>
            </a:r>
          </a:p>
          <a:p>
            <a:pPr lvl="1"/>
            <a:r>
              <a:rPr lang="en-CA" sz="1200" dirty="0"/>
              <a:t>Practice together beforehand!</a:t>
            </a:r>
          </a:p>
          <a:p>
            <a:pPr lvl="1"/>
            <a:r>
              <a:rPr lang="en-CA" sz="1200" dirty="0"/>
              <a:t>Make sure one person does not dominate.  Each team member should spend some time demoing the capability(-</a:t>
            </a:r>
            <a:r>
              <a:rPr lang="en-CA" sz="1200" dirty="0" err="1"/>
              <a:t>ies</a:t>
            </a:r>
            <a:r>
              <a:rPr lang="en-CA" sz="1200" dirty="0"/>
              <a:t>) they coded the most.</a:t>
            </a:r>
          </a:p>
          <a:p>
            <a:r>
              <a:rPr lang="en-CA" sz="1600" dirty="0"/>
              <a:t>Please note: Functional capabilities and aesthetics of your code are being marked during the demo.  Fixes/changes made after the demo will not be marked unless an exception was made by the teacher during the demo. Documentation and code quality will be graded based on final submission.</a:t>
            </a:r>
          </a:p>
        </p:txBody>
      </p:sp>
    </p:spTree>
    <p:extLst>
      <p:ext uri="{BB962C8B-B14F-4D97-AF65-F5344CB8AC3E}">
        <p14:creationId xmlns:p14="http://schemas.microsoft.com/office/powerpoint/2010/main" val="63622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820"/>
            <a:ext cx="10515600" cy="1325563"/>
          </a:xfrm>
        </p:spPr>
        <p:txBody>
          <a:bodyPr/>
          <a:lstStyle/>
          <a:p>
            <a:r>
              <a:rPr lang="en-CA" dirty="0"/>
              <a:t>Presentation Guidelines</a:t>
            </a:r>
          </a:p>
        </p:txBody>
      </p:sp>
      <p:sp>
        <p:nvSpPr>
          <p:cNvPr id="3" name="Content Placeholder 2"/>
          <p:cNvSpPr>
            <a:spLocks noGrp="1"/>
          </p:cNvSpPr>
          <p:nvPr>
            <p:ph idx="1"/>
          </p:nvPr>
        </p:nvSpPr>
        <p:spPr>
          <a:xfrm>
            <a:off x="838199" y="634698"/>
            <a:ext cx="11135061" cy="6379284"/>
          </a:xfrm>
        </p:spPr>
        <p:txBody>
          <a:bodyPr>
            <a:normAutofit/>
          </a:bodyPr>
          <a:lstStyle/>
          <a:p>
            <a:r>
              <a:rPr lang="en-CA" sz="1400" dirty="0"/>
              <a:t>Your team must give a ~10 minute final presentation on your project before demonstrating the code.</a:t>
            </a:r>
          </a:p>
          <a:p>
            <a:pPr lvl="1"/>
            <a:r>
              <a:rPr lang="en-CA" sz="1000" dirty="0"/>
              <a:t>Specifically: You have 20 minutes for presentation + demo.</a:t>
            </a:r>
          </a:p>
          <a:p>
            <a:pPr marL="0" indent="0">
              <a:buNone/>
            </a:pPr>
            <a:r>
              <a:rPr lang="en-CA" sz="1400" dirty="0"/>
              <a:t>Required presentation outline:</a:t>
            </a:r>
          </a:p>
          <a:p>
            <a:r>
              <a:rPr lang="en-CA" sz="1400" dirty="0"/>
              <a:t>All slides should indicate "created by &lt;team member&gt;" and "presented by &lt;team member&gt;"</a:t>
            </a:r>
          </a:p>
          <a:p>
            <a:pPr lvl="1"/>
            <a:r>
              <a:rPr lang="en-CA" sz="1200" dirty="0"/>
              <a:t>1 slide motivation for app with inspiring image and/or logo.</a:t>
            </a:r>
          </a:p>
          <a:p>
            <a:pPr lvl="1"/>
            <a:r>
              <a:rPr lang="en-CA" sz="1200" dirty="0"/>
              <a:t>1 slide summary of the key capabilities your app is providing.  i.e., these are essentially the business requirements</a:t>
            </a:r>
          </a:p>
          <a:p>
            <a:pPr lvl="1"/>
            <a:r>
              <a:rPr lang="en-CA" sz="1200" dirty="0"/>
              <a:t>2-3 slide summary of key features with final screenshots.  Aim is to showcase the "feel" of the final app.</a:t>
            </a:r>
          </a:p>
          <a:p>
            <a:pPr lvl="2"/>
            <a:r>
              <a:rPr lang="en-CA" sz="1100" dirty="0"/>
              <a:t>Keep it simple since you'll be demoing right afterwards.  These should help clarify the demo.</a:t>
            </a:r>
          </a:p>
          <a:p>
            <a:pPr lvl="2"/>
            <a:r>
              <a:rPr lang="en-CA" sz="1100" dirty="0"/>
              <a:t>Mention any key changes to design since Milestone 1</a:t>
            </a:r>
          </a:p>
          <a:p>
            <a:pPr lvl="1"/>
            <a:r>
              <a:rPr lang="en-CA" sz="1200" dirty="0"/>
              <a:t>1 slide summary of final database design. </a:t>
            </a:r>
          </a:p>
          <a:p>
            <a:pPr lvl="1"/>
            <a:r>
              <a:rPr lang="en-CA" sz="1200" dirty="0"/>
              <a:t>2 slides on final project status</a:t>
            </a:r>
          </a:p>
          <a:p>
            <a:pPr lvl="2"/>
            <a:r>
              <a:rPr lang="en-CA" sz="1100" dirty="0"/>
              <a:t>1 slide with final key achievements on a timeline</a:t>
            </a:r>
          </a:p>
          <a:p>
            <a:pPr lvl="3"/>
            <a:r>
              <a:rPr lang="en-CA" sz="1000" dirty="0"/>
              <a:t>Slide should give a sense of what was accomplished when.</a:t>
            </a:r>
          </a:p>
          <a:p>
            <a:pPr lvl="3"/>
            <a:r>
              <a:rPr lang="en-CA" sz="1000" dirty="0"/>
              <a:t>This can all be done in a single table or in a single graphic.  Focus on the big things, not all the little details.</a:t>
            </a:r>
          </a:p>
          <a:p>
            <a:pPr lvl="2"/>
            <a:r>
              <a:rPr lang="en-CA" sz="1100" dirty="0"/>
              <a:t>1 slide with tasks/capabilities that were not completed or only partially completed.</a:t>
            </a:r>
          </a:p>
          <a:p>
            <a:pPr lvl="1"/>
            <a:r>
              <a:rPr lang="en-CA" sz="1200" dirty="0"/>
              <a:t>1 slide with summary of issues encountered, solutions found, lessons learned, etc.</a:t>
            </a:r>
          </a:p>
          <a:p>
            <a:pPr lvl="2"/>
            <a:r>
              <a:rPr lang="en-CA" sz="1100" dirty="0"/>
              <a:t>Indicate any issues with task allocations and how things may have changed in your team</a:t>
            </a:r>
          </a:p>
          <a:p>
            <a:pPr lvl="1"/>
            <a:r>
              <a:rPr lang="en-CA" sz="1200" dirty="0"/>
              <a:t>1 slide with "Next Steps"</a:t>
            </a:r>
          </a:p>
          <a:p>
            <a:pPr lvl="2"/>
            <a:r>
              <a:rPr lang="en-CA" sz="1100" dirty="0"/>
              <a:t>What would you like to do with the app next?  If you had more time, what would you add/change?</a:t>
            </a:r>
          </a:p>
          <a:p>
            <a:pPr lvl="2"/>
            <a:r>
              <a:rPr lang="en-CA" sz="1100" dirty="0"/>
              <a:t>You can role-play this as if you were a business, presenting to a venture capitalist, etc., or make it personal to your real life, pretend there was another class project phase after this,  talk about actual plans, etc.</a:t>
            </a:r>
          </a:p>
          <a:p>
            <a:r>
              <a:rPr lang="en-CA" sz="1400" dirty="0"/>
              <a:t>You should aim to spend at most 1 minute per slide.</a:t>
            </a:r>
          </a:p>
          <a:p>
            <a:pPr lvl="1"/>
            <a:r>
              <a:rPr lang="en-CA" sz="1200" dirty="0"/>
              <a:t>You don't need a lot of words on each slide.  Let images / tables do the work for you.</a:t>
            </a:r>
          </a:p>
          <a:p>
            <a:pPr lvl="1"/>
            <a:r>
              <a:rPr lang="en-CA" sz="1200" dirty="0"/>
              <a:t>You don't need to read all the words on the slide when presenting.  Focus on conveying the main message(s).</a:t>
            </a:r>
          </a:p>
          <a:p>
            <a:pPr lvl="1"/>
            <a:r>
              <a:rPr lang="en-CA" sz="1200" dirty="0"/>
              <a:t>Leverage as much content from your milestone #1 document as possible.</a:t>
            </a:r>
          </a:p>
          <a:p>
            <a:pPr lvl="1"/>
            <a:r>
              <a:rPr lang="en-CA" sz="1200" dirty="0"/>
              <a:t>Unlike the document, here short bullets are your friend…</a:t>
            </a:r>
          </a:p>
          <a:p>
            <a:pPr lvl="1"/>
            <a:r>
              <a:rPr lang="en-CA" sz="1200" dirty="0"/>
              <a:t>In other words, </a:t>
            </a:r>
            <a:r>
              <a:rPr lang="en-CA" sz="1200" b="1" u="sng" dirty="0"/>
              <a:t>keep it simple</a:t>
            </a:r>
            <a:r>
              <a:rPr lang="en-CA" sz="1200" dirty="0"/>
              <a:t> so you don't get bogged down spending a lot of time on any particular slide (and also don't spend too much time creating the slides!)</a:t>
            </a:r>
          </a:p>
          <a:p>
            <a:pPr lvl="1"/>
            <a:endParaRPr lang="en-CA" sz="1200" dirty="0"/>
          </a:p>
        </p:txBody>
      </p:sp>
    </p:spTree>
    <p:extLst>
      <p:ext uri="{BB962C8B-B14F-4D97-AF65-F5344CB8AC3E}">
        <p14:creationId xmlns:p14="http://schemas.microsoft.com/office/powerpoint/2010/main" val="329422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325563"/>
          </a:xfrm>
        </p:spPr>
        <p:txBody>
          <a:bodyPr/>
          <a:lstStyle/>
          <a:p>
            <a:r>
              <a:rPr lang="en-CA" dirty="0"/>
              <a:t>Demo Guidelines</a:t>
            </a:r>
          </a:p>
        </p:txBody>
      </p:sp>
      <p:sp>
        <p:nvSpPr>
          <p:cNvPr id="3" name="Content Placeholder 2"/>
          <p:cNvSpPr>
            <a:spLocks noGrp="1"/>
          </p:cNvSpPr>
          <p:nvPr>
            <p:ph idx="1"/>
          </p:nvPr>
        </p:nvSpPr>
        <p:spPr>
          <a:xfrm>
            <a:off x="838199" y="1825625"/>
            <a:ext cx="10823089" cy="4351338"/>
          </a:xfrm>
        </p:spPr>
        <p:txBody>
          <a:bodyPr>
            <a:noAutofit/>
          </a:bodyPr>
          <a:lstStyle/>
          <a:p>
            <a:r>
              <a:rPr lang="en-CA" sz="2400" dirty="0"/>
              <a:t>Your team must give an ~10 minute demo of your app</a:t>
            </a:r>
          </a:p>
          <a:p>
            <a:pPr lvl="1"/>
            <a:r>
              <a:rPr lang="en-CA" sz="2000" dirty="0"/>
              <a:t>Specifically: You have 20 minutes for presentation + demo.</a:t>
            </a:r>
          </a:p>
          <a:p>
            <a:r>
              <a:rPr lang="en-CA" sz="2400" dirty="0"/>
              <a:t>Final demo must show me a fully working app.</a:t>
            </a:r>
          </a:p>
          <a:p>
            <a:pPr lvl="1"/>
            <a:r>
              <a:rPr lang="en-CA" sz="2000" dirty="0"/>
              <a:t>All key capabilities should work ("must-haves")</a:t>
            </a:r>
          </a:p>
          <a:p>
            <a:pPr lvl="1"/>
            <a:r>
              <a:rPr lang="en-CA" sz="2000" dirty="0"/>
              <a:t>Some optional capabilities can be working but "incomplete" ("nice-to-haves").  i.e., a "nice-to-have" can't cause a runtime issue/crash, but may only have partial functionality.</a:t>
            </a:r>
          </a:p>
          <a:p>
            <a:pPr lvl="1"/>
            <a:r>
              <a:rPr lang="en-CA" sz="2000" dirty="0"/>
              <a:t>The demo must be run from a single codebase (no separate branches).</a:t>
            </a:r>
          </a:p>
          <a:p>
            <a:r>
              <a:rPr lang="en-CA" sz="2400" dirty="0"/>
              <a:t>Demo setup:</a:t>
            </a:r>
          </a:p>
          <a:p>
            <a:pPr lvl="1"/>
            <a:r>
              <a:rPr lang="en-CA" sz="2000" dirty="0"/>
              <a:t>Make sure everything is setup and that your app is working before you start your presentation.</a:t>
            </a:r>
          </a:p>
          <a:p>
            <a:pPr lvl="1"/>
            <a:r>
              <a:rPr lang="en-CA" sz="2000" dirty="0"/>
              <a:t>Recommend: Do a demo run through beforehand</a:t>
            </a:r>
          </a:p>
          <a:p>
            <a:r>
              <a:rPr lang="en-CA" sz="2400" dirty="0"/>
              <a:t>Demo </a:t>
            </a:r>
            <a:r>
              <a:rPr lang="en-CA" sz="2400" dirty="0" err="1"/>
              <a:t>followup</a:t>
            </a:r>
            <a:r>
              <a:rPr lang="en-CA" sz="2400" dirty="0"/>
              <a:t>:</a:t>
            </a:r>
          </a:p>
          <a:p>
            <a:pPr lvl="1"/>
            <a:r>
              <a:rPr lang="en-CA" sz="2000" dirty="0"/>
              <a:t>After the demo, the teacher may go through the code with you "over your shoulder".  </a:t>
            </a:r>
          </a:p>
          <a:p>
            <a:pPr lvl="1"/>
            <a:r>
              <a:rPr lang="en-CA" sz="2000" dirty="0"/>
              <a:t>We may drill-down into capabilities that were unclear in the demo.</a:t>
            </a:r>
            <a:br>
              <a:rPr lang="en-CA" sz="2000" dirty="0"/>
            </a:br>
            <a:endParaRPr lang="en-CA" sz="2000" dirty="0"/>
          </a:p>
          <a:p>
            <a:pPr lvl="2"/>
            <a:endParaRPr lang="en-CA" sz="1800" dirty="0"/>
          </a:p>
          <a:p>
            <a:endParaRPr lang="en-CA" sz="2400" dirty="0"/>
          </a:p>
        </p:txBody>
      </p:sp>
    </p:spTree>
    <p:extLst>
      <p:ext uri="{BB962C8B-B14F-4D97-AF65-F5344CB8AC3E}">
        <p14:creationId xmlns:p14="http://schemas.microsoft.com/office/powerpoint/2010/main" val="402912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Marking Scheme</a:t>
            </a:r>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en-CA" dirty="0"/>
              <a:t>Marking Scheme:</a:t>
            </a:r>
          </a:p>
          <a:p>
            <a:pPr lvl="1"/>
            <a:r>
              <a:rPr lang="en-CA" dirty="0"/>
              <a:t>40% Functionality: Did your project meet the technical and functional requirements set by the teacher? Did your code meet the business logic requirements as per your design?</a:t>
            </a:r>
          </a:p>
          <a:p>
            <a:pPr lvl="2"/>
            <a:r>
              <a:rPr lang="en-CA" dirty="0"/>
              <a:t>30% will be a group grade based on the entire project</a:t>
            </a:r>
          </a:p>
          <a:p>
            <a:pPr lvl="2"/>
            <a:r>
              <a:rPr lang="en-CA" dirty="0"/>
              <a:t>10% will be an individual grade based on their CR</a:t>
            </a:r>
            <a:r>
              <a:rPr lang="en-CA" baseline="30000" dirty="0"/>
              <a:t>2</a:t>
            </a:r>
            <a:r>
              <a:rPr lang="en-CA" dirty="0"/>
              <a:t>UD code: Each individual will receive a grade based on the quality and completeness of the data capability they are responsible for.</a:t>
            </a:r>
          </a:p>
          <a:p>
            <a:pPr lvl="1"/>
            <a:r>
              <a:rPr lang="en-CA" dirty="0"/>
              <a:t>10% Aesthetics: How well did your app meet the soft requirements and your design aesthetics?  Is your </a:t>
            </a:r>
            <a:r>
              <a:rPr lang="fr-FR" dirty="0"/>
              <a:t>app usable? </a:t>
            </a:r>
            <a:r>
              <a:rPr lang="fr-FR" dirty="0" err="1"/>
              <a:t>Does</a:t>
            </a:r>
            <a:r>
              <a:rPr lang="fr-FR" dirty="0"/>
              <a:t> </a:t>
            </a:r>
            <a:r>
              <a:rPr lang="fr-FR" dirty="0" err="1"/>
              <a:t>it</a:t>
            </a:r>
            <a:r>
              <a:rPr lang="fr-FR" dirty="0"/>
              <a:t> have a good </a:t>
            </a:r>
            <a:r>
              <a:rPr lang="fr-FR" dirty="0" err="1"/>
              <a:t>aesthetic</a:t>
            </a:r>
            <a:r>
              <a:rPr lang="fr-FR" dirty="0"/>
              <a:t> design? How </a:t>
            </a:r>
            <a:r>
              <a:rPr lang="fr-FR" dirty="0" err="1"/>
              <a:t>useful</a:t>
            </a:r>
            <a:r>
              <a:rPr lang="fr-FR" dirty="0"/>
              <a:t> </a:t>
            </a:r>
            <a:r>
              <a:rPr lang="fr-FR" dirty="0" err="1"/>
              <a:t>is</a:t>
            </a:r>
            <a:r>
              <a:rPr lang="fr-FR" dirty="0"/>
              <a:t> the app? </a:t>
            </a:r>
            <a:endParaRPr lang="en-CA" dirty="0"/>
          </a:p>
          <a:p>
            <a:pPr lvl="1"/>
            <a:r>
              <a:rPr lang="en-CA" dirty="0"/>
              <a:t>10% Code quality: Is your code appropriately organized and show good separation of concerns.  Does it use good variable, class and method naming? Is it formatted well and readable?</a:t>
            </a:r>
          </a:p>
          <a:p>
            <a:pPr lvl="1"/>
            <a:r>
              <a:rPr lang="en-CA" dirty="0"/>
              <a:t>10% Documentation: Have you put meaningful effort into documenting key classes.  Particular attention will be paid to classes that manage data and main UI "screens".</a:t>
            </a:r>
          </a:p>
          <a:p>
            <a:pPr lvl="1"/>
            <a:r>
              <a:rPr lang="en-CA" dirty="0"/>
              <a:t>10% Final Presentation: Good presentation with participation by all team members in professional and timely manner, plus quality and completeness of presentation slides as per guidelines</a:t>
            </a:r>
          </a:p>
          <a:p>
            <a:pPr lvl="1"/>
            <a:r>
              <a:rPr lang="en-CA" dirty="0"/>
              <a:t>10% Final Demo: Good working demo with participation by all team members in professional and timely manner.</a:t>
            </a:r>
          </a:p>
          <a:p>
            <a:pPr lvl="1"/>
            <a:r>
              <a:rPr lang="en-CA" dirty="0"/>
              <a:t>10% Individual contribution: (Based on self-reports and teacher assessment)</a:t>
            </a:r>
          </a:p>
          <a:p>
            <a:pPr lvl="2"/>
            <a:r>
              <a:rPr lang="en-CA" dirty="0"/>
              <a:t>Note: Poor participation on the project will result in penalties for that individual on other marking categories as appropriate based on their actual contributions.</a:t>
            </a:r>
          </a:p>
          <a:p>
            <a:pPr lvl="1"/>
            <a:endParaRPr lang="en-CA" dirty="0"/>
          </a:p>
        </p:txBody>
      </p:sp>
    </p:spTree>
    <p:extLst>
      <p:ext uri="{BB962C8B-B14F-4D97-AF65-F5344CB8AC3E}">
        <p14:creationId xmlns:p14="http://schemas.microsoft.com/office/powerpoint/2010/main" val="242874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4D61FE78918647AE1087A3C93530A6" ma:contentTypeVersion="11" ma:contentTypeDescription="Create a new document." ma:contentTypeScope="" ma:versionID="122c18bb79a47c06789461d5a6dad822">
  <xsd:schema xmlns:xsd="http://www.w3.org/2001/XMLSchema" xmlns:xs="http://www.w3.org/2001/XMLSchema" xmlns:p="http://schemas.microsoft.com/office/2006/metadata/properties" xmlns:ns3="bd79ff27-7ff7-4a72-93ea-772c9b9e9b6b" xmlns:ns4="e07a3a43-2147-4a71-9116-f40940da4895" targetNamespace="http://schemas.microsoft.com/office/2006/metadata/properties" ma:root="true" ma:fieldsID="bf79c116fec319c47836f3ef2e4f05a2" ns3:_="" ns4:_="">
    <xsd:import namespace="bd79ff27-7ff7-4a72-93ea-772c9b9e9b6b"/>
    <xsd:import namespace="e07a3a43-2147-4a71-9116-f40940da489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79ff27-7ff7-4a72-93ea-772c9b9e9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7a3a43-2147-4a71-9116-f40940da48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9868C4-66A6-4D2D-A4B2-DE91DC8F276A}">
  <ds:schemaRefs>
    <ds:schemaRef ds:uri="http://schemas.microsoft.com/office/infopath/2007/PartnerControls"/>
    <ds:schemaRef ds:uri="http://purl.org/dc/terms/"/>
    <ds:schemaRef ds:uri="http://schemas.microsoft.com/office/2006/documentManagement/types"/>
    <ds:schemaRef ds:uri="bd79ff27-7ff7-4a72-93ea-772c9b9e9b6b"/>
    <ds:schemaRef ds:uri="http://purl.org/dc/elements/1.1/"/>
    <ds:schemaRef ds:uri="http://schemas.microsoft.com/office/2006/metadata/properties"/>
    <ds:schemaRef ds:uri="http://schemas.openxmlformats.org/package/2006/metadata/core-properties"/>
    <ds:schemaRef ds:uri="e07a3a43-2147-4a71-9116-f40940da4895"/>
    <ds:schemaRef ds:uri="http://www.w3.org/XML/1998/namespace"/>
    <ds:schemaRef ds:uri="http://purl.org/dc/dcmitype/"/>
  </ds:schemaRefs>
</ds:datastoreItem>
</file>

<file path=customXml/itemProps2.xml><?xml version="1.0" encoding="utf-8"?>
<ds:datastoreItem xmlns:ds="http://schemas.openxmlformats.org/officeDocument/2006/customXml" ds:itemID="{DFDC66A2-8AD5-4B5C-B3AE-BA70D5887F84}">
  <ds:schemaRefs>
    <ds:schemaRef ds:uri="http://schemas.microsoft.com/sharepoint/v3/contenttype/forms"/>
  </ds:schemaRefs>
</ds:datastoreItem>
</file>

<file path=customXml/itemProps3.xml><?xml version="1.0" encoding="utf-8"?>
<ds:datastoreItem xmlns:ds="http://schemas.openxmlformats.org/officeDocument/2006/customXml" ds:itemID="{17C35065-CC9D-4A8A-B3AC-B0442B9DF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79ff27-7ff7-4a72-93ea-772c9b9e9b6b"/>
    <ds:schemaRef ds:uri="e07a3a43-2147-4a71-9116-f40940da48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39235</TotalTime>
  <Words>1660</Words>
  <Application>Microsoft Office PowerPoint</Application>
  <PresentationFormat>Widescreen</PresentationFormat>
  <Paragraphs>103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Group Project</vt:lpstr>
      <vt:lpstr>Deliverables</vt:lpstr>
      <vt:lpstr>Presentation Guidelines</vt:lpstr>
      <vt:lpstr>Demo Guidelines</vt:lpstr>
      <vt:lpstr>Marking Scheme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416</cp:revision>
  <dcterms:created xsi:type="dcterms:W3CDTF">2022-01-14T10:55:47Z</dcterms:created>
  <dcterms:modified xsi:type="dcterms:W3CDTF">2023-06-29T02:26:57Z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0x010100624D61FE78918647AE1087A3C93530A6</vt:lpwstr>
  </property>
</Properties>
</file>