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809" r:id="rId5"/>
    <p:sldId id="813" r:id="rId6"/>
    <p:sldId id="811" r:id="rId7"/>
    <p:sldId id="812" r:id="rId8"/>
    <p:sldId id="81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89C"/>
    <a:srgbClr val="3F4851"/>
    <a:srgbClr val="111419"/>
    <a:srgbClr val="2B2A30"/>
    <a:srgbClr val="3A434A"/>
    <a:srgbClr val="3A4048"/>
    <a:srgbClr val="30343D"/>
    <a:srgbClr val="16191E"/>
    <a:srgbClr val="C23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4" autoAdjust="0"/>
    <p:restoredTop sz="95542"/>
  </p:normalViewPr>
  <p:slideViewPr>
    <p:cSldViewPr snapToGrid="0">
      <p:cViewPr varScale="1">
        <p:scale>
          <a:sx n="98" d="100"/>
          <a:sy n="98" d="100"/>
        </p:scale>
        <p:origin x="96"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64DA07CB-4C87-4409-8CA7-505575AA1F77}"/>
    <pc:docChg chg="undo custSel modSld">
      <pc:chgData name="Talib Hussain" userId="46b98cda-295a-48d7-b453-399bdc7c0d7d" providerId="ADAL" clId="{64DA07CB-4C87-4409-8CA7-505575AA1F77}" dt="2023-06-16T05:26:52.595" v="2240" actId="20577"/>
      <pc:docMkLst>
        <pc:docMk/>
      </pc:docMkLst>
      <pc:sldChg chg="modSp mod">
        <pc:chgData name="Talib Hussain" userId="46b98cda-295a-48d7-b453-399bdc7c0d7d" providerId="ADAL" clId="{64DA07CB-4C87-4409-8CA7-505575AA1F77}" dt="2023-06-16T05:22:59.276" v="1997" actId="20577"/>
        <pc:sldMkLst>
          <pc:docMk/>
          <pc:sldMk cId="4174637646" sldId="809"/>
        </pc:sldMkLst>
        <pc:spChg chg="mod">
          <ac:chgData name="Talib Hussain" userId="46b98cda-295a-48d7-b453-399bdc7c0d7d" providerId="ADAL" clId="{64DA07CB-4C87-4409-8CA7-505575AA1F77}" dt="2023-06-16T05:17:35.113" v="1644" actId="6549"/>
          <ac:spMkLst>
            <pc:docMk/>
            <pc:sldMk cId="4174637646" sldId="809"/>
            <ac:spMk id="2" creationId="{00000000-0000-0000-0000-000000000000}"/>
          </ac:spMkLst>
        </pc:spChg>
        <pc:spChg chg="mod">
          <ac:chgData name="Talib Hussain" userId="46b98cda-295a-48d7-b453-399bdc7c0d7d" providerId="ADAL" clId="{64DA07CB-4C87-4409-8CA7-505575AA1F77}" dt="2023-06-16T05:22:59.276" v="1997" actId="20577"/>
          <ac:spMkLst>
            <pc:docMk/>
            <pc:sldMk cId="4174637646" sldId="809"/>
            <ac:spMk id="3" creationId="{00000000-0000-0000-0000-000000000000}"/>
          </ac:spMkLst>
        </pc:spChg>
      </pc:sldChg>
      <pc:sldChg chg="modSp mod">
        <pc:chgData name="Talib Hussain" userId="46b98cda-295a-48d7-b453-399bdc7c0d7d" providerId="ADAL" clId="{64DA07CB-4C87-4409-8CA7-505575AA1F77}" dt="2023-06-16T05:26:52.595" v="2240" actId="20577"/>
        <pc:sldMkLst>
          <pc:docMk/>
          <pc:sldMk cId="1046878801" sldId="811"/>
        </pc:sldMkLst>
        <pc:spChg chg="mod">
          <ac:chgData name="Talib Hussain" userId="46b98cda-295a-48d7-b453-399bdc7c0d7d" providerId="ADAL" clId="{64DA07CB-4C87-4409-8CA7-505575AA1F77}" dt="2023-06-16T05:18:59.829" v="1767" actId="6549"/>
          <ac:spMkLst>
            <pc:docMk/>
            <pc:sldMk cId="1046878801" sldId="811"/>
            <ac:spMk id="2" creationId="{00000000-0000-0000-0000-000000000000}"/>
          </ac:spMkLst>
        </pc:spChg>
        <pc:spChg chg="mod">
          <ac:chgData name="Talib Hussain" userId="46b98cda-295a-48d7-b453-399bdc7c0d7d" providerId="ADAL" clId="{64DA07CB-4C87-4409-8CA7-505575AA1F77}" dt="2023-06-16T05:26:52.595" v="2240" actId="20577"/>
          <ac:spMkLst>
            <pc:docMk/>
            <pc:sldMk cId="1046878801" sldId="811"/>
            <ac:spMk id="3" creationId="{00000000-0000-0000-0000-000000000000}"/>
          </ac:spMkLst>
        </pc:spChg>
      </pc:sldChg>
      <pc:sldChg chg="modSp mod">
        <pc:chgData name="Talib Hussain" userId="46b98cda-295a-48d7-b453-399bdc7c0d7d" providerId="ADAL" clId="{64DA07CB-4C87-4409-8CA7-505575AA1F77}" dt="2023-06-16T05:19:18.771" v="1786" actId="20577"/>
        <pc:sldMkLst>
          <pc:docMk/>
          <pc:sldMk cId="920894865" sldId="812"/>
        </pc:sldMkLst>
        <pc:spChg chg="mod">
          <ac:chgData name="Talib Hussain" userId="46b98cda-295a-48d7-b453-399bdc7c0d7d" providerId="ADAL" clId="{64DA07CB-4C87-4409-8CA7-505575AA1F77}" dt="2023-06-16T05:19:18.771" v="1786" actId="20577"/>
          <ac:spMkLst>
            <pc:docMk/>
            <pc:sldMk cId="920894865" sldId="812"/>
            <ac:spMk id="2" creationId="{00000000-0000-0000-0000-000000000000}"/>
          </ac:spMkLst>
        </pc:spChg>
      </pc:sldChg>
      <pc:sldChg chg="modSp mod">
        <pc:chgData name="Talib Hussain" userId="46b98cda-295a-48d7-b453-399bdc7c0d7d" providerId="ADAL" clId="{64DA07CB-4C87-4409-8CA7-505575AA1F77}" dt="2023-06-16T05:24:25.887" v="2117" actId="20577"/>
        <pc:sldMkLst>
          <pc:docMk/>
          <pc:sldMk cId="1781695015" sldId="813"/>
        </pc:sldMkLst>
        <pc:spChg chg="mod">
          <ac:chgData name="Talib Hussain" userId="46b98cda-295a-48d7-b453-399bdc7c0d7d" providerId="ADAL" clId="{64DA07CB-4C87-4409-8CA7-505575AA1F77}" dt="2023-06-16T05:18:16.605" v="1718" actId="6549"/>
          <ac:spMkLst>
            <pc:docMk/>
            <pc:sldMk cId="1781695015" sldId="813"/>
            <ac:spMk id="2" creationId="{00000000-0000-0000-0000-000000000000}"/>
          </ac:spMkLst>
        </pc:spChg>
        <pc:spChg chg="mod">
          <ac:chgData name="Talib Hussain" userId="46b98cda-295a-48d7-b453-399bdc7c0d7d" providerId="ADAL" clId="{64DA07CB-4C87-4409-8CA7-505575AA1F77}" dt="2023-06-16T05:24:25.887" v="2117" actId="20577"/>
          <ac:spMkLst>
            <pc:docMk/>
            <pc:sldMk cId="1781695015" sldId="813"/>
            <ac:spMk id="3" creationId="{00000000-0000-0000-0000-000000000000}"/>
          </ac:spMkLst>
        </pc:spChg>
      </pc:sldChg>
      <pc:sldChg chg="modSp mod">
        <pc:chgData name="Talib Hussain" userId="46b98cda-295a-48d7-b453-399bdc7c0d7d" providerId="ADAL" clId="{64DA07CB-4C87-4409-8CA7-505575AA1F77}" dt="2023-06-16T05:21:28.587" v="1983" actId="20577"/>
        <pc:sldMkLst>
          <pc:docMk/>
          <pc:sldMk cId="2876201806" sldId="814"/>
        </pc:sldMkLst>
        <pc:spChg chg="mod">
          <ac:chgData name="Talib Hussain" userId="46b98cda-295a-48d7-b453-399bdc7c0d7d" providerId="ADAL" clId="{64DA07CB-4C87-4409-8CA7-505575AA1F77}" dt="2023-06-16T05:19:26.322" v="1803" actId="6549"/>
          <ac:spMkLst>
            <pc:docMk/>
            <pc:sldMk cId="2876201806" sldId="814"/>
            <ac:spMk id="2" creationId="{C688935D-DD4F-AEB0-0E22-26A81C402DAA}"/>
          </ac:spMkLst>
        </pc:spChg>
        <pc:spChg chg="mod">
          <ac:chgData name="Talib Hussain" userId="46b98cda-295a-48d7-b453-399bdc7c0d7d" providerId="ADAL" clId="{64DA07CB-4C87-4409-8CA7-505575AA1F77}" dt="2023-06-16T05:21:28.587" v="1983" actId="20577"/>
          <ac:spMkLst>
            <pc:docMk/>
            <pc:sldMk cId="2876201806" sldId="814"/>
            <ac:spMk id="3" creationId="{9788C5A2-EE72-2E70-1BCE-9526E95ADF5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9A68-A837-4480-9B46-DF182C6F8F40}" type="datetimeFigureOut">
              <a:rPr lang="en-CA" smtClean="0"/>
              <a:t>2023-06-15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93499-AB9F-4349-B66E-3ACF1F1CDA89}" type="slidenum">
              <a:rPr lang="en-CA" smtClean="0"/>
              <a:t>‹#›</a:t>
            </a:fld>
            <a:endParaRPr lang="en-CA"/>
          </a:p>
        </p:txBody>
      </p:sp>
    </p:spTree>
    <p:extLst>
      <p:ext uri="{BB962C8B-B14F-4D97-AF65-F5344CB8AC3E}">
        <p14:creationId xmlns:p14="http://schemas.microsoft.com/office/powerpoint/2010/main" val="272099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4C3F-22BA-43FE-8E21-DCEDAEDD6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B542903-1CE1-4523-A159-5EAC25A6E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50FAD65-5BFE-4F0F-86E7-C7D03F971E04}"/>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5" name="Footer Placeholder 4">
            <a:extLst>
              <a:ext uri="{FF2B5EF4-FFF2-40B4-BE49-F238E27FC236}">
                <a16:creationId xmlns:a16="http://schemas.microsoft.com/office/drawing/2014/main" id="{37502B5D-0C62-447D-8DF2-AE1B7795F8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70841D-E03B-46B3-882A-E59929FE248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68973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A17A-7D67-45DE-9F05-2CD7E38C31C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09CECC-CA13-458D-BCEA-BDFFACAFC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FC9E23-3551-47B1-8474-17B362670AB8}"/>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5" name="Footer Placeholder 4">
            <a:extLst>
              <a:ext uri="{FF2B5EF4-FFF2-40B4-BE49-F238E27FC236}">
                <a16:creationId xmlns:a16="http://schemas.microsoft.com/office/drawing/2014/main" id="{0CF71E8D-8DCC-48F0-A22C-9AE1A00E60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325482-0C39-4E91-92C2-99D32C7721C3}"/>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3698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C0D2C-251E-4DCA-9BD9-A586B9052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E50777-5461-42FB-83BD-D3DCAD9F30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64F564-6D40-4C60-AC7E-B42328BF7BED}"/>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5" name="Footer Placeholder 4">
            <a:extLst>
              <a:ext uri="{FF2B5EF4-FFF2-40B4-BE49-F238E27FC236}">
                <a16:creationId xmlns:a16="http://schemas.microsoft.com/office/drawing/2014/main" id="{36B5CE93-E2B5-4F73-A572-F5DE9B43B1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19F168-EE4E-410B-A23D-013C5FDB747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19249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405B-9F40-4E0F-A5F6-E0BAC42E69D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16B8FA-B119-41CF-B222-8F9E48469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66591E3-0DD4-4274-82CE-B82E64D55BDF}"/>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5" name="Footer Placeholder 4">
            <a:extLst>
              <a:ext uri="{FF2B5EF4-FFF2-40B4-BE49-F238E27FC236}">
                <a16:creationId xmlns:a16="http://schemas.microsoft.com/office/drawing/2014/main" id="{21B6A6F2-9A36-4FEB-86A4-375866BC97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CFD1F5-A927-424B-B651-1CE3455AFEC7}"/>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47193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65A5-1225-41CB-8D01-3F95C7293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50133D2-6C11-4A20-A8DF-FE1E1AE79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FD140-5911-41CB-A136-5F664583E1B5}"/>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5" name="Footer Placeholder 4">
            <a:extLst>
              <a:ext uri="{FF2B5EF4-FFF2-40B4-BE49-F238E27FC236}">
                <a16:creationId xmlns:a16="http://schemas.microsoft.com/office/drawing/2014/main" id="{811F64F4-BECA-4EE4-89FC-7E94698486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A16679-54DF-4B4F-A942-E44F57668A9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3723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3CBD-E938-4CBC-8083-E0B10AAF03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F47F52-93A8-4499-B1AE-4F090A704D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4EE4527-E366-486B-9ED2-A2645B0B6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4A7A408-C247-4B46-A755-A1D0940B5696}"/>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6" name="Footer Placeholder 5">
            <a:extLst>
              <a:ext uri="{FF2B5EF4-FFF2-40B4-BE49-F238E27FC236}">
                <a16:creationId xmlns:a16="http://schemas.microsoft.com/office/drawing/2014/main" id="{5D32A864-2B8D-46C5-AFC3-7D852AB24E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D3AF4E-8ADD-4B0B-91C0-7346BB6F1CB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368967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94CE-221D-43FA-895A-9868D0EA63D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63FD2A-A4A3-4928-8AB9-D764E3D1A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64790-D712-4705-AE8F-0D45BF6D4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50BED07-3144-41A6-92B6-12CBDD1E9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BEF40-89E3-44FD-BA2F-6B3DE1A6D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090DEA-72A8-42A1-AFB3-8C2D8C3A0F01}"/>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8" name="Footer Placeholder 7">
            <a:extLst>
              <a:ext uri="{FF2B5EF4-FFF2-40B4-BE49-F238E27FC236}">
                <a16:creationId xmlns:a16="http://schemas.microsoft.com/office/drawing/2014/main" id="{CD07EF10-5513-4D5C-B6AF-C33D1518D6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847B5D0-236A-4AC7-865E-F63B84ECDF0F}"/>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0771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9884-75F9-4CC7-A32A-1C0EB2A1BEE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A47F818-DEB8-4A4D-8C0D-843B8E9F7AAB}"/>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4" name="Footer Placeholder 3">
            <a:extLst>
              <a:ext uri="{FF2B5EF4-FFF2-40B4-BE49-F238E27FC236}">
                <a16:creationId xmlns:a16="http://schemas.microsoft.com/office/drawing/2014/main" id="{4E15066C-CF37-47CB-8683-4D13E84E14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A276E0D-CC77-4306-99A2-208B66FB87F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90543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70B8-295C-4B7C-8DA4-82D5DD3AA6CD}"/>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3" name="Footer Placeholder 2">
            <a:extLst>
              <a:ext uri="{FF2B5EF4-FFF2-40B4-BE49-F238E27FC236}">
                <a16:creationId xmlns:a16="http://schemas.microsoft.com/office/drawing/2014/main" id="{642D7377-02F4-4EBB-9F9B-0606ACEA9FB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020FF2-B8F7-4215-8392-346C8360C395}"/>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09788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D020-0F59-4DDC-B78B-30C3195F1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33832B-F6D2-420A-870A-CB0DA2385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BC25A01-B6E6-4073-A09C-571089560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A7DF9-22B0-4C57-BCCE-0DB90EB835A2}"/>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6" name="Footer Placeholder 5">
            <a:extLst>
              <a:ext uri="{FF2B5EF4-FFF2-40B4-BE49-F238E27FC236}">
                <a16:creationId xmlns:a16="http://schemas.microsoft.com/office/drawing/2014/main" id="{71DD2992-E31F-41D2-86FC-ECA00BEF45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174791-D157-4072-856F-6216AF66CF7D}"/>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49198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C4DC-8D46-408E-BA4A-0087C19B4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31C88E4-9BF7-4D50-9BC3-CB12BFCAA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9C3BB58-8FD5-46BA-ADD8-701119CD7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78500-B398-4E4F-B854-720C2B53D030}"/>
              </a:ext>
            </a:extLst>
          </p:cNvPr>
          <p:cNvSpPr>
            <a:spLocks noGrp="1"/>
          </p:cNvSpPr>
          <p:nvPr>
            <p:ph type="dt" sz="half" idx="10"/>
          </p:nvPr>
        </p:nvSpPr>
        <p:spPr/>
        <p:txBody>
          <a:bodyPr/>
          <a:lstStyle/>
          <a:p>
            <a:fld id="{019BAE8E-822E-4C2F-A2DA-2E1E7C06916C}" type="datetimeFigureOut">
              <a:rPr lang="en-CA" smtClean="0"/>
              <a:t>2023-06-15</a:t>
            </a:fld>
            <a:endParaRPr lang="en-CA"/>
          </a:p>
        </p:txBody>
      </p:sp>
      <p:sp>
        <p:nvSpPr>
          <p:cNvPr id="6" name="Footer Placeholder 5">
            <a:extLst>
              <a:ext uri="{FF2B5EF4-FFF2-40B4-BE49-F238E27FC236}">
                <a16:creationId xmlns:a16="http://schemas.microsoft.com/office/drawing/2014/main" id="{916BDD04-ABF2-4904-B671-475D7A4B31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2C441A-9C6A-445C-AB8E-34B4D08000C0}"/>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18293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3C2B9-B814-4271-9DCE-6E1FEEF53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E3419B-9932-478C-AAC6-DDAFE2CBD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83CD5A-934D-4D80-A2E3-0F9E8A993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BAE8E-822E-4C2F-A2DA-2E1E7C06916C}" type="datetimeFigureOut">
              <a:rPr lang="en-CA" smtClean="0"/>
              <a:t>2023-06-15</a:t>
            </a:fld>
            <a:endParaRPr lang="en-CA"/>
          </a:p>
        </p:txBody>
      </p:sp>
      <p:sp>
        <p:nvSpPr>
          <p:cNvPr id="5" name="Footer Placeholder 4">
            <a:extLst>
              <a:ext uri="{FF2B5EF4-FFF2-40B4-BE49-F238E27FC236}">
                <a16:creationId xmlns:a16="http://schemas.microsoft.com/office/drawing/2014/main" id="{9A8E95A7-AC59-4AB7-AD6D-EBF66152C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3C649CD-217C-4B85-8B55-A47D90B5E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B1AE8-3EB3-498F-8EAC-B45DD624E7D9}" type="slidenum">
              <a:rPr lang="en-CA" smtClean="0"/>
              <a:t>‹#›</a:t>
            </a:fld>
            <a:endParaRPr lang="en-CA"/>
          </a:p>
        </p:txBody>
      </p:sp>
    </p:spTree>
    <p:extLst>
      <p:ext uri="{BB962C8B-B14F-4D97-AF65-F5344CB8AC3E}">
        <p14:creationId xmlns:p14="http://schemas.microsoft.com/office/powerpoint/2010/main" val="601757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80"/>
            <a:ext cx="10515600" cy="1325563"/>
          </a:xfrm>
        </p:spPr>
        <p:txBody>
          <a:bodyPr>
            <a:normAutofit fontScale="90000"/>
          </a:bodyPr>
          <a:lstStyle/>
          <a:p>
            <a:r>
              <a:rPr lang="en-CA" dirty="0"/>
              <a:t>Milestone #1: Mobile Application Requirements, Design and Planning Document</a:t>
            </a:r>
          </a:p>
        </p:txBody>
      </p:sp>
      <p:sp>
        <p:nvSpPr>
          <p:cNvPr id="3" name="Content Placeholder 2"/>
          <p:cNvSpPr>
            <a:spLocks noGrp="1"/>
          </p:cNvSpPr>
          <p:nvPr>
            <p:ph idx="1"/>
          </p:nvPr>
        </p:nvSpPr>
        <p:spPr>
          <a:xfrm>
            <a:off x="838200" y="1287725"/>
            <a:ext cx="10515600" cy="4351338"/>
          </a:xfrm>
        </p:spPr>
        <p:txBody>
          <a:bodyPr>
            <a:noAutofit/>
          </a:bodyPr>
          <a:lstStyle/>
          <a:p>
            <a:r>
              <a:rPr lang="en-CA" sz="1600" dirty="0"/>
              <a:t>Worth 10% of grade.  Due June 20, midnight.  This is a Group activity with individual responsibilities.</a:t>
            </a:r>
          </a:p>
          <a:p>
            <a:r>
              <a:rPr lang="en-CA" sz="1600" dirty="0"/>
              <a:t>For this deliverable, you will create a requirements, design and planning document that provides an actionable plan for developing the project within the time available. A self-report on team member contributions is also required.</a:t>
            </a:r>
          </a:p>
          <a:p>
            <a:r>
              <a:rPr lang="en-CA" sz="1600" dirty="0"/>
              <a:t>The document will have a title page and 3 parts, each with appropriate subsections.  </a:t>
            </a:r>
          </a:p>
          <a:p>
            <a:pPr lvl="1"/>
            <a:r>
              <a:rPr lang="en-CA" sz="1400" dirty="0"/>
              <a:t>There is no specific required length for each part.  But marks will be given based on quality and completeness.  </a:t>
            </a:r>
          </a:p>
          <a:p>
            <a:pPr lvl="2"/>
            <a:r>
              <a:rPr lang="en-CA" sz="1200" dirty="0"/>
              <a:t>Some likely page ranges are given that assume an appropriate amount of prose and a moderate number and size of images. </a:t>
            </a:r>
          </a:p>
          <a:p>
            <a:pPr lvl="1"/>
            <a:r>
              <a:rPr lang="en-CA" sz="1400" dirty="0"/>
              <a:t>Use prose with full sentences wherever possible in Parts A &amp; B.  Bulleted lists with short notes will not be marked highly.</a:t>
            </a:r>
          </a:p>
          <a:p>
            <a:r>
              <a:rPr lang="en-CA" sz="1600" b="1" dirty="0"/>
              <a:t>Title Page</a:t>
            </a:r>
            <a:r>
              <a:rPr lang="en-CA" sz="1600" dirty="0"/>
              <a:t>: The document should have a title page indicating the authors</a:t>
            </a:r>
          </a:p>
          <a:p>
            <a:pPr lvl="1"/>
            <a:r>
              <a:rPr lang="en-CA" sz="1400" dirty="0"/>
              <a:t>Recommend giving a name to your team</a:t>
            </a:r>
          </a:p>
          <a:p>
            <a:pPr lvl="1"/>
            <a:r>
              <a:rPr lang="en-CA" sz="1400" dirty="0"/>
              <a:t>Recommend giving a name to your project</a:t>
            </a:r>
          </a:p>
          <a:p>
            <a:r>
              <a:rPr lang="en-CA" sz="1600" b="1" dirty="0"/>
              <a:t>Part A</a:t>
            </a:r>
            <a:r>
              <a:rPr lang="en-CA" sz="1600" dirty="0"/>
              <a:t>: Determine and document the requirements for the business logic of your mobile application for the group project.</a:t>
            </a:r>
          </a:p>
          <a:p>
            <a:pPr lvl="1"/>
            <a:r>
              <a:rPr lang="en-CA" sz="1400" b="1" dirty="0"/>
              <a:t>Introduction with Motivation:</a:t>
            </a:r>
            <a:r>
              <a:rPr lang="en-CA" sz="1400" dirty="0"/>
              <a:t> Give the motivations for your project -- what inspired it and what you hope to achieve.</a:t>
            </a:r>
          </a:p>
          <a:p>
            <a:pPr lvl="2"/>
            <a:r>
              <a:rPr lang="en-CA" sz="1200" dirty="0"/>
              <a:t>e.g., what kind of problem are you trying to solve, what kind of capability to you want to provide the user, what kind of experience do you want to give the user.</a:t>
            </a:r>
          </a:p>
          <a:p>
            <a:pPr lvl="2"/>
            <a:r>
              <a:rPr lang="en-CA" sz="1200" dirty="0"/>
              <a:t>Try to link these motivations to each team member if possible.</a:t>
            </a:r>
          </a:p>
          <a:p>
            <a:pPr lvl="1"/>
            <a:r>
              <a:rPr lang="en-CA" sz="1400" b="1" dirty="0"/>
              <a:t>Business Logic Requirements:</a:t>
            </a:r>
            <a:r>
              <a:rPr lang="en-CA" sz="1400" dirty="0"/>
              <a:t> Identify your data needs, user interface requirements, key required operations and any data dependencies.  Highlight any validity constraints on the data.  Describe any "rules" that will apply (e.g., all entries must have a name and title, but optionally an image; all users must have a profile indicating their name, age and seating preference; all spells must have a type, title and area of effect, but may belong to multiple schools; all artist names must be unique; no two items may be placed in the same location, etc.).  </a:t>
            </a:r>
          </a:p>
          <a:p>
            <a:pPr lvl="2"/>
            <a:r>
              <a:rPr lang="en-CA" sz="1200" dirty="0"/>
              <a:t>Note: This is not a set of "features".  This is a description of what your application needs to be able to do in order to be considered a success.</a:t>
            </a:r>
          </a:p>
          <a:p>
            <a:pPr lvl="1"/>
            <a:r>
              <a:rPr lang="en-CA" sz="1400" dirty="0"/>
              <a:t>This part will likely run 1.5 pages.</a:t>
            </a:r>
          </a:p>
        </p:txBody>
      </p:sp>
    </p:spTree>
    <p:extLst>
      <p:ext uri="{BB962C8B-B14F-4D97-AF65-F5344CB8AC3E}">
        <p14:creationId xmlns:p14="http://schemas.microsoft.com/office/powerpoint/2010/main" val="417463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80"/>
            <a:ext cx="10515600" cy="1325563"/>
          </a:xfrm>
        </p:spPr>
        <p:txBody>
          <a:bodyPr>
            <a:normAutofit fontScale="90000"/>
          </a:bodyPr>
          <a:lstStyle/>
          <a:p>
            <a:r>
              <a:rPr lang="en-CA" dirty="0"/>
              <a:t>Milestone #1: Mobile Application Requirements, Design and Planning Document</a:t>
            </a:r>
          </a:p>
        </p:txBody>
      </p:sp>
      <p:sp>
        <p:nvSpPr>
          <p:cNvPr id="3" name="Content Placeholder 2"/>
          <p:cNvSpPr>
            <a:spLocks noGrp="1"/>
          </p:cNvSpPr>
          <p:nvPr>
            <p:ph idx="1"/>
          </p:nvPr>
        </p:nvSpPr>
        <p:spPr>
          <a:xfrm>
            <a:off x="838199" y="1386340"/>
            <a:ext cx="11138647" cy="4351338"/>
          </a:xfrm>
        </p:spPr>
        <p:txBody>
          <a:bodyPr>
            <a:noAutofit/>
          </a:bodyPr>
          <a:lstStyle/>
          <a:p>
            <a:r>
              <a:rPr lang="en-CA" sz="1600" b="1" dirty="0"/>
              <a:t>Part B</a:t>
            </a:r>
            <a:r>
              <a:rPr lang="en-CA" sz="1600" dirty="0"/>
              <a:t>: Design and document a coherent, consistent app that will meet those business logic requirements as well as the technical, functional and soft requirements of the project.</a:t>
            </a:r>
          </a:p>
          <a:p>
            <a:pPr lvl="1"/>
            <a:r>
              <a:rPr lang="en-CA" sz="1400" b="1" dirty="0"/>
              <a:t>Interface Design:</a:t>
            </a:r>
            <a:r>
              <a:rPr lang="en-CA" sz="1400" dirty="0"/>
              <a:t> Describe the inspiration for your interface design.  Provide mock-ups of the interface, sufficient to identify the aesthetics and key functionality.  This section should clearly inform UI development.</a:t>
            </a:r>
          </a:p>
          <a:p>
            <a:pPr lvl="2"/>
            <a:r>
              <a:rPr lang="en-CA" sz="1200" dirty="0"/>
              <a:t>A mock-up should be given for each key feature/screen.</a:t>
            </a:r>
          </a:p>
          <a:p>
            <a:pPr lvl="2"/>
            <a:r>
              <a:rPr lang="en-CA" sz="1200" dirty="0" err="1"/>
              <a:t>Mockups</a:t>
            </a:r>
            <a:r>
              <a:rPr lang="en-CA" sz="1200" dirty="0"/>
              <a:t> may be created with computer software or hand-drawn.</a:t>
            </a:r>
          </a:p>
          <a:p>
            <a:pPr lvl="2"/>
            <a:r>
              <a:rPr lang="en-CA" sz="1200" dirty="0"/>
              <a:t>Each </a:t>
            </a:r>
            <a:r>
              <a:rPr lang="en-CA" sz="1200" dirty="0" err="1"/>
              <a:t>mockup</a:t>
            </a:r>
            <a:r>
              <a:rPr lang="en-CA" sz="1200" dirty="0"/>
              <a:t> should have some prose description describing it (not too long – a couple sentences to a paragraph depending on complexity)</a:t>
            </a:r>
          </a:p>
          <a:p>
            <a:pPr lvl="2"/>
            <a:endParaRPr lang="en-CA" sz="1000" dirty="0"/>
          </a:p>
          <a:p>
            <a:pPr lvl="1"/>
            <a:r>
              <a:rPr lang="en-CA" sz="1400" b="1" dirty="0"/>
              <a:t>Database Design</a:t>
            </a:r>
            <a:r>
              <a:rPr lang="en-CA" sz="1400" dirty="0"/>
              <a:t>: Describe your anticipated database design.  (e.g., using UML or other appropriate description).  What are the different data sets, what are the fields of data, how are they related to each other</a:t>
            </a:r>
          </a:p>
          <a:p>
            <a:pPr lvl="2"/>
            <a:r>
              <a:rPr lang="en-CA" sz="1200" dirty="0"/>
              <a:t>Note: We are using schema for our Realm objects, so this is essentially indicating what those schema are.</a:t>
            </a:r>
          </a:p>
          <a:p>
            <a:pPr lvl="1"/>
            <a:endParaRPr lang="en-CA" sz="1400" b="1" dirty="0"/>
          </a:p>
          <a:p>
            <a:pPr lvl="1"/>
            <a:r>
              <a:rPr lang="en-CA" sz="1400" b="1" dirty="0"/>
              <a:t>Application Features: </a:t>
            </a:r>
            <a:r>
              <a:rPr lang="en-CA" sz="1400" dirty="0"/>
              <a:t>Describe the features of the application.  A feature should be discussed in terms of the UI elements, user actions, the specific functionality and the requirement(s) it is in service of.  A feature should be indicated as a "Must-Have" or as a "Nice-to-Have".</a:t>
            </a:r>
          </a:p>
          <a:p>
            <a:pPr lvl="2"/>
            <a:r>
              <a:rPr lang="en-CA" sz="1000" dirty="0"/>
              <a:t>Give sentences, not short bullets.</a:t>
            </a:r>
          </a:p>
          <a:p>
            <a:pPr lvl="1"/>
            <a:endParaRPr lang="en-CA" sz="1400" dirty="0"/>
          </a:p>
          <a:p>
            <a:pPr lvl="1"/>
            <a:r>
              <a:rPr lang="en-CA" sz="1400" b="1" dirty="0"/>
              <a:t>Coding Techniques/technologies – The unique stuff:</a:t>
            </a:r>
            <a:r>
              <a:rPr lang="en-CA" sz="1400" dirty="0"/>
              <a:t> Normally, you'd include a detailed description of the coding techniques and technologies that would be used even if they were largely in line with what we have done in class.  However, due to the short time for this deliverable, you do not have to do that.  Instead, just document whether there you are planning to use techniques or technologies not covered in class.</a:t>
            </a:r>
          </a:p>
          <a:p>
            <a:pPr lvl="1"/>
            <a:endParaRPr lang="en-CA" sz="1400" dirty="0"/>
          </a:p>
          <a:p>
            <a:pPr lvl="1"/>
            <a:r>
              <a:rPr lang="en-CA" sz="1400" dirty="0"/>
              <a:t>The goal of this design section is to be as comprehensive as possible in specifying what you will implement and how.  But, you are allowed to adapt things as appropriate as development proceeds.  E.g., a technique turns out to be too hard, a 3rd party tool doesn't meet the need the way you thought it would, you identify a new technique that could add some interesting functionality, etc.</a:t>
            </a:r>
          </a:p>
          <a:p>
            <a:pPr lvl="1"/>
            <a:r>
              <a:rPr lang="en-CA" sz="1400" dirty="0"/>
              <a:t>This part will likely run 3 pages of text plus multiple pages of </a:t>
            </a:r>
            <a:r>
              <a:rPr lang="en-CA" sz="1400" dirty="0" err="1"/>
              <a:t>mockup</a:t>
            </a:r>
            <a:r>
              <a:rPr lang="en-CA" sz="1400" dirty="0"/>
              <a:t> images, as appropriate.</a:t>
            </a:r>
          </a:p>
        </p:txBody>
      </p:sp>
    </p:spTree>
    <p:extLst>
      <p:ext uri="{BB962C8B-B14F-4D97-AF65-F5344CB8AC3E}">
        <p14:creationId xmlns:p14="http://schemas.microsoft.com/office/powerpoint/2010/main" val="178169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350"/>
            <a:ext cx="10515600" cy="1325563"/>
          </a:xfrm>
        </p:spPr>
        <p:txBody>
          <a:bodyPr>
            <a:normAutofit fontScale="90000"/>
          </a:bodyPr>
          <a:lstStyle/>
          <a:p>
            <a:r>
              <a:rPr lang="en-CA" dirty="0"/>
              <a:t>Milestone #1: Mobile Application Requirements, Design and Planning Document</a:t>
            </a:r>
          </a:p>
        </p:txBody>
      </p:sp>
      <p:sp>
        <p:nvSpPr>
          <p:cNvPr id="3" name="Content Placeholder 2"/>
          <p:cNvSpPr>
            <a:spLocks noGrp="1"/>
          </p:cNvSpPr>
          <p:nvPr>
            <p:ph idx="1"/>
          </p:nvPr>
        </p:nvSpPr>
        <p:spPr>
          <a:xfrm>
            <a:off x="838200" y="1308845"/>
            <a:ext cx="11022106" cy="4814328"/>
          </a:xfrm>
        </p:spPr>
        <p:txBody>
          <a:bodyPr>
            <a:noAutofit/>
          </a:bodyPr>
          <a:lstStyle/>
          <a:p>
            <a:r>
              <a:rPr lang="en-CA" sz="1400" b="1" dirty="0"/>
              <a:t>Part C: </a:t>
            </a:r>
            <a:r>
              <a:rPr lang="en-CA" sz="1400" dirty="0"/>
              <a:t>Create a development plan for successfully completing the project within the available time period until June 30.</a:t>
            </a:r>
          </a:p>
          <a:p>
            <a:pPr lvl="1"/>
            <a:r>
              <a:rPr lang="en-CA" sz="1200" dirty="0"/>
              <a:t>The plan must include a </a:t>
            </a:r>
            <a:r>
              <a:rPr lang="en-CA" sz="1200" b="1" dirty="0"/>
              <a:t>timeline</a:t>
            </a:r>
            <a:r>
              <a:rPr lang="en-CA" sz="1200" dirty="0"/>
              <a:t>, a </a:t>
            </a:r>
            <a:r>
              <a:rPr lang="en-CA" sz="1200" b="1" dirty="0"/>
              <a:t>tasking plan</a:t>
            </a:r>
            <a:r>
              <a:rPr lang="en-CA" sz="1200" dirty="0"/>
              <a:t> and a </a:t>
            </a:r>
            <a:r>
              <a:rPr lang="en-CA" sz="1200" b="1" dirty="0"/>
              <a:t>coordination plan</a:t>
            </a:r>
          </a:p>
          <a:p>
            <a:pPr lvl="1"/>
            <a:r>
              <a:rPr lang="en-CA" sz="1200" dirty="0"/>
              <a:t>The </a:t>
            </a:r>
            <a:r>
              <a:rPr lang="en-CA" sz="1200" b="1" dirty="0"/>
              <a:t>timeline</a:t>
            </a:r>
            <a:r>
              <a:rPr lang="en-CA" sz="1200" dirty="0"/>
              <a:t> indicates the anticipated dates for key milestones/accomplishments of the project.  </a:t>
            </a:r>
          </a:p>
          <a:p>
            <a:pPr lvl="2"/>
            <a:r>
              <a:rPr lang="en-CA" sz="1100" dirty="0"/>
              <a:t>Some key milestones to include in your timeline are:</a:t>
            </a:r>
          </a:p>
          <a:p>
            <a:pPr lvl="3"/>
            <a:r>
              <a:rPr lang="en-CA" sz="1050" dirty="0"/>
              <a:t>June 20 – Milestone 1 – This design and planning document due</a:t>
            </a:r>
          </a:p>
          <a:p>
            <a:pPr lvl="3"/>
            <a:r>
              <a:rPr lang="en-CA" sz="1050" dirty="0"/>
              <a:t>June 26 (likely) – Milestone 2 (preliminary demo)</a:t>
            </a:r>
          </a:p>
          <a:p>
            <a:pPr lvl="3"/>
            <a:r>
              <a:rPr lang="en-CA" sz="1050" dirty="0"/>
              <a:t>June 30 – Final demo and project deliverables due</a:t>
            </a:r>
          </a:p>
          <a:p>
            <a:pPr lvl="3"/>
            <a:r>
              <a:rPr lang="en-CA" sz="1050" dirty="0"/>
              <a:t>When key features are planned to be completed</a:t>
            </a:r>
          </a:p>
          <a:p>
            <a:pPr lvl="3"/>
            <a:r>
              <a:rPr lang="en-CA" sz="1050" dirty="0"/>
              <a:t>When testing of key features will be completed</a:t>
            </a:r>
          </a:p>
          <a:p>
            <a:pPr lvl="3"/>
            <a:r>
              <a:rPr lang="en-CA" sz="1050" dirty="0"/>
              <a:t>Note: Give yourself appropriate time to test your final submission after ALL final code changes.</a:t>
            </a:r>
          </a:p>
          <a:p>
            <a:pPr lvl="2"/>
            <a:r>
              <a:rPr lang="en-CA" sz="1100" dirty="0"/>
              <a:t>The timeline may be given visually or in a list or table format.</a:t>
            </a:r>
          </a:p>
          <a:p>
            <a:pPr lvl="1"/>
            <a:r>
              <a:rPr lang="en-CA" sz="1200" dirty="0"/>
              <a:t>The </a:t>
            </a:r>
            <a:r>
              <a:rPr lang="en-CA" sz="1200" b="1" dirty="0"/>
              <a:t>tasking plan </a:t>
            </a:r>
            <a:r>
              <a:rPr lang="en-CA" sz="1200" dirty="0"/>
              <a:t>indicates, as much as possible, all the tasks involved in the project and who those tasks are assigned to.  You may break tasks up into subtasks as appropriate.  </a:t>
            </a:r>
          </a:p>
          <a:p>
            <a:pPr lvl="2"/>
            <a:r>
              <a:rPr lang="en-CA" sz="1100" dirty="0"/>
              <a:t>Each task should be detailed with a short prose description at least one sentence long.  More complex tasks should be given more detailed descriptions.</a:t>
            </a:r>
          </a:p>
          <a:p>
            <a:pPr lvl="2"/>
            <a:r>
              <a:rPr lang="en-CA" sz="1100" dirty="0"/>
              <a:t>As much as possible, indicate any dependencies between tasks,</a:t>
            </a:r>
          </a:p>
          <a:p>
            <a:pPr lvl="2"/>
            <a:r>
              <a:rPr lang="en-CA" sz="1100" dirty="0"/>
              <a:t>All tasks should be assigned their own anticipated deadline.  This is not a hard deadline (unless it is assigned June 30), but should reflect dependencies and should guide your team's priorities.  "Nice-to-Haves" should generally not be given priority over "must-haves".</a:t>
            </a:r>
          </a:p>
          <a:p>
            <a:pPr lvl="2"/>
            <a:r>
              <a:rPr lang="en-CA" sz="1100" dirty="0"/>
              <a:t>The tasking plan may be done in mostly list format or in a table format. </a:t>
            </a:r>
          </a:p>
          <a:p>
            <a:pPr lvl="3"/>
            <a:r>
              <a:rPr lang="en-CA" sz="1050" dirty="0"/>
              <a:t>E.g., A table with the columns Task Number, Task Description, Dependencies, Assigned To, Deadline</a:t>
            </a:r>
          </a:p>
          <a:p>
            <a:pPr lvl="1"/>
            <a:r>
              <a:rPr lang="en-CA" sz="1200" dirty="0"/>
              <a:t>The </a:t>
            </a:r>
            <a:r>
              <a:rPr lang="en-CA" sz="1200" b="1" dirty="0"/>
              <a:t>coordination plan </a:t>
            </a:r>
            <a:r>
              <a:rPr lang="en-CA" sz="1200" dirty="0"/>
              <a:t>indicates how your team will work together on this project, including coding coordination (e.g., git), document coordination (e.g., git, </a:t>
            </a:r>
            <a:r>
              <a:rPr lang="en-CA" sz="1200" dirty="0" err="1"/>
              <a:t>sharepoint</a:t>
            </a:r>
            <a:r>
              <a:rPr lang="en-CA" sz="1200" dirty="0"/>
              <a:t>, google doc,, </a:t>
            </a:r>
            <a:r>
              <a:rPr lang="en-CA" sz="1200" dirty="0" err="1"/>
              <a:t>etc</a:t>
            </a:r>
            <a:r>
              <a:rPr lang="en-CA" sz="1200" dirty="0"/>
              <a:t>) and communication coordination (e.g., Teams, in-person meetings, etc.).  The coordination plan should include a schedule of planned meetings or shared coding sessions for ensuring the team stays on track.  Finally, each team member should include a </a:t>
            </a:r>
            <a:r>
              <a:rPr lang="en-CA" sz="1200" b="1" dirty="0"/>
              <a:t>commitment message </a:t>
            </a:r>
            <a:r>
              <a:rPr lang="en-CA" sz="1200" dirty="0"/>
              <a:t>indicating that you will be able to follow this plan.</a:t>
            </a:r>
          </a:p>
          <a:p>
            <a:pPr lvl="2"/>
            <a:r>
              <a:rPr lang="en-CA" sz="1100" dirty="0"/>
              <a:t>Note: If the coordination plan does not feel like it will work for you (e.g., teammates want to work on the weekend but you have a part-time job), then this is the time to be up-front and tell them what you can commit to and what you can't (e.g., willing to stay after class each day for an hour to meet since you can't make weekends).</a:t>
            </a:r>
          </a:p>
          <a:p>
            <a:pPr lvl="1"/>
            <a:r>
              <a:rPr lang="en-CA" sz="1200" dirty="0"/>
              <a:t>This part will likely run 2 to 3 pages and may be mostly tabular in nature. </a:t>
            </a:r>
            <a:endParaRPr lang="en-CA" sz="1400" dirty="0"/>
          </a:p>
        </p:txBody>
      </p:sp>
    </p:spTree>
    <p:extLst>
      <p:ext uri="{BB962C8B-B14F-4D97-AF65-F5344CB8AC3E}">
        <p14:creationId xmlns:p14="http://schemas.microsoft.com/office/powerpoint/2010/main" val="104687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105"/>
            <a:ext cx="10515600" cy="1325563"/>
          </a:xfrm>
        </p:spPr>
        <p:txBody>
          <a:bodyPr>
            <a:normAutofit fontScale="90000"/>
          </a:bodyPr>
          <a:lstStyle/>
          <a:p>
            <a:r>
              <a:rPr lang="en-CA" dirty="0"/>
              <a:t>Milestone #1: Mobile Application Requirements, Design and Planning Document</a:t>
            </a:r>
          </a:p>
        </p:txBody>
      </p:sp>
      <p:sp>
        <p:nvSpPr>
          <p:cNvPr id="3" name="Content Placeholder 2"/>
          <p:cNvSpPr>
            <a:spLocks noGrp="1"/>
          </p:cNvSpPr>
          <p:nvPr>
            <p:ph idx="1"/>
          </p:nvPr>
        </p:nvSpPr>
        <p:spPr>
          <a:xfrm>
            <a:off x="838200" y="1574605"/>
            <a:ext cx="11102788" cy="4351338"/>
          </a:xfrm>
        </p:spPr>
        <p:txBody>
          <a:bodyPr>
            <a:noAutofit/>
          </a:bodyPr>
          <a:lstStyle/>
          <a:p>
            <a:r>
              <a:rPr lang="en-CA" sz="1600" dirty="0"/>
              <a:t>Each team member must write a meaningful percentage of the document.  </a:t>
            </a:r>
          </a:p>
          <a:p>
            <a:pPr lvl="1"/>
            <a:r>
              <a:rPr lang="en-CA" sz="1400" dirty="0"/>
              <a:t>Recommend splitting up the different portions of the document into sections and having different team members write different sections.</a:t>
            </a:r>
          </a:p>
          <a:p>
            <a:pPr lvl="1"/>
            <a:r>
              <a:rPr lang="en-CA" sz="1400" dirty="0"/>
              <a:t>Authorship of all portions of content must be indicated (e.g., name next to section header, name next to image).</a:t>
            </a:r>
          </a:p>
          <a:p>
            <a:pPr lvl="1"/>
            <a:r>
              <a:rPr lang="en-CA" sz="1400" dirty="0"/>
              <a:t>Statements such as "all members contributed equally to all sections" may result in lower marks.  You may contribute equally to the creative ideas, but must partition up the writing tasks.</a:t>
            </a:r>
          </a:p>
          <a:p>
            <a:pPr lvl="1"/>
            <a:r>
              <a:rPr lang="en-CA" sz="1400" dirty="0"/>
              <a:t>Doing a quality control review of the document together as a team to ensure quality, completeness (and consistency) is recommended.</a:t>
            </a:r>
          </a:p>
          <a:p>
            <a:r>
              <a:rPr lang="en-CA" sz="1600" b="1" dirty="0"/>
              <a:t>Self-Report: </a:t>
            </a:r>
            <a:r>
              <a:rPr lang="en-CA" sz="1600" dirty="0"/>
              <a:t>Finally, along with the document, each team member must submit a rating of the contribution for themselves and each team member on a scale of 1 to 10.  For each member, including yourself, please give a short sentence or two describing their effort.</a:t>
            </a:r>
          </a:p>
          <a:p>
            <a:pPr lvl="1"/>
            <a:r>
              <a:rPr lang="en-CA" sz="1400" dirty="0"/>
              <a:t>E.g., </a:t>
            </a:r>
          </a:p>
          <a:p>
            <a:pPr lvl="2"/>
            <a:r>
              <a:rPr lang="en-CA" sz="1200" dirty="0"/>
              <a:t>Me: 8.5 - Got a little behind and Jane had to take on one of my writing tasks (section 3.5).</a:t>
            </a:r>
          </a:p>
          <a:p>
            <a:pPr lvl="2"/>
            <a:r>
              <a:rPr lang="en-CA" sz="1200" dirty="0"/>
              <a:t>Joe: 9.5 - He did a great job and made caught a lot of mistakes in the document during review.  Didn't always show up to meetings though.</a:t>
            </a:r>
          </a:p>
          <a:p>
            <a:pPr lvl="2"/>
            <a:r>
              <a:rPr lang="en-CA" sz="1200" dirty="0"/>
              <a:t>Jane: 10 - She went above and beyond and helped keep us on track.</a:t>
            </a:r>
          </a:p>
          <a:p>
            <a:pPr lvl="1"/>
            <a:r>
              <a:rPr lang="en-CA" sz="1400" dirty="0"/>
              <a:t>Details should be given on any lack of or poor participation so that undue reward is not given.  In such cases, provide details.  Ideally, bring such issues to my attention as early as possible so they can be addressed.</a:t>
            </a:r>
          </a:p>
          <a:p>
            <a:r>
              <a:rPr lang="en-CA" sz="1600" dirty="0"/>
              <a:t>Marking Scheme:</a:t>
            </a:r>
          </a:p>
          <a:p>
            <a:pPr lvl="1"/>
            <a:r>
              <a:rPr lang="en-CA" sz="1400" dirty="0"/>
              <a:t>25% Quality and Completeness of Business Logic Requirements</a:t>
            </a:r>
          </a:p>
          <a:p>
            <a:pPr lvl="1"/>
            <a:r>
              <a:rPr lang="en-CA" sz="1400" dirty="0"/>
              <a:t>40% Quality and Completeness of Design</a:t>
            </a:r>
          </a:p>
          <a:p>
            <a:pPr lvl="1"/>
            <a:r>
              <a:rPr lang="en-CA" sz="1400" dirty="0"/>
              <a:t>20% Quality and Details of Development Plan (Timeline: 5%, Tasking Plan: 10%, Coordination Plan: 5%)</a:t>
            </a:r>
          </a:p>
          <a:p>
            <a:pPr lvl="1"/>
            <a:r>
              <a:rPr lang="en-CA" sz="1400" dirty="0"/>
              <a:t>20% Individual contributions to document (Will be based on self-reports and teacher assessment)</a:t>
            </a:r>
          </a:p>
          <a:p>
            <a:pPr lvl="2"/>
            <a:r>
              <a:rPr lang="en-CA" sz="1000" dirty="0"/>
              <a:t>Note: Low participation will result in penalties for that individual on other marking categories as appropriate based on their actual contributions.</a:t>
            </a:r>
          </a:p>
          <a:p>
            <a:pPr lvl="2"/>
            <a:endParaRPr lang="en-CA" sz="1000" dirty="0"/>
          </a:p>
          <a:p>
            <a:pPr lvl="2"/>
            <a:endParaRPr lang="en-CA" sz="1000" dirty="0"/>
          </a:p>
        </p:txBody>
      </p:sp>
    </p:spTree>
    <p:extLst>
      <p:ext uri="{BB962C8B-B14F-4D97-AF65-F5344CB8AC3E}">
        <p14:creationId xmlns:p14="http://schemas.microsoft.com/office/powerpoint/2010/main" val="92089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935D-DD4F-AEB0-0E22-26A81C402DAA}"/>
              </a:ext>
            </a:extLst>
          </p:cNvPr>
          <p:cNvSpPr>
            <a:spLocks noGrp="1"/>
          </p:cNvSpPr>
          <p:nvPr>
            <p:ph type="title"/>
          </p:nvPr>
        </p:nvSpPr>
        <p:spPr/>
        <p:txBody>
          <a:bodyPr>
            <a:normAutofit fontScale="90000"/>
          </a:bodyPr>
          <a:lstStyle/>
          <a:p>
            <a:r>
              <a:rPr lang="en-CA" dirty="0"/>
              <a:t>Milestone #1: Mobile Application Requirements, Design and Planning Document</a:t>
            </a:r>
          </a:p>
        </p:txBody>
      </p:sp>
      <p:sp>
        <p:nvSpPr>
          <p:cNvPr id="3" name="Content Placeholder 2">
            <a:extLst>
              <a:ext uri="{FF2B5EF4-FFF2-40B4-BE49-F238E27FC236}">
                <a16:creationId xmlns:a16="http://schemas.microsoft.com/office/drawing/2014/main" id="{9788C5A2-EE72-2E70-1BCE-9526E95ADF5C}"/>
              </a:ext>
            </a:extLst>
          </p:cNvPr>
          <p:cNvSpPr>
            <a:spLocks noGrp="1"/>
          </p:cNvSpPr>
          <p:nvPr>
            <p:ph idx="1"/>
          </p:nvPr>
        </p:nvSpPr>
        <p:spPr>
          <a:xfrm>
            <a:off x="838200" y="1825624"/>
            <a:ext cx="10515600" cy="4857979"/>
          </a:xfrm>
        </p:spPr>
        <p:txBody>
          <a:bodyPr>
            <a:normAutofit fontScale="92500" lnSpcReduction="20000"/>
          </a:bodyPr>
          <a:lstStyle/>
          <a:p>
            <a:r>
              <a:rPr lang="en-US" sz="1800" dirty="0"/>
              <a:t>Submission:</a:t>
            </a:r>
          </a:p>
          <a:p>
            <a:pPr lvl="1"/>
            <a:r>
              <a:rPr lang="en-US" sz="1400" dirty="0"/>
              <a:t>Submit the document on Lea.  Note: This is a single document.</a:t>
            </a:r>
          </a:p>
          <a:p>
            <a:pPr lvl="1"/>
            <a:r>
              <a:rPr lang="en-US" sz="1400" dirty="0"/>
              <a:t>Only one teammate needs to submit.  </a:t>
            </a:r>
          </a:p>
          <a:p>
            <a:pPr lvl="1"/>
            <a:r>
              <a:rPr lang="en-US" sz="1400" dirty="0"/>
              <a:t>Only the latest version submitted will be marked.</a:t>
            </a:r>
          </a:p>
          <a:p>
            <a:pPr lvl="1"/>
            <a:r>
              <a:rPr lang="en-US" sz="1400" dirty="0"/>
              <a:t>You will also present your design to the class the morning after the milestone is due. You may just use the document itself while presenting (no slides required).</a:t>
            </a:r>
          </a:p>
          <a:p>
            <a:r>
              <a:rPr lang="en-US" sz="1800" dirty="0"/>
              <a:t>Late Penalty:</a:t>
            </a:r>
          </a:p>
          <a:p>
            <a:pPr lvl="1"/>
            <a:r>
              <a:rPr lang="en-US" sz="1400" dirty="0"/>
              <a:t>Late submissions lose 10% per day to a maximum of 1 day.</a:t>
            </a:r>
          </a:p>
          <a:p>
            <a:pPr lvl="1"/>
            <a:r>
              <a:rPr lang="en-US" sz="1400" dirty="0"/>
              <a:t>Nothing accepted after 1 day and a grade of zero may be given.  </a:t>
            </a:r>
          </a:p>
          <a:p>
            <a:r>
              <a:rPr lang="en-US" sz="1800" dirty="0"/>
              <a:t>Original work!</a:t>
            </a:r>
          </a:p>
          <a:p>
            <a:pPr lvl="1"/>
            <a:r>
              <a:rPr lang="en-US" sz="1400" dirty="0"/>
              <a:t>"Your submitted work must be clear, complete, and YOUR OWN.  You must be prepared to explain any of your work to me in person.  Failure to be able to defend your work, or do a similar question in front of me in person can/will void any grade you get on this assignment/milestone."</a:t>
            </a:r>
          </a:p>
          <a:p>
            <a:pPr lvl="1"/>
            <a:r>
              <a:rPr lang="en-US" sz="1400" dirty="0"/>
              <a:t>You may include some content from 3</a:t>
            </a:r>
            <a:r>
              <a:rPr lang="en-US" sz="1400" baseline="30000" dirty="0"/>
              <a:t>rd</a:t>
            </a:r>
            <a:r>
              <a:rPr lang="en-US" sz="1400" dirty="0"/>
              <a:t> party sources (e.g., design elements for illustration purposes) but must cite any sources you use.  3</a:t>
            </a:r>
            <a:r>
              <a:rPr lang="en-US" sz="1400" baseline="30000" dirty="0"/>
              <a:t>rd</a:t>
            </a:r>
            <a:r>
              <a:rPr lang="en-US" sz="1400" dirty="0"/>
              <a:t> party content cannot be a substantial portion of the total document.</a:t>
            </a:r>
          </a:p>
          <a:p>
            <a:pPr lvl="2"/>
            <a:r>
              <a:rPr lang="en-US" sz="1400" dirty="0"/>
              <a:t>If you are unsure whether to include certain 3</a:t>
            </a:r>
            <a:r>
              <a:rPr lang="en-US" sz="1400" baseline="30000" dirty="0"/>
              <a:t>rd</a:t>
            </a:r>
            <a:r>
              <a:rPr lang="en-US" sz="1400" dirty="0"/>
              <a:t> party content, then ask in advance in writing via MIO or Teams (Include all teammates)</a:t>
            </a:r>
          </a:p>
          <a:p>
            <a:pPr lvl="1"/>
            <a:r>
              <a:rPr lang="en-US" sz="1400" dirty="0"/>
              <a:t>If you decide to experiment with generative AI, then clearly indicate which portions of the document were generated.  Generated content cannot be a substantial portion of the total document.</a:t>
            </a:r>
          </a:p>
          <a:p>
            <a:pPr lvl="2"/>
            <a:r>
              <a:rPr lang="en-US" sz="1400" dirty="0"/>
              <a:t>If you are unsure whether to include certain generated content, then ask in advance in writing via MIO or Teams (Include all teammates)</a:t>
            </a:r>
          </a:p>
          <a:p>
            <a:pPr lvl="2"/>
            <a:r>
              <a:rPr lang="en-US" sz="1400" dirty="0"/>
              <a:t>If you decide to generate something and then edit it yourself significantly, include the original generated content in an appendix for comparison purposes.  Indicate that the content was generated but edited.</a:t>
            </a:r>
          </a:p>
          <a:p>
            <a:pPr lvl="2"/>
            <a:r>
              <a:rPr lang="en-US" sz="1400" dirty="0"/>
              <a:t>All teammates should all agree on the team's use of generated content even if only some individuals use it.</a:t>
            </a:r>
          </a:p>
          <a:p>
            <a:pPr lvl="1"/>
            <a:r>
              <a:rPr lang="en-US" sz="1400" b="1" dirty="0"/>
              <a:t>Teacher reserves the right to assign marks only for content you created yourself if these privileges are abused.  This may result in significantly low marks depending on the situation.</a:t>
            </a:r>
          </a:p>
          <a:p>
            <a:pPr lvl="1"/>
            <a:endParaRPr lang="en-US" sz="1400" dirty="0"/>
          </a:p>
          <a:p>
            <a:pPr lvl="1"/>
            <a:endParaRPr lang="en-US" sz="1400" dirty="0"/>
          </a:p>
          <a:p>
            <a:pPr lvl="2"/>
            <a:endParaRPr lang="en-US" sz="600" dirty="0"/>
          </a:p>
          <a:p>
            <a:endParaRPr lang="en-CA" dirty="0"/>
          </a:p>
        </p:txBody>
      </p:sp>
    </p:spTree>
    <p:extLst>
      <p:ext uri="{BB962C8B-B14F-4D97-AF65-F5344CB8AC3E}">
        <p14:creationId xmlns:p14="http://schemas.microsoft.com/office/powerpoint/2010/main" val="2876201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4D61FE78918647AE1087A3C93530A6" ma:contentTypeVersion="11" ma:contentTypeDescription="Create a new document." ma:contentTypeScope="" ma:versionID="122c18bb79a47c06789461d5a6dad822">
  <xsd:schema xmlns:xsd="http://www.w3.org/2001/XMLSchema" xmlns:xs="http://www.w3.org/2001/XMLSchema" xmlns:p="http://schemas.microsoft.com/office/2006/metadata/properties" xmlns:ns3="bd79ff27-7ff7-4a72-93ea-772c9b9e9b6b" xmlns:ns4="e07a3a43-2147-4a71-9116-f40940da4895" targetNamespace="http://schemas.microsoft.com/office/2006/metadata/properties" ma:root="true" ma:fieldsID="bf79c116fec319c47836f3ef2e4f05a2" ns3:_="" ns4:_="">
    <xsd:import namespace="bd79ff27-7ff7-4a72-93ea-772c9b9e9b6b"/>
    <xsd:import namespace="e07a3a43-2147-4a71-9116-f40940da489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9ff27-7ff7-4a72-93ea-772c9b9e9b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7a3a43-2147-4a71-9116-f40940da489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9868C4-66A6-4D2D-A4B2-DE91DC8F276A}">
  <ds:schemaRefs>
    <ds:schemaRef ds:uri="e07a3a43-2147-4a71-9116-f40940da489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d79ff27-7ff7-4a72-93ea-772c9b9e9b6b"/>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FDC66A2-8AD5-4B5C-B3AE-BA70D5887F84}">
  <ds:schemaRefs>
    <ds:schemaRef ds:uri="http://schemas.microsoft.com/sharepoint/v3/contenttype/forms"/>
  </ds:schemaRefs>
</ds:datastoreItem>
</file>

<file path=customXml/itemProps3.xml><?xml version="1.0" encoding="utf-8"?>
<ds:datastoreItem xmlns:ds="http://schemas.openxmlformats.org/officeDocument/2006/customXml" ds:itemID="{17C35065-CC9D-4A8A-B3AC-B0442B9DF7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9ff27-7ff7-4a72-93ea-772c9b9e9b6b"/>
    <ds:schemaRef ds:uri="e07a3a43-2147-4a71-9116-f40940da48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40710</TotalTime>
  <Words>2112</Words>
  <Application>Microsoft Office PowerPoint</Application>
  <PresentationFormat>Widescreen</PresentationFormat>
  <Paragraphs>93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Milestone #1: Mobile Application Requirements, Design and Planning Document</vt:lpstr>
      <vt:lpstr>Milestone #1: Mobile Application Requirements, Design and Planning Document</vt:lpstr>
      <vt:lpstr>Milestone #1: Mobile Application Requirements, Design and Planning Document</vt:lpstr>
      <vt:lpstr>Milestone #1: Mobile Application Requirements, Design and Planning Document</vt:lpstr>
      <vt:lpstr>Milestone #1: Mobile Application Requirements, Design and Planning Document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408</cp:revision>
  <dcterms:created xsi:type="dcterms:W3CDTF">2022-01-14T10:55:47Z</dcterms:created>
  <dcterms:modified xsi:type="dcterms:W3CDTF">2023-06-16T05:26:58Z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0x010100624D61FE78918647AE1087A3C93530A6</vt:lpwstr>
  </property>
</Properties>
</file>