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1128" r:id="rId3"/>
    <p:sldId id="362" r:id="rId4"/>
    <p:sldId id="476" r:id="rId5"/>
    <p:sldId id="477" r:id="rId6"/>
    <p:sldId id="484" r:id="rId7"/>
    <p:sldId id="485" r:id="rId8"/>
    <p:sldId id="486" r:id="rId9"/>
    <p:sldId id="1117" r:id="rId10"/>
    <p:sldId id="327" r:id="rId11"/>
    <p:sldId id="488" r:id="rId12"/>
    <p:sldId id="487" r:id="rId13"/>
    <p:sldId id="1116" r:id="rId14"/>
    <p:sldId id="1120" r:id="rId15"/>
    <p:sldId id="323" r:id="rId16"/>
    <p:sldId id="1121" r:id="rId17"/>
    <p:sldId id="1119" r:id="rId18"/>
    <p:sldId id="324" r:id="rId19"/>
    <p:sldId id="331" r:id="rId20"/>
    <p:sldId id="1125" r:id="rId21"/>
    <p:sldId id="332" r:id="rId22"/>
    <p:sldId id="1122" r:id="rId23"/>
    <p:sldId id="333" r:id="rId24"/>
    <p:sldId id="334" r:id="rId25"/>
    <p:sldId id="335" r:id="rId26"/>
    <p:sldId id="337" r:id="rId27"/>
    <p:sldId id="1129" r:id="rId28"/>
    <p:sldId id="336" r:id="rId29"/>
    <p:sldId id="1124" r:id="rId30"/>
    <p:sldId id="1123" r:id="rId31"/>
    <p:sldId id="344" r:id="rId32"/>
    <p:sldId id="1126" r:id="rId33"/>
    <p:sldId id="345" r:id="rId34"/>
    <p:sldId id="1127" r:id="rId35"/>
    <p:sldId id="343" r:id="rId36"/>
    <p:sldId id="328" r:id="rId37"/>
    <p:sldId id="338" r:id="rId38"/>
    <p:sldId id="340" r:id="rId39"/>
    <p:sldId id="349" r:id="rId40"/>
    <p:sldId id="350" r:id="rId41"/>
    <p:sldId id="353" r:id="rId42"/>
    <p:sldId id="351" r:id="rId43"/>
    <p:sldId id="352" r:id="rId44"/>
    <p:sldId id="359" r:id="rId45"/>
    <p:sldId id="339" r:id="rId46"/>
    <p:sldId id="348" r:id="rId47"/>
    <p:sldId id="113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C5D4"/>
    <a:srgbClr val="25EBF9"/>
    <a:srgbClr val="263E49"/>
    <a:srgbClr val="122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F85E2-71AB-4153-8E4C-CE0CBFF3DF58}" v="29" dt="2023-06-07T04:52:00.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4" autoAdjust="0"/>
    <p:restoredTop sz="91024" autoAdjust="0"/>
  </p:normalViewPr>
  <p:slideViewPr>
    <p:cSldViewPr snapToGrid="0">
      <p:cViewPr varScale="1">
        <p:scale>
          <a:sx n="83" d="100"/>
          <a:sy n="83" d="100"/>
        </p:scale>
        <p:origin x="108" y="390"/>
      </p:cViewPr>
      <p:guideLst/>
    </p:cSldViewPr>
  </p:slideViewPr>
  <p:notesTextViewPr>
    <p:cViewPr>
      <p:scale>
        <a:sx n="1" d="1"/>
        <a:sy n="1" d="1"/>
      </p:scale>
      <p:origin x="0" y="0"/>
    </p:cViewPr>
  </p:notesTextViewPr>
  <p:notesViewPr>
    <p:cSldViewPr snapToGrid="0">
      <p:cViewPr varScale="1">
        <p:scale>
          <a:sx n="82" d="100"/>
          <a:sy n="82" d="100"/>
        </p:scale>
        <p:origin x="171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b Hussain" userId="46b98cda-295a-48d7-b453-399bdc7c0d7d" providerId="ADAL" clId="{1DBF85E2-71AB-4153-8E4C-CE0CBFF3DF58}"/>
    <pc:docChg chg="undo custSel addSld delSld modSld sldOrd">
      <pc:chgData name="Talib Hussain" userId="46b98cda-295a-48d7-b453-399bdc7c0d7d" providerId="ADAL" clId="{1DBF85E2-71AB-4153-8E4C-CE0CBFF3DF58}" dt="2023-06-07T04:52:02.906" v="1869" actId="27636"/>
      <pc:docMkLst>
        <pc:docMk/>
      </pc:docMkLst>
      <pc:sldChg chg="modSp mod">
        <pc:chgData name="Talib Hussain" userId="46b98cda-295a-48d7-b453-399bdc7c0d7d" providerId="ADAL" clId="{1DBF85E2-71AB-4153-8E4C-CE0CBFF3DF58}" dt="2023-06-07T04:49:27.447" v="1836" actId="20577"/>
        <pc:sldMkLst>
          <pc:docMk/>
          <pc:sldMk cId="865086521" sldId="323"/>
        </pc:sldMkLst>
        <pc:spChg chg="mod">
          <ac:chgData name="Talib Hussain" userId="46b98cda-295a-48d7-b453-399bdc7c0d7d" providerId="ADAL" clId="{1DBF85E2-71AB-4153-8E4C-CE0CBFF3DF58}" dt="2023-06-07T04:49:27.447" v="1836" actId="20577"/>
          <ac:spMkLst>
            <pc:docMk/>
            <pc:sldMk cId="865086521" sldId="323"/>
            <ac:spMk id="3" creationId="{D61ECBAF-88EC-60D9-FAA9-DE6B16125C74}"/>
          </ac:spMkLst>
        </pc:spChg>
      </pc:sldChg>
      <pc:sldChg chg="addSp delSp modSp mod">
        <pc:chgData name="Talib Hussain" userId="46b98cda-295a-48d7-b453-399bdc7c0d7d" providerId="ADAL" clId="{1DBF85E2-71AB-4153-8E4C-CE0CBFF3DF58}" dt="2023-06-07T01:23:22.630" v="209" actId="27636"/>
        <pc:sldMkLst>
          <pc:docMk/>
          <pc:sldMk cId="1213561978" sldId="338"/>
        </pc:sldMkLst>
        <pc:spChg chg="mod">
          <ac:chgData name="Talib Hussain" userId="46b98cda-295a-48d7-b453-399bdc7c0d7d" providerId="ADAL" clId="{1DBF85E2-71AB-4153-8E4C-CE0CBFF3DF58}" dt="2023-06-07T01:23:04.078" v="181"/>
          <ac:spMkLst>
            <pc:docMk/>
            <pc:sldMk cId="1213561978" sldId="338"/>
            <ac:spMk id="2" creationId="{411FA9C1-7CD9-38AA-AD9C-492F74DB3ABC}"/>
          </ac:spMkLst>
        </pc:spChg>
        <pc:spChg chg="mod">
          <ac:chgData name="Talib Hussain" userId="46b98cda-295a-48d7-b453-399bdc7c0d7d" providerId="ADAL" clId="{1DBF85E2-71AB-4153-8E4C-CE0CBFF3DF58}" dt="2023-06-07T01:23:22.630" v="209" actId="27636"/>
          <ac:spMkLst>
            <pc:docMk/>
            <pc:sldMk cId="1213561978" sldId="338"/>
            <ac:spMk id="3" creationId="{753335C6-F68E-CA03-54D3-06A2A8373F19}"/>
          </ac:spMkLst>
        </pc:spChg>
        <pc:spChg chg="add del mod">
          <ac:chgData name="Talib Hussain" userId="46b98cda-295a-48d7-b453-399bdc7c0d7d" providerId="ADAL" clId="{1DBF85E2-71AB-4153-8E4C-CE0CBFF3DF58}" dt="2023-06-07T01:22:55.359" v="176"/>
          <ac:spMkLst>
            <pc:docMk/>
            <pc:sldMk cId="1213561978" sldId="338"/>
            <ac:spMk id="4" creationId="{C806C618-092F-BAFB-2209-C79A6CC2C930}"/>
          </ac:spMkLst>
        </pc:spChg>
        <pc:spChg chg="add del mod">
          <ac:chgData name="Talib Hussain" userId="46b98cda-295a-48d7-b453-399bdc7c0d7d" providerId="ADAL" clId="{1DBF85E2-71AB-4153-8E4C-CE0CBFF3DF58}" dt="2023-06-07T01:22:55.359" v="176"/>
          <ac:spMkLst>
            <pc:docMk/>
            <pc:sldMk cId="1213561978" sldId="338"/>
            <ac:spMk id="5" creationId="{E13246EC-CBC1-0BEB-0B6E-AB1F7061498C}"/>
          </ac:spMkLst>
        </pc:spChg>
        <pc:spChg chg="add del mod">
          <ac:chgData name="Talib Hussain" userId="46b98cda-295a-48d7-b453-399bdc7c0d7d" providerId="ADAL" clId="{1DBF85E2-71AB-4153-8E4C-CE0CBFF3DF58}" dt="2023-06-07T01:23:04.078" v="181"/>
          <ac:spMkLst>
            <pc:docMk/>
            <pc:sldMk cId="1213561978" sldId="338"/>
            <ac:spMk id="6" creationId="{EF55BE59-8B5C-B19E-14AF-83C1BE63A6C3}"/>
          </ac:spMkLst>
        </pc:spChg>
        <pc:spChg chg="add del mod">
          <ac:chgData name="Talib Hussain" userId="46b98cda-295a-48d7-b453-399bdc7c0d7d" providerId="ADAL" clId="{1DBF85E2-71AB-4153-8E4C-CE0CBFF3DF58}" dt="2023-06-07T01:23:04.078" v="181"/>
          <ac:spMkLst>
            <pc:docMk/>
            <pc:sldMk cId="1213561978" sldId="338"/>
            <ac:spMk id="7" creationId="{4DEA9AD7-9AE6-0409-55B8-30321DA30012}"/>
          </ac:spMkLst>
        </pc:spChg>
      </pc:sldChg>
      <pc:sldChg chg="del">
        <pc:chgData name="Talib Hussain" userId="46b98cda-295a-48d7-b453-399bdc7c0d7d" providerId="ADAL" clId="{1DBF85E2-71AB-4153-8E4C-CE0CBFF3DF58}" dt="2023-06-07T01:19:32.521" v="162" actId="47"/>
        <pc:sldMkLst>
          <pc:docMk/>
          <pc:sldMk cId="252524712" sldId="354"/>
        </pc:sldMkLst>
      </pc:sldChg>
      <pc:sldChg chg="del">
        <pc:chgData name="Talib Hussain" userId="46b98cda-295a-48d7-b453-399bdc7c0d7d" providerId="ADAL" clId="{1DBF85E2-71AB-4153-8E4C-CE0CBFF3DF58}" dt="2023-06-07T01:19:32.521" v="162" actId="47"/>
        <pc:sldMkLst>
          <pc:docMk/>
          <pc:sldMk cId="2725472650" sldId="355"/>
        </pc:sldMkLst>
      </pc:sldChg>
      <pc:sldChg chg="del">
        <pc:chgData name="Talib Hussain" userId="46b98cda-295a-48d7-b453-399bdc7c0d7d" providerId="ADAL" clId="{1DBF85E2-71AB-4153-8E4C-CE0CBFF3DF58}" dt="2023-06-07T01:19:32.521" v="162" actId="47"/>
        <pc:sldMkLst>
          <pc:docMk/>
          <pc:sldMk cId="554426051" sldId="357"/>
        </pc:sldMkLst>
      </pc:sldChg>
      <pc:sldChg chg="del">
        <pc:chgData name="Talib Hussain" userId="46b98cda-295a-48d7-b453-399bdc7c0d7d" providerId="ADAL" clId="{1DBF85E2-71AB-4153-8E4C-CE0CBFF3DF58}" dt="2023-06-07T01:19:32.521" v="162" actId="47"/>
        <pc:sldMkLst>
          <pc:docMk/>
          <pc:sldMk cId="685103483" sldId="361"/>
        </pc:sldMkLst>
      </pc:sldChg>
      <pc:sldChg chg="modSp mod">
        <pc:chgData name="Talib Hussain" userId="46b98cda-295a-48d7-b453-399bdc7c0d7d" providerId="ADAL" clId="{1DBF85E2-71AB-4153-8E4C-CE0CBFF3DF58}" dt="2023-06-07T04:52:02.906" v="1869" actId="27636"/>
        <pc:sldMkLst>
          <pc:docMk/>
          <pc:sldMk cId="89724543" sldId="1119"/>
        </pc:sldMkLst>
        <pc:spChg chg="mod">
          <ac:chgData name="Talib Hussain" userId="46b98cda-295a-48d7-b453-399bdc7c0d7d" providerId="ADAL" clId="{1DBF85E2-71AB-4153-8E4C-CE0CBFF3DF58}" dt="2023-06-07T04:52:02.906" v="1869" actId="27636"/>
          <ac:spMkLst>
            <pc:docMk/>
            <pc:sldMk cId="89724543" sldId="1119"/>
            <ac:spMk id="3" creationId="{D61ECBAF-88EC-60D9-FAA9-DE6B16125C74}"/>
          </ac:spMkLst>
        </pc:spChg>
      </pc:sldChg>
      <pc:sldChg chg="modSp new mod">
        <pc:chgData name="Talib Hussain" userId="46b98cda-295a-48d7-b453-399bdc7c0d7d" providerId="ADAL" clId="{1DBF85E2-71AB-4153-8E4C-CE0CBFF3DF58}" dt="2023-06-07T01:19:15.453" v="161" actId="20577"/>
        <pc:sldMkLst>
          <pc:docMk/>
          <pc:sldMk cId="1691414725" sldId="1128"/>
        </pc:sldMkLst>
        <pc:spChg chg="mod">
          <ac:chgData name="Talib Hussain" userId="46b98cda-295a-48d7-b453-399bdc7c0d7d" providerId="ADAL" clId="{1DBF85E2-71AB-4153-8E4C-CE0CBFF3DF58}" dt="2023-06-07T01:18:00.045" v="10" actId="20577"/>
          <ac:spMkLst>
            <pc:docMk/>
            <pc:sldMk cId="1691414725" sldId="1128"/>
            <ac:spMk id="2" creationId="{E5F58D76-A0FD-0AC5-1E57-F4BB6DB337B4}"/>
          </ac:spMkLst>
        </pc:spChg>
        <pc:spChg chg="mod">
          <ac:chgData name="Talib Hussain" userId="46b98cda-295a-48d7-b453-399bdc7c0d7d" providerId="ADAL" clId="{1DBF85E2-71AB-4153-8E4C-CE0CBFF3DF58}" dt="2023-06-07T01:19:15.453" v="161" actId="20577"/>
          <ac:spMkLst>
            <pc:docMk/>
            <pc:sldMk cId="1691414725" sldId="1128"/>
            <ac:spMk id="3" creationId="{602B878E-F64F-1A10-B171-E16C74E32B51}"/>
          </ac:spMkLst>
        </pc:spChg>
      </pc:sldChg>
      <pc:sldChg chg="modSp new mod">
        <pc:chgData name="Talib Hussain" userId="46b98cda-295a-48d7-b453-399bdc7c0d7d" providerId="ADAL" clId="{1DBF85E2-71AB-4153-8E4C-CE0CBFF3DF58}" dt="2023-06-07T01:26:44.572" v="614" actId="20577"/>
        <pc:sldMkLst>
          <pc:docMk/>
          <pc:sldMk cId="467867244" sldId="1129"/>
        </pc:sldMkLst>
        <pc:spChg chg="mod">
          <ac:chgData name="Talib Hussain" userId="46b98cda-295a-48d7-b453-399bdc7c0d7d" providerId="ADAL" clId="{1DBF85E2-71AB-4153-8E4C-CE0CBFF3DF58}" dt="2023-06-07T01:24:06.368" v="229" actId="20577"/>
          <ac:spMkLst>
            <pc:docMk/>
            <pc:sldMk cId="467867244" sldId="1129"/>
            <ac:spMk id="2" creationId="{9F5E3117-DC68-6066-587A-214848EEBA1D}"/>
          </ac:spMkLst>
        </pc:spChg>
        <pc:spChg chg="mod">
          <ac:chgData name="Talib Hussain" userId="46b98cda-295a-48d7-b453-399bdc7c0d7d" providerId="ADAL" clId="{1DBF85E2-71AB-4153-8E4C-CE0CBFF3DF58}" dt="2023-06-07T01:26:44.572" v="614" actId="20577"/>
          <ac:spMkLst>
            <pc:docMk/>
            <pc:sldMk cId="467867244" sldId="1129"/>
            <ac:spMk id="3" creationId="{23DDB897-C8E6-AB04-F14B-6E10E1171A2F}"/>
          </ac:spMkLst>
        </pc:spChg>
      </pc:sldChg>
      <pc:sldChg chg="modSp new mod ord">
        <pc:chgData name="Talib Hussain" userId="46b98cda-295a-48d7-b453-399bdc7c0d7d" providerId="ADAL" clId="{1DBF85E2-71AB-4153-8E4C-CE0CBFF3DF58}" dt="2023-06-07T01:59:25.983" v="1772" actId="20577"/>
        <pc:sldMkLst>
          <pc:docMk/>
          <pc:sldMk cId="388063723" sldId="1130"/>
        </pc:sldMkLst>
        <pc:spChg chg="mod">
          <ac:chgData name="Talib Hussain" userId="46b98cda-295a-48d7-b453-399bdc7c0d7d" providerId="ADAL" clId="{1DBF85E2-71AB-4153-8E4C-CE0CBFF3DF58}" dt="2023-06-07T01:30:46.780" v="964" actId="20577"/>
          <ac:spMkLst>
            <pc:docMk/>
            <pc:sldMk cId="388063723" sldId="1130"/>
            <ac:spMk id="2" creationId="{ED9B00FA-A8F3-DE55-0F01-1F5E2397404F}"/>
          </ac:spMkLst>
        </pc:spChg>
        <pc:spChg chg="mod">
          <ac:chgData name="Talib Hussain" userId="46b98cda-295a-48d7-b453-399bdc7c0d7d" providerId="ADAL" clId="{1DBF85E2-71AB-4153-8E4C-CE0CBFF3DF58}" dt="2023-06-07T01:59:25.983" v="1772" actId="20577"/>
          <ac:spMkLst>
            <pc:docMk/>
            <pc:sldMk cId="388063723" sldId="1130"/>
            <ac:spMk id="3" creationId="{74A2BFD7-ECAB-F00B-F236-78EF069FD2E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249A5-3D07-478D-AA3B-4A02284C7355}" type="datetimeFigureOut">
              <a:rPr lang="en-CA" smtClean="0"/>
              <a:t>2023-06-07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C9ED3-1D48-41BD-AFF7-002C4C639FCE}" type="slidenum">
              <a:rPr lang="en-CA" smtClean="0"/>
              <a:t>‹#›</a:t>
            </a:fld>
            <a:endParaRPr lang="en-CA"/>
          </a:p>
        </p:txBody>
      </p:sp>
    </p:spTree>
    <p:extLst>
      <p:ext uri="{BB962C8B-B14F-4D97-AF65-F5344CB8AC3E}">
        <p14:creationId xmlns:p14="http://schemas.microsoft.com/office/powerpoint/2010/main" val="197581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CA" sz="1800" b="0" i="0" u="sng" strike="noStrike" dirty="0">
                <a:solidFill>
                  <a:srgbClr val="1155CC"/>
                </a:solidFill>
                <a:effectLst/>
                <a:latin typeface="Arial" panose="020B0604020202020204" pitchFamily="34" charset="0"/>
              </a:rPr>
              <a:t>https://img.freepik.com/premium-photo/phone-mobile-application-development-concept-mobile-internet-3d-illustration_76964-5164.jpg?size=626&amp;ext=jpg</a:t>
            </a:r>
            <a:endParaRPr lang="en-CA" dirty="0"/>
          </a:p>
        </p:txBody>
      </p:sp>
      <p:sp>
        <p:nvSpPr>
          <p:cNvPr id="4" name="Slide Number Placeholder 3"/>
          <p:cNvSpPr>
            <a:spLocks noGrp="1"/>
          </p:cNvSpPr>
          <p:nvPr>
            <p:ph type="sldNum" sz="quarter" idx="5"/>
          </p:nvPr>
        </p:nvSpPr>
        <p:spPr/>
        <p:txBody>
          <a:bodyPr/>
          <a:lstStyle/>
          <a:p>
            <a:fld id="{06493499-AB9F-4349-B66E-3ACF1F1CDA89}" type="slidenum">
              <a:rPr lang="en-CA" smtClean="0"/>
              <a:t>1</a:t>
            </a:fld>
            <a:endParaRPr lang="en-CA"/>
          </a:p>
        </p:txBody>
      </p:sp>
    </p:spTree>
    <p:extLst>
      <p:ext uri="{BB962C8B-B14F-4D97-AF65-F5344CB8AC3E}">
        <p14:creationId xmlns:p14="http://schemas.microsoft.com/office/powerpoint/2010/main" val="308981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https://www.kodeco.com/19144111-kotlin-multiplatform-project-for-android-and-ios-getting-started</a:t>
            </a:r>
            <a:endParaRPr lang="en-CA" dirty="0"/>
          </a:p>
        </p:txBody>
      </p:sp>
      <p:sp>
        <p:nvSpPr>
          <p:cNvPr id="4" name="Slide Number Placeholder 3"/>
          <p:cNvSpPr>
            <a:spLocks noGrp="1"/>
          </p:cNvSpPr>
          <p:nvPr>
            <p:ph type="sldNum" sz="quarter" idx="5"/>
          </p:nvPr>
        </p:nvSpPr>
        <p:spPr/>
        <p:txBody>
          <a:bodyPr/>
          <a:lstStyle/>
          <a:p>
            <a:fld id="{D91C9ED3-1D48-41BD-AFF7-002C4C639FCE}" type="slidenum">
              <a:rPr lang="en-CA" smtClean="0"/>
              <a:t>29</a:t>
            </a:fld>
            <a:endParaRPr lang="en-CA"/>
          </a:p>
        </p:txBody>
      </p:sp>
    </p:spTree>
    <p:extLst>
      <p:ext uri="{BB962C8B-B14F-4D97-AF65-F5344CB8AC3E}">
        <p14:creationId xmlns:p14="http://schemas.microsoft.com/office/powerpoint/2010/main" val="979882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D5A3-6768-C418-37F1-F5A84F00D3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198B9B4-DE8A-4FC3-3746-7B86D4BA9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C07A07-7E94-D9EB-19CD-CCB860E6CCE8}"/>
              </a:ext>
            </a:extLst>
          </p:cNvPr>
          <p:cNvSpPr>
            <a:spLocks noGrp="1"/>
          </p:cNvSpPr>
          <p:nvPr>
            <p:ph type="dt" sz="half" idx="10"/>
          </p:nvPr>
        </p:nvSpPr>
        <p:spPr/>
        <p:txBody>
          <a:bodyPr/>
          <a:lstStyle/>
          <a:p>
            <a:fld id="{45DFC1D6-F417-41B4-9E1C-6930DD224DCB}" type="datetimeFigureOut">
              <a:rPr lang="en-CA" smtClean="0"/>
              <a:t>2023-06-07</a:t>
            </a:fld>
            <a:endParaRPr lang="en-CA"/>
          </a:p>
        </p:txBody>
      </p:sp>
      <p:sp>
        <p:nvSpPr>
          <p:cNvPr id="5" name="Footer Placeholder 4">
            <a:extLst>
              <a:ext uri="{FF2B5EF4-FFF2-40B4-BE49-F238E27FC236}">
                <a16:creationId xmlns:a16="http://schemas.microsoft.com/office/drawing/2014/main" id="{201F6FB3-3DF5-95BA-1D06-3C8FA00D54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6E8076-8C13-6E4E-C86F-64FC79EBA559}"/>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24698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8EC8-10C2-1AD6-D46B-64E5D621371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570FF99-8487-92B0-E5BE-D7AAB1F8E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4D486A-94A9-DBAA-113A-4805F0ABB078}"/>
              </a:ext>
            </a:extLst>
          </p:cNvPr>
          <p:cNvSpPr>
            <a:spLocks noGrp="1"/>
          </p:cNvSpPr>
          <p:nvPr>
            <p:ph type="dt" sz="half" idx="10"/>
          </p:nvPr>
        </p:nvSpPr>
        <p:spPr/>
        <p:txBody>
          <a:bodyPr/>
          <a:lstStyle/>
          <a:p>
            <a:fld id="{45DFC1D6-F417-41B4-9E1C-6930DD224DCB}" type="datetimeFigureOut">
              <a:rPr lang="en-CA" smtClean="0"/>
              <a:t>2023-06-07</a:t>
            </a:fld>
            <a:endParaRPr lang="en-CA"/>
          </a:p>
        </p:txBody>
      </p:sp>
      <p:sp>
        <p:nvSpPr>
          <p:cNvPr id="5" name="Footer Placeholder 4">
            <a:extLst>
              <a:ext uri="{FF2B5EF4-FFF2-40B4-BE49-F238E27FC236}">
                <a16:creationId xmlns:a16="http://schemas.microsoft.com/office/drawing/2014/main" id="{622D520E-1080-8BE8-B41D-816269EF6F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1BA188-69AE-107B-7FEA-77674DB0ADFE}"/>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5585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00C62-729A-8AFC-E72B-E71348E4F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08104A3-852A-E461-5E18-736533DDB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EF31DA-8C82-1FD4-1AC2-33A7F40E4D66}"/>
              </a:ext>
            </a:extLst>
          </p:cNvPr>
          <p:cNvSpPr>
            <a:spLocks noGrp="1"/>
          </p:cNvSpPr>
          <p:nvPr>
            <p:ph type="dt" sz="half" idx="10"/>
          </p:nvPr>
        </p:nvSpPr>
        <p:spPr/>
        <p:txBody>
          <a:bodyPr/>
          <a:lstStyle/>
          <a:p>
            <a:fld id="{45DFC1D6-F417-41B4-9E1C-6930DD224DCB}" type="datetimeFigureOut">
              <a:rPr lang="en-CA" smtClean="0"/>
              <a:t>2023-06-07</a:t>
            </a:fld>
            <a:endParaRPr lang="en-CA"/>
          </a:p>
        </p:txBody>
      </p:sp>
      <p:sp>
        <p:nvSpPr>
          <p:cNvPr id="5" name="Footer Placeholder 4">
            <a:extLst>
              <a:ext uri="{FF2B5EF4-FFF2-40B4-BE49-F238E27FC236}">
                <a16:creationId xmlns:a16="http://schemas.microsoft.com/office/drawing/2014/main" id="{13A3C6BD-85FA-ABE5-AEB2-D7791F4752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0EC7CE-35C8-4BAA-5EC7-809B52F5CF30}"/>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00759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06BB-7C92-8668-CC1A-F29B46DA2E8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EEE302E-BB89-1ECA-7397-DAF315002E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68113E-C856-7B14-C95B-754D7065A640}"/>
              </a:ext>
            </a:extLst>
          </p:cNvPr>
          <p:cNvSpPr>
            <a:spLocks noGrp="1"/>
          </p:cNvSpPr>
          <p:nvPr>
            <p:ph type="dt" sz="half" idx="10"/>
          </p:nvPr>
        </p:nvSpPr>
        <p:spPr/>
        <p:txBody>
          <a:bodyPr/>
          <a:lstStyle/>
          <a:p>
            <a:fld id="{45DFC1D6-F417-41B4-9E1C-6930DD224DCB}" type="datetimeFigureOut">
              <a:rPr lang="en-CA" smtClean="0"/>
              <a:t>2023-06-07</a:t>
            </a:fld>
            <a:endParaRPr lang="en-CA"/>
          </a:p>
        </p:txBody>
      </p:sp>
      <p:sp>
        <p:nvSpPr>
          <p:cNvPr id="5" name="Footer Placeholder 4">
            <a:extLst>
              <a:ext uri="{FF2B5EF4-FFF2-40B4-BE49-F238E27FC236}">
                <a16:creationId xmlns:a16="http://schemas.microsoft.com/office/drawing/2014/main" id="{9F603BF9-7240-48D3-E61C-DABE268CD3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F104B9-2511-7D1E-FF84-01392EB4CC76}"/>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62508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A233-8B5C-2A98-D29F-8B586F025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1909F4-F0C4-C12E-2E00-40E425E2F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8367D-5166-17F7-8111-133CAA70F38B}"/>
              </a:ext>
            </a:extLst>
          </p:cNvPr>
          <p:cNvSpPr>
            <a:spLocks noGrp="1"/>
          </p:cNvSpPr>
          <p:nvPr>
            <p:ph type="dt" sz="half" idx="10"/>
          </p:nvPr>
        </p:nvSpPr>
        <p:spPr/>
        <p:txBody>
          <a:bodyPr/>
          <a:lstStyle/>
          <a:p>
            <a:fld id="{45DFC1D6-F417-41B4-9E1C-6930DD224DCB}" type="datetimeFigureOut">
              <a:rPr lang="en-CA" smtClean="0"/>
              <a:t>2023-06-07</a:t>
            </a:fld>
            <a:endParaRPr lang="en-CA"/>
          </a:p>
        </p:txBody>
      </p:sp>
      <p:sp>
        <p:nvSpPr>
          <p:cNvPr id="5" name="Footer Placeholder 4">
            <a:extLst>
              <a:ext uri="{FF2B5EF4-FFF2-40B4-BE49-F238E27FC236}">
                <a16:creationId xmlns:a16="http://schemas.microsoft.com/office/drawing/2014/main" id="{E76383A5-6069-CE8B-1F6B-803FC68AE4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2864EC-3FBA-CDDC-9C12-2BF3DCD20213}"/>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73202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235-49B4-415B-20E0-50D9B1FD8D0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A119607-ED13-5345-8761-CCAB179BE8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9DB4474-E561-3162-886C-AA1707764B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D862F09-D154-5012-8836-E6FC8D3447BA}"/>
              </a:ext>
            </a:extLst>
          </p:cNvPr>
          <p:cNvSpPr>
            <a:spLocks noGrp="1"/>
          </p:cNvSpPr>
          <p:nvPr>
            <p:ph type="dt" sz="half" idx="10"/>
          </p:nvPr>
        </p:nvSpPr>
        <p:spPr/>
        <p:txBody>
          <a:bodyPr/>
          <a:lstStyle/>
          <a:p>
            <a:fld id="{45DFC1D6-F417-41B4-9E1C-6930DD224DCB}" type="datetimeFigureOut">
              <a:rPr lang="en-CA" smtClean="0"/>
              <a:t>2023-06-07</a:t>
            </a:fld>
            <a:endParaRPr lang="en-CA"/>
          </a:p>
        </p:txBody>
      </p:sp>
      <p:sp>
        <p:nvSpPr>
          <p:cNvPr id="6" name="Footer Placeholder 5">
            <a:extLst>
              <a:ext uri="{FF2B5EF4-FFF2-40B4-BE49-F238E27FC236}">
                <a16:creationId xmlns:a16="http://schemas.microsoft.com/office/drawing/2014/main" id="{8600F1BC-E7BB-4483-4A97-2C64B2EA37A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05A8822-6143-0D7B-283A-160BC0D2EF07}"/>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34702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B82B-CB4B-6C82-B7CE-298FAB91838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980161-65E6-B24D-A24A-8A1B9A66A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82929A-F105-A3BC-DA58-45C3022F1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A4B53B9-1980-E5FF-B1EE-B5B6E5BB8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0CB724-14CE-952E-1400-B38469E1A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B61CF09-5022-7678-424D-367D96A7D575}"/>
              </a:ext>
            </a:extLst>
          </p:cNvPr>
          <p:cNvSpPr>
            <a:spLocks noGrp="1"/>
          </p:cNvSpPr>
          <p:nvPr>
            <p:ph type="dt" sz="half" idx="10"/>
          </p:nvPr>
        </p:nvSpPr>
        <p:spPr/>
        <p:txBody>
          <a:bodyPr/>
          <a:lstStyle/>
          <a:p>
            <a:fld id="{45DFC1D6-F417-41B4-9E1C-6930DD224DCB}" type="datetimeFigureOut">
              <a:rPr lang="en-CA" smtClean="0"/>
              <a:t>2023-06-07</a:t>
            </a:fld>
            <a:endParaRPr lang="en-CA"/>
          </a:p>
        </p:txBody>
      </p:sp>
      <p:sp>
        <p:nvSpPr>
          <p:cNvPr id="8" name="Footer Placeholder 7">
            <a:extLst>
              <a:ext uri="{FF2B5EF4-FFF2-40B4-BE49-F238E27FC236}">
                <a16:creationId xmlns:a16="http://schemas.microsoft.com/office/drawing/2014/main" id="{9CDE1C06-36D8-72A7-E072-C52B0858A85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B19F8D-C787-CBC3-F4C4-E998F497211A}"/>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36384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84B1-A832-4076-2E88-3F9EE83B00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68E342-57BF-DCD0-A7B2-5CCA02909932}"/>
              </a:ext>
            </a:extLst>
          </p:cNvPr>
          <p:cNvSpPr>
            <a:spLocks noGrp="1"/>
          </p:cNvSpPr>
          <p:nvPr>
            <p:ph type="dt" sz="half" idx="10"/>
          </p:nvPr>
        </p:nvSpPr>
        <p:spPr/>
        <p:txBody>
          <a:bodyPr/>
          <a:lstStyle/>
          <a:p>
            <a:fld id="{45DFC1D6-F417-41B4-9E1C-6930DD224DCB}" type="datetimeFigureOut">
              <a:rPr lang="en-CA" smtClean="0"/>
              <a:t>2023-06-07</a:t>
            </a:fld>
            <a:endParaRPr lang="en-CA"/>
          </a:p>
        </p:txBody>
      </p:sp>
      <p:sp>
        <p:nvSpPr>
          <p:cNvPr id="4" name="Footer Placeholder 3">
            <a:extLst>
              <a:ext uri="{FF2B5EF4-FFF2-40B4-BE49-F238E27FC236}">
                <a16:creationId xmlns:a16="http://schemas.microsoft.com/office/drawing/2014/main" id="{62A4B29E-9283-FD61-1173-8F117559800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F682F-055B-3DB5-5066-38384375E21B}"/>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17268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B16D6-34E6-CC5E-1E9E-D034B783688C}"/>
              </a:ext>
            </a:extLst>
          </p:cNvPr>
          <p:cNvSpPr>
            <a:spLocks noGrp="1"/>
          </p:cNvSpPr>
          <p:nvPr>
            <p:ph type="dt" sz="half" idx="10"/>
          </p:nvPr>
        </p:nvSpPr>
        <p:spPr/>
        <p:txBody>
          <a:bodyPr/>
          <a:lstStyle/>
          <a:p>
            <a:fld id="{45DFC1D6-F417-41B4-9E1C-6930DD224DCB}" type="datetimeFigureOut">
              <a:rPr lang="en-CA" smtClean="0"/>
              <a:t>2023-06-07</a:t>
            </a:fld>
            <a:endParaRPr lang="en-CA"/>
          </a:p>
        </p:txBody>
      </p:sp>
      <p:sp>
        <p:nvSpPr>
          <p:cNvPr id="3" name="Footer Placeholder 2">
            <a:extLst>
              <a:ext uri="{FF2B5EF4-FFF2-40B4-BE49-F238E27FC236}">
                <a16:creationId xmlns:a16="http://schemas.microsoft.com/office/drawing/2014/main" id="{A5F8A3C0-3A72-B22F-5069-98104DB9CD9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A9498B-BD07-401A-861D-D70CFABA7ED8}"/>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13594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FFC1-7746-BE86-9011-C11BC48D0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C493DAB-19D9-1C67-6B6D-1FC51C127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BED2C9E-61FD-A95C-259B-2BC682569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25963-E9DE-E5D7-357F-C0E40D6B7825}"/>
              </a:ext>
            </a:extLst>
          </p:cNvPr>
          <p:cNvSpPr>
            <a:spLocks noGrp="1"/>
          </p:cNvSpPr>
          <p:nvPr>
            <p:ph type="dt" sz="half" idx="10"/>
          </p:nvPr>
        </p:nvSpPr>
        <p:spPr/>
        <p:txBody>
          <a:bodyPr/>
          <a:lstStyle/>
          <a:p>
            <a:fld id="{45DFC1D6-F417-41B4-9E1C-6930DD224DCB}" type="datetimeFigureOut">
              <a:rPr lang="en-CA" smtClean="0"/>
              <a:t>2023-06-07</a:t>
            </a:fld>
            <a:endParaRPr lang="en-CA"/>
          </a:p>
        </p:txBody>
      </p:sp>
      <p:sp>
        <p:nvSpPr>
          <p:cNvPr id="6" name="Footer Placeholder 5">
            <a:extLst>
              <a:ext uri="{FF2B5EF4-FFF2-40B4-BE49-F238E27FC236}">
                <a16:creationId xmlns:a16="http://schemas.microsoft.com/office/drawing/2014/main" id="{CA5EA2DE-6917-C0B5-7C0E-6BC7E1BE9E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6F5345-CD71-FFE9-F84F-99347118A5AC}"/>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82021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1280-A07C-D086-F92D-3473EBD6A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F23608-9024-2949-32FE-212E4ECB4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0F16150-A36E-5BF3-32F4-0A52DA562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98727-715A-8D10-DA76-66D27642512C}"/>
              </a:ext>
            </a:extLst>
          </p:cNvPr>
          <p:cNvSpPr>
            <a:spLocks noGrp="1"/>
          </p:cNvSpPr>
          <p:nvPr>
            <p:ph type="dt" sz="half" idx="10"/>
          </p:nvPr>
        </p:nvSpPr>
        <p:spPr/>
        <p:txBody>
          <a:bodyPr/>
          <a:lstStyle/>
          <a:p>
            <a:fld id="{45DFC1D6-F417-41B4-9E1C-6930DD224DCB}" type="datetimeFigureOut">
              <a:rPr lang="en-CA" smtClean="0"/>
              <a:t>2023-06-07</a:t>
            </a:fld>
            <a:endParaRPr lang="en-CA"/>
          </a:p>
        </p:txBody>
      </p:sp>
      <p:sp>
        <p:nvSpPr>
          <p:cNvPr id="6" name="Footer Placeholder 5">
            <a:extLst>
              <a:ext uri="{FF2B5EF4-FFF2-40B4-BE49-F238E27FC236}">
                <a16:creationId xmlns:a16="http://schemas.microsoft.com/office/drawing/2014/main" id="{C29DE259-7E90-0940-FEE4-5E6FBE5C835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C33084-31F0-83E7-2FAC-22613DCE0822}"/>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22841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78407-172A-0530-F48B-040375AA0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43F5610-F622-8BBF-2A9D-0E3428BBD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EFC46F-B71D-A697-7108-0D7E463D4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FC1D6-F417-41B4-9E1C-6930DD224DCB}" type="datetimeFigureOut">
              <a:rPr lang="en-CA" smtClean="0"/>
              <a:t>2023-06-07</a:t>
            </a:fld>
            <a:endParaRPr lang="en-CA"/>
          </a:p>
        </p:txBody>
      </p:sp>
      <p:sp>
        <p:nvSpPr>
          <p:cNvPr id="5" name="Footer Placeholder 4">
            <a:extLst>
              <a:ext uri="{FF2B5EF4-FFF2-40B4-BE49-F238E27FC236}">
                <a16:creationId xmlns:a16="http://schemas.microsoft.com/office/drawing/2014/main" id="{C0385D0D-1305-CFDF-1C22-92D742D8C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4DA96C0-7D2A-C940-4DCF-5B0A4D6CD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83948-D219-4D1C-825D-F5B90F026251}" type="slidenum">
              <a:rPr lang="en-CA" smtClean="0"/>
              <a:t>‹#›</a:t>
            </a:fld>
            <a:endParaRPr lang="en-CA"/>
          </a:p>
        </p:txBody>
      </p:sp>
    </p:spTree>
    <p:extLst>
      <p:ext uri="{BB962C8B-B14F-4D97-AF65-F5344CB8AC3E}">
        <p14:creationId xmlns:p14="http://schemas.microsoft.com/office/powerpoint/2010/main" val="374245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eveloper.android.com/codelabs/basic-android-kotlin-compose-nullability" TargetMode="External"/><Relationship Id="rId13" Type="http://schemas.openxmlformats.org/officeDocument/2006/relationships/hyperlink" Target="https://medium.com/@uwaisalqadri/kotlin-multiplatform-mobile-concept-of-expect-actual-f967d2e948ce" TargetMode="External"/><Relationship Id="rId18" Type="http://schemas.openxmlformats.org/officeDocument/2006/relationships/hyperlink" Target="https://medium.com/@dheerubhadoria/compose-multi-platform-login-screen-android-ios-desktop-app-1df1dd424932" TargetMode="External"/><Relationship Id="rId3" Type="http://schemas.openxmlformats.org/officeDocument/2006/relationships/hyperlink" Target="https://www.w3schools.com/KOTLIN/index.php" TargetMode="External"/><Relationship Id="rId21" Type="http://schemas.openxmlformats.org/officeDocument/2006/relationships/hyperlink" Target="https://www.kodeco.com/books/kotlin-multiplatform-by-tutorials/v1.0/chapters/5-developing-ui-compose-multiplatform" TargetMode="External"/><Relationship Id="rId7" Type="http://schemas.openxmlformats.org/officeDocument/2006/relationships/hyperlink" Target="https://student.cs.uwaterloo.ca/~cs346/1231/learning-kotlin/index.html" TargetMode="External"/><Relationship Id="rId12" Type="http://schemas.openxmlformats.org/officeDocument/2006/relationships/hyperlink" Target="https://kotlinlang.org/docs/multiplatform.html" TargetMode="External"/><Relationship Id="rId17" Type="http://schemas.openxmlformats.org/officeDocument/2006/relationships/hyperlink" Target="https://developer.android.com/jetpack/compose/modifiers" TargetMode="External"/><Relationship Id="rId2" Type="http://schemas.openxmlformats.org/officeDocument/2006/relationships/hyperlink" Target="https://developer.android.com/teach#teach-a-class" TargetMode="External"/><Relationship Id="rId16" Type="http://schemas.openxmlformats.org/officeDocument/2006/relationships/hyperlink" Target="https://medium.com/androiddevelopers/composable-functions-a505ab20b523" TargetMode="External"/><Relationship Id="rId20" Type="http://schemas.openxmlformats.org/officeDocument/2006/relationships/hyperlink" Target="https://github.com/JetBrains/compose-multiplatform/tree/master/tutorials/Image_And_Icons_Manipulations#loading-images-from-device-storage-or-network-asynchronously" TargetMode="External"/><Relationship Id="rId1" Type="http://schemas.openxmlformats.org/officeDocument/2006/relationships/slideLayout" Target="../slideLayouts/slideLayout2.xml"/><Relationship Id="rId6" Type="http://schemas.openxmlformats.org/officeDocument/2006/relationships/hyperlink" Target="https://kotlinlang.org/docs/home.html" TargetMode="External"/><Relationship Id="rId11" Type="http://schemas.openxmlformats.org/officeDocument/2006/relationships/hyperlink" Target="https://lp.jetbrains.com/kmm-for-crossplatform-developers/" TargetMode="External"/><Relationship Id="rId5" Type="http://schemas.openxmlformats.org/officeDocument/2006/relationships/hyperlink" Target="https://www.slideshare.net/GoogleDevelopersLeba/android-development-with-kotlin-course" TargetMode="External"/><Relationship Id="rId15" Type="http://schemas.openxmlformats.org/officeDocument/2006/relationships/hyperlink" Target="https://www.jetbrains.com/lp/compose-multiplatform/" TargetMode="External"/><Relationship Id="rId10" Type="http://schemas.openxmlformats.org/officeDocument/2006/relationships/hyperlink" Target="https://antonioleiva.com/data-classes-kotlin/" TargetMode="External"/><Relationship Id="rId19" Type="http://schemas.openxmlformats.org/officeDocument/2006/relationships/hyperlink" Target="https://developer.android.com/jetpack/compose/tutorial" TargetMode="External"/><Relationship Id="rId4" Type="http://schemas.openxmlformats.org/officeDocument/2006/relationships/hyperlink" Target="https://eecs441.eecs.umich.edu/" TargetMode="External"/><Relationship Id="rId9" Type="http://schemas.openxmlformats.org/officeDocument/2006/relationships/hyperlink" Target="https://www.baeldung.com/kotlin/lambda-expressions" TargetMode="External"/><Relationship Id="rId14" Type="http://schemas.openxmlformats.org/officeDocument/2006/relationships/hyperlink" Target="https://blog.jetbrains.com/kotlin/2023/05/compose-multiplatform-for-ios-is-in-alpha/"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michaelstromer.nyc/books/kotlin-multiplatform-mobile/koin-and-kmongo" TargetMode="External"/><Relationship Id="rId3" Type="http://schemas.openxmlformats.org/officeDocument/2006/relationships/hyperlink" Target="https://kotlinlang.org/docs/multiplatform-mobile-dependencies.html#add-a-multiplatform-dependency" TargetMode="External"/><Relationship Id="rId7" Type="http://schemas.openxmlformats.org/officeDocument/2006/relationships/hyperlink" Target="https://medium.com/realm/getting-started-with-kotlin-multiplatform-mobile-kmm-with-flexible-sync-a6b7cbdd56f3" TargetMode="External"/><Relationship Id="rId12" Type="http://schemas.openxmlformats.org/officeDocument/2006/relationships/hyperlink" Target="https://medium.com/swlh/simplify-your-ui-interactions-with-events-java-kotlin-any-language-5062c1b1e0e4" TargetMode="External"/><Relationship Id="rId2" Type="http://schemas.openxmlformats.org/officeDocument/2006/relationships/hyperlink" Target="https://www.kodeco.com/books/kotlin-multiplatform-by-tutorials/v1.0/chapters/2-getting-started" TargetMode="External"/><Relationship Id="rId1" Type="http://schemas.openxmlformats.org/officeDocument/2006/relationships/slideLayout" Target="../slideLayouts/slideLayout2.xml"/><Relationship Id="rId6" Type="http://schemas.openxmlformats.org/officeDocument/2006/relationships/hyperlink" Target="https://www.mongodb.com/developer/products/realm/getting-started-kmm-flexiable-sync/" TargetMode="External"/><Relationship Id="rId11" Type="http://schemas.openxmlformats.org/officeDocument/2006/relationships/hyperlink" Target="https://www.freecodecamp.org/news/how-to-handle-ui-events-in-jetpack-compose/" TargetMode="External"/><Relationship Id="rId5" Type="http://schemas.openxmlformats.org/officeDocument/2006/relationships/hyperlink" Target="https://developer.android.com/codelabs/basic-android-kotlin-training-activities-intents#0" TargetMode="External"/><Relationship Id="rId10" Type="http://schemas.openxmlformats.org/officeDocument/2006/relationships/hyperlink" Target="https://insert-koin.io/docs/quickstart/android-annotations/" TargetMode="External"/><Relationship Id="rId4" Type="http://schemas.openxmlformats.org/officeDocument/2006/relationships/hyperlink" Target="https://developer.android.com/codelabs/basic-android-kotlin-compose-navigation#0" TargetMode="External"/><Relationship Id="rId9" Type="http://schemas.openxmlformats.org/officeDocument/2006/relationships/hyperlink" Target="https://medium.com/@mukuljangir372/dependency-injection-in-kotlin-multiplatform-mobile-5e60c45c5010"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eveloper.android.com/courses/pathways/android-development-with-kotlin-13" TargetMode="External"/><Relationship Id="rId13" Type="http://schemas.openxmlformats.org/officeDocument/2006/relationships/hyperlink" Target="https://kotlinlang.org/docs/java-interop.html#how-to-enable-java-synthetic-property-references" TargetMode="External"/><Relationship Id="rId18" Type="http://schemas.openxmlformats.org/officeDocument/2006/relationships/hyperlink" Target="https://cesarmorigaki.medium.com/replace-livedata-with-stateflow-4f3c89214b04" TargetMode="External"/><Relationship Id="rId3" Type="http://schemas.openxmlformats.org/officeDocument/2006/relationships/hyperlink" Target="https://levelup.gitconnected.com/modernize-your-android-app-with-the-single-activity-pattern-1526407a7d4" TargetMode="External"/><Relationship Id="rId7" Type="http://schemas.openxmlformats.org/officeDocument/2006/relationships/hyperlink" Target="https://m3.material.io/develop/android/jetpack-compose" TargetMode="External"/><Relationship Id="rId12" Type="http://schemas.openxmlformats.org/officeDocument/2006/relationships/hyperlink" Target="https://www.baeldung.com/kotlin/exception-handling" TargetMode="External"/><Relationship Id="rId17" Type="http://schemas.openxmlformats.org/officeDocument/2006/relationships/hyperlink" Target="https://proandroiddev.com/zero-to-hero-in-kmm-with-compose-and-swiftui-d8951f7d80b7" TargetMode="External"/><Relationship Id="rId2" Type="http://schemas.openxmlformats.org/officeDocument/2006/relationships/hyperlink" Target="https://developer.android.com/jetpack/compose/architecture" TargetMode="External"/><Relationship Id="rId16" Type="http://schemas.openxmlformats.org/officeDocument/2006/relationships/hyperlink" Target="https://www.tutorialspoint.com/kotlin/kotlin_destructuring_declarations.htm" TargetMode="External"/><Relationship Id="rId20" Type="http://schemas.openxmlformats.org/officeDocument/2006/relationships/hyperlink" Target="https://www.javatpoint.com/kotlin-java-interoperability-calling-java-from-kotlin" TargetMode="External"/><Relationship Id="rId1" Type="http://schemas.openxmlformats.org/officeDocument/2006/relationships/slideLayout" Target="../slideLayouts/slideLayout2.xml"/><Relationship Id="rId6" Type="http://schemas.openxmlformats.org/officeDocument/2006/relationships/hyperlink" Target="https://developer.android.com/design" TargetMode="External"/><Relationship Id="rId11" Type="http://schemas.openxmlformats.org/officeDocument/2006/relationships/hyperlink" Target="https://auth0.com/blog/android-authentication-jetpack-compose-part-2/" TargetMode="External"/><Relationship Id="rId5" Type="http://schemas.openxmlformats.org/officeDocument/2006/relationships/hyperlink" Target="https://developer.android.com/topic/architecture" TargetMode="External"/><Relationship Id="rId15" Type="http://schemas.openxmlformats.org/officeDocument/2006/relationships/hyperlink" Target="https://www.simplilearn.com/tutorials/kotlin-tutorial/ultimate-guide-on-kotlin-coroutines" TargetMode="External"/><Relationship Id="rId10" Type="http://schemas.openxmlformats.org/officeDocument/2006/relationships/hyperlink" Target="https://auth0.com/blog/android-authentication-jetpack-compose-part-1/" TargetMode="External"/><Relationship Id="rId19" Type="http://schemas.openxmlformats.org/officeDocument/2006/relationships/hyperlink" Target="https://student.cs.uwaterloo.ca/~cs346/1231/building-software/async-programming/index.html" TargetMode="External"/><Relationship Id="rId4" Type="http://schemas.openxmlformats.org/officeDocument/2006/relationships/hyperlink" Target="https://betterprogramming.pub/single-activity-apps-with-jetpack-compose-bba4938ad630" TargetMode="External"/><Relationship Id="rId9" Type="http://schemas.openxmlformats.org/officeDocument/2006/relationships/hyperlink" Target="https://www.mongodb.com/docs/realm/sdk/kotlin/users/authenticate-users/" TargetMode="External"/><Relationship Id="rId14" Type="http://schemas.openxmlformats.org/officeDocument/2006/relationships/hyperlink" Target="https://kotlinlang.org/docs/extensions.html#extensions-are-resolved-staticall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log.jetbrains.com/kotlin/2023/05/compose-multiplatform-for-ios-is-in-alph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hyperlink" Target="https://kotlinlang.org/docs/multiplatform-mobile-setup.html"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oracle.com/ca-en/java/technologies/download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raw.githubusercontent.com/Homebrew/install/HEAD/install.sh)%22" TargetMode="External"/><Relationship Id="rId7" Type="http://schemas.openxmlformats.org/officeDocument/2006/relationships/hyperlink" Target="https://kotlinlang.org/docs/native-cocoapods.html#22e3fe9e" TargetMode="External"/><Relationship Id="rId2" Type="http://schemas.openxmlformats.org/officeDocument/2006/relationships/hyperlink" Target="https://www.oracle.com/ca-en/java/technologies/downloads/" TargetMode="External"/><Relationship Id="rId1" Type="http://schemas.openxmlformats.org/officeDocument/2006/relationships/slideLayout" Target="../slideLayouts/slideLayout2.xml"/><Relationship Id="rId6" Type="http://schemas.openxmlformats.org/officeDocument/2006/relationships/hyperlink" Target="https://rvm.io/rvm/install" TargetMode="External"/><Relationship Id="rId5" Type="http://schemas.openxmlformats.org/officeDocument/2006/relationships/hyperlink" Target="https://jeffreymorgan.io/articles/ruby-on-macos-with-rvm/" TargetMode="External"/><Relationship Id="rId4" Type="http://schemas.openxmlformats.org/officeDocument/2006/relationships/hyperlink" Target="https://github.com/JetBrains/compose-multiplatform/issues/3186)"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etBrains/compose-multiplatform-ios-android-template#readme" TargetMode="External"/><Relationship Id="rId2" Type="http://schemas.openxmlformats.org/officeDocument/2006/relationships/hyperlink" Target="https://www.jetbrains.com/lp/compose-multiplatform/"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eveloper.android.com/kotlin" TargetMode="External"/><Relationship Id="rId2" Type="http://schemas.openxmlformats.org/officeDocument/2006/relationships/hyperlink" Target="https://kotlinlang.org/docs/android-overview.html" TargetMode="External"/><Relationship Id="rId1" Type="http://schemas.openxmlformats.org/officeDocument/2006/relationships/slideLayout" Target="../slideLayouts/slideLayout2.xml"/><Relationship Id="rId5" Type="http://schemas.openxmlformats.org/officeDocument/2006/relationships/hyperlink" Target="https://kotlinlang.org/docs/java-to-kotlin-interop.html" TargetMode="External"/><Relationship Id="rId4" Type="http://schemas.openxmlformats.org/officeDocument/2006/relationships/hyperlink" Target="https://kotlinlang.org/docs/java-interop.html"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developer.android.com/codelabs/basic-android-kotlin-compose-functions#0" TargetMode="External"/><Relationship Id="rId3" Type="http://schemas.openxmlformats.org/officeDocument/2006/relationships/hyperlink" Target="https://developer.android.com/teach#teach-a-class" TargetMode="External"/><Relationship Id="rId7" Type="http://schemas.openxmlformats.org/officeDocument/2006/relationships/hyperlink" Target="https://www.slideshare.net/GoogleDevelopersLeba/android-development-with-kotlin-course" TargetMode="External"/><Relationship Id="rId2" Type="http://schemas.openxmlformats.org/officeDocument/2006/relationships/hyperlink" Target="https://play.kotlinlang.org/byExample/overview" TargetMode="External"/><Relationship Id="rId1" Type="http://schemas.openxmlformats.org/officeDocument/2006/relationships/slideLayout" Target="../slideLayouts/slideLayout2.xml"/><Relationship Id="rId6" Type="http://schemas.openxmlformats.org/officeDocument/2006/relationships/hyperlink" Target="https://eecs441.eecs.umich.edu/" TargetMode="External"/><Relationship Id="rId5" Type="http://schemas.openxmlformats.org/officeDocument/2006/relationships/hyperlink" Target="https://kotlinlang.org/docs/home.html" TargetMode="External"/><Relationship Id="rId4" Type="http://schemas.openxmlformats.org/officeDocument/2006/relationships/hyperlink" Target="https://www.w3schools.com/KOTLIN/index.ph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kodeco.com/6754-a-comparison-of-swift-and-kotlin-languag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BBN_Technologies" TargetMode="External"/><Relationship Id="rId2" Type="http://schemas.openxmlformats.org/officeDocument/2006/relationships/hyperlink" Target="https://www.talibhussain.com/" TargetMode="External"/><Relationship Id="rId1" Type="http://schemas.openxmlformats.org/officeDocument/2006/relationships/slideLayout" Target="../slideLayouts/slideLayout2.xml"/><Relationship Id="rId4" Type="http://schemas.openxmlformats.org/officeDocument/2006/relationships/hyperlink" Target="https://en.wikipedia.org/wiki/Ray_Tomlinso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alib.hussain@johnabbott.qc.c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electronics, electronic device, gadget, mobile phone&#10;&#10;Description automatically generated">
            <a:extLst>
              <a:ext uri="{FF2B5EF4-FFF2-40B4-BE49-F238E27FC236}">
                <a16:creationId xmlns:a16="http://schemas.microsoft.com/office/drawing/2014/main" id="{28EDAE0A-81D1-1430-A511-DE26F2CD7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6292"/>
            <a:ext cx="6876000" cy="6876000"/>
          </a:xfrm>
          <a:prstGeom prst="rect">
            <a:avLst/>
          </a:prstGeom>
        </p:spPr>
      </p:pic>
      <p:sp>
        <p:nvSpPr>
          <p:cNvPr id="10" name="Rectangle 9">
            <a:extLst>
              <a:ext uri="{FF2B5EF4-FFF2-40B4-BE49-F238E27FC236}">
                <a16:creationId xmlns:a16="http://schemas.microsoft.com/office/drawing/2014/main" id="{AA88EC2C-6139-4D64-A2EF-C1DFB1FED64F}"/>
              </a:ext>
            </a:extLst>
          </p:cNvPr>
          <p:cNvSpPr/>
          <p:nvPr/>
        </p:nvSpPr>
        <p:spPr>
          <a:xfrm>
            <a:off x="-1" y="-16292"/>
            <a:ext cx="5542156" cy="6874292"/>
          </a:xfrm>
          <a:prstGeom prst="rect">
            <a:avLst/>
          </a:prstGeom>
          <a:gradFill flip="none" rotWithShape="1">
            <a:gsLst>
              <a:gs pos="5000">
                <a:schemeClr val="tx2">
                  <a:lumMod val="50000"/>
                </a:schemeClr>
              </a:gs>
              <a:gs pos="89000">
                <a:srgbClr val="06C5D4"/>
              </a:gs>
              <a:gs pos="100000">
                <a:srgbClr val="25EBF9"/>
              </a:gs>
              <a:gs pos="25000">
                <a:schemeClr val="accent1">
                  <a:lumMod val="89000"/>
                </a:schemeClr>
              </a:gs>
              <a:gs pos="49000">
                <a:schemeClr val="accent1">
                  <a:lumMod val="7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3BF5BA31-765E-4658-93D7-D508FF1B9E5A}"/>
              </a:ext>
            </a:extLst>
          </p:cNvPr>
          <p:cNvSpPr>
            <a:spLocks noGrp="1"/>
          </p:cNvSpPr>
          <p:nvPr>
            <p:ph type="subTitle" idx="1"/>
          </p:nvPr>
        </p:nvSpPr>
        <p:spPr>
          <a:xfrm>
            <a:off x="130099" y="2353004"/>
            <a:ext cx="3917794" cy="3377235"/>
          </a:xfrm>
        </p:spPr>
        <p:txBody>
          <a:bodyPr>
            <a:noAutofit/>
          </a:bodyPr>
          <a:lstStyle/>
          <a:p>
            <a:pPr algn="l"/>
            <a:r>
              <a:rPr lang="en-US" sz="2800" b="1" dirty="0">
                <a:solidFill>
                  <a:schemeClr val="bg1"/>
                </a:solidFill>
              </a:rPr>
              <a:t>420-731-AB</a:t>
            </a:r>
          </a:p>
          <a:p>
            <a:pPr algn="l"/>
            <a:r>
              <a:rPr lang="en-US" sz="2800" b="1" dirty="0">
                <a:solidFill>
                  <a:schemeClr val="bg1"/>
                </a:solidFill>
              </a:rPr>
              <a:t>Instructor: Talib Hussain</a:t>
            </a:r>
          </a:p>
          <a:p>
            <a:pPr algn="l"/>
            <a:endParaRPr lang="en-US" sz="2800" b="1" dirty="0">
              <a:solidFill>
                <a:schemeClr val="bg1"/>
              </a:solidFill>
            </a:endParaRPr>
          </a:p>
          <a:p>
            <a:pPr algn="l"/>
            <a:r>
              <a:rPr lang="en-US" sz="2800" b="1" dirty="0">
                <a:solidFill>
                  <a:schemeClr val="bg1"/>
                </a:solidFill>
              </a:rPr>
              <a:t>Day 1: Introduction</a:t>
            </a:r>
          </a:p>
        </p:txBody>
      </p:sp>
      <p:sp>
        <p:nvSpPr>
          <p:cNvPr id="2" name="Title 1">
            <a:extLst>
              <a:ext uri="{FF2B5EF4-FFF2-40B4-BE49-F238E27FC236}">
                <a16:creationId xmlns:a16="http://schemas.microsoft.com/office/drawing/2014/main" id="{40531416-0260-4F3B-9054-FE02787D7117}"/>
              </a:ext>
            </a:extLst>
          </p:cNvPr>
          <p:cNvSpPr>
            <a:spLocks noGrp="1"/>
          </p:cNvSpPr>
          <p:nvPr>
            <p:ph type="ctrTitle"/>
          </p:nvPr>
        </p:nvSpPr>
        <p:spPr>
          <a:xfrm>
            <a:off x="-1" y="-407859"/>
            <a:ext cx="5542156" cy="1955616"/>
          </a:xfrm>
        </p:spPr>
        <p:txBody>
          <a:bodyPr>
            <a:normAutofit/>
          </a:bodyPr>
          <a:lstStyle/>
          <a:p>
            <a:pPr algn="l"/>
            <a:r>
              <a:rPr lang="en-US" sz="4000" b="1" dirty="0">
                <a:solidFill>
                  <a:schemeClr val="bg1"/>
                </a:solidFill>
              </a:rPr>
              <a:t>Related Technologies for Multiplatform Applications</a:t>
            </a:r>
            <a:endParaRPr lang="en-CA" sz="4000" b="1" dirty="0">
              <a:solidFill>
                <a:schemeClr val="bg1"/>
              </a:solidFill>
            </a:endParaRPr>
          </a:p>
        </p:txBody>
      </p:sp>
      <p:cxnSp>
        <p:nvCxnSpPr>
          <p:cNvPr id="15" name="Straight Connector 14">
            <a:extLst>
              <a:ext uri="{FF2B5EF4-FFF2-40B4-BE49-F238E27FC236}">
                <a16:creationId xmlns:a16="http://schemas.microsoft.com/office/drawing/2014/main" id="{612FFE9E-4E08-47CA-820B-DCF8CEF0F86F}"/>
              </a:ext>
            </a:extLst>
          </p:cNvPr>
          <p:cNvCxnSpPr/>
          <p:nvPr/>
        </p:nvCxnSpPr>
        <p:spPr>
          <a:xfrm>
            <a:off x="130099" y="1932785"/>
            <a:ext cx="3429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7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FD98-CE6C-FFA9-08A6-95843E462C44}"/>
              </a:ext>
            </a:extLst>
          </p:cNvPr>
          <p:cNvSpPr>
            <a:spLocks noGrp="1"/>
          </p:cNvSpPr>
          <p:nvPr>
            <p:ph type="title"/>
          </p:nvPr>
        </p:nvSpPr>
        <p:spPr/>
        <p:txBody>
          <a:bodyPr/>
          <a:lstStyle/>
          <a:p>
            <a:r>
              <a:rPr lang="en-US" dirty="0"/>
              <a:t>Weekly Goals</a:t>
            </a:r>
            <a:endParaRPr lang="en-CA" dirty="0"/>
          </a:p>
        </p:txBody>
      </p:sp>
      <p:sp>
        <p:nvSpPr>
          <p:cNvPr id="3" name="Content Placeholder 2">
            <a:extLst>
              <a:ext uri="{FF2B5EF4-FFF2-40B4-BE49-F238E27FC236}">
                <a16:creationId xmlns:a16="http://schemas.microsoft.com/office/drawing/2014/main" id="{BA9DB9AB-01A1-3818-532C-69167D898B7A}"/>
              </a:ext>
            </a:extLst>
          </p:cNvPr>
          <p:cNvSpPr>
            <a:spLocks noGrp="1"/>
          </p:cNvSpPr>
          <p:nvPr>
            <p:ph idx="1"/>
          </p:nvPr>
        </p:nvSpPr>
        <p:spPr>
          <a:xfrm>
            <a:off x="838200" y="1825624"/>
            <a:ext cx="11353800" cy="5032375"/>
          </a:xfrm>
        </p:spPr>
        <p:txBody>
          <a:bodyPr>
            <a:normAutofit fontScale="77500" lnSpcReduction="20000"/>
          </a:bodyPr>
          <a:lstStyle/>
          <a:p>
            <a:r>
              <a:rPr lang="en-US" dirty="0"/>
              <a:t>Week 1: Build a simple single-screen app in Kotlin with a UI</a:t>
            </a:r>
          </a:p>
          <a:p>
            <a:pPr lvl="1"/>
            <a:r>
              <a:rPr lang="en-US" dirty="0"/>
              <a:t>Android or iOS</a:t>
            </a:r>
          </a:p>
          <a:p>
            <a:pPr lvl="1"/>
            <a:r>
              <a:rPr lang="en-US" dirty="0"/>
              <a:t>Exercises: Learn Kotlin, get completely setup &amp; with git, initial app</a:t>
            </a:r>
          </a:p>
          <a:p>
            <a:pPr lvl="1"/>
            <a:r>
              <a:rPr lang="en-US" dirty="0"/>
              <a:t>Assignment 1: Basic App</a:t>
            </a:r>
          </a:p>
          <a:p>
            <a:pPr lvl="1"/>
            <a:r>
              <a:rPr lang="en-US" dirty="0"/>
              <a:t>Project: Form Teams &amp; Determine type of app</a:t>
            </a:r>
          </a:p>
          <a:p>
            <a:r>
              <a:rPr lang="en-US" dirty="0"/>
              <a:t>Week 2: Build a multi-screen app that connects to a database</a:t>
            </a:r>
          </a:p>
          <a:p>
            <a:pPr lvl="1"/>
            <a:r>
              <a:rPr lang="en-US" dirty="0"/>
              <a:t>Android &amp; iOS</a:t>
            </a:r>
          </a:p>
          <a:p>
            <a:pPr lvl="1"/>
            <a:r>
              <a:rPr lang="en-US" dirty="0"/>
              <a:t>Exercises: Navigate, Connect to database, Integrated App</a:t>
            </a:r>
          </a:p>
          <a:p>
            <a:pPr lvl="1"/>
            <a:r>
              <a:rPr lang="en-US" dirty="0"/>
              <a:t>Assignment 2: Multi-screen App</a:t>
            </a:r>
          </a:p>
          <a:p>
            <a:pPr lvl="1"/>
            <a:r>
              <a:rPr lang="en-US" dirty="0"/>
              <a:t>Milestone 1: Design Document &amp; Design Presentation</a:t>
            </a:r>
          </a:p>
          <a:p>
            <a:r>
              <a:rPr lang="en-US" dirty="0"/>
              <a:t>Week 3: Build an app with error handling, user authentication, 3</a:t>
            </a:r>
            <a:r>
              <a:rPr lang="en-US" baseline="30000" dirty="0"/>
              <a:t>rd</a:t>
            </a:r>
            <a:r>
              <a:rPr lang="en-US" dirty="0"/>
              <a:t> party </a:t>
            </a:r>
            <a:r>
              <a:rPr lang="en-US" dirty="0" err="1"/>
              <a:t>api</a:t>
            </a:r>
            <a:r>
              <a:rPr lang="en-US" dirty="0"/>
              <a:t>, and good UI layout</a:t>
            </a:r>
          </a:p>
          <a:p>
            <a:pPr lvl="1"/>
            <a:r>
              <a:rPr lang="en-US" dirty="0"/>
              <a:t>Android &amp; iOS</a:t>
            </a:r>
          </a:p>
          <a:p>
            <a:pPr lvl="1"/>
            <a:r>
              <a:rPr lang="en-US" dirty="0"/>
              <a:t>Self-guided exercises, Test prep &amp; Test</a:t>
            </a:r>
          </a:p>
          <a:p>
            <a:pPr lvl="1"/>
            <a:r>
              <a:rPr lang="en-US" dirty="0"/>
              <a:t>Milestone 2: Preliminary demo</a:t>
            </a:r>
          </a:p>
          <a:p>
            <a:r>
              <a:rPr lang="en-US" dirty="0"/>
              <a:t>Week 4: Complete project &amp; demo in Android &amp; iOS</a:t>
            </a:r>
          </a:p>
          <a:p>
            <a:pPr lvl="1"/>
            <a:r>
              <a:rPr lang="en-US" dirty="0"/>
              <a:t>Final project: Final demo</a:t>
            </a:r>
            <a:endParaRPr lang="en-CA" dirty="0"/>
          </a:p>
        </p:txBody>
      </p:sp>
    </p:spTree>
    <p:extLst>
      <p:ext uri="{BB962C8B-B14F-4D97-AF65-F5344CB8AC3E}">
        <p14:creationId xmlns:p14="http://schemas.microsoft.com/office/powerpoint/2010/main" val="237564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688B-8AE5-4D6A-A4BE-06695E0C73EA}"/>
              </a:ext>
            </a:extLst>
          </p:cNvPr>
          <p:cNvSpPr>
            <a:spLocks noGrp="1"/>
          </p:cNvSpPr>
          <p:nvPr>
            <p:ph type="title"/>
          </p:nvPr>
        </p:nvSpPr>
        <p:spPr/>
        <p:txBody>
          <a:bodyPr/>
          <a:lstStyle/>
          <a:p>
            <a:r>
              <a:rPr lang="en-US" dirty="0"/>
              <a:t>Class Format</a:t>
            </a:r>
            <a:endParaRPr lang="en-CA" dirty="0"/>
          </a:p>
        </p:txBody>
      </p:sp>
      <p:sp>
        <p:nvSpPr>
          <p:cNvPr id="3" name="Content Placeholder 2">
            <a:extLst>
              <a:ext uri="{FF2B5EF4-FFF2-40B4-BE49-F238E27FC236}">
                <a16:creationId xmlns:a16="http://schemas.microsoft.com/office/drawing/2014/main" id="{E1044611-44D2-4165-9F4F-AFA053B90317}"/>
              </a:ext>
            </a:extLst>
          </p:cNvPr>
          <p:cNvSpPr>
            <a:spLocks noGrp="1"/>
          </p:cNvSpPr>
          <p:nvPr>
            <p:ph idx="1"/>
          </p:nvPr>
        </p:nvSpPr>
        <p:spPr>
          <a:xfrm>
            <a:off x="838200" y="1825624"/>
            <a:ext cx="10515600" cy="5375276"/>
          </a:xfrm>
        </p:spPr>
        <p:txBody>
          <a:bodyPr>
            <a:normAutofit fontScale="62500" lnSpcReduction="20000"/>
          </a:bodyPr>
          <a:lstStyle/>
          <a:p>
            <a:r>
              <a:rPr lang="en-US" dirty="0"/>
              <a:t>Introduce new concepts/techniques</a:t>
            </a:r>
          </a:p>
          <a:p>
            <a:pPr lvl="1"/>
            <a:r>
              <a:rPr lang="en-US" dirty="0"/>
              <a:t>Expectation: Cameras on while teaching new content so I can detect quickly when people are confused or having issues.</a:t>
            </a:r>
          </a:p>
          <a:p>
            <a:pPr lvl="1"/>
            <a:r>
              <a:rPr lang="en-US" dirty="0"/>
              <a:t>I will poll for progress/issues using the Teams “Raise Hand” feature</a:t>
            </a:r>
          </a:p>
          <a:p>
            <a:r>
              <a:rPr lang="en-US" dirty="0"/>
              <a:t>Walk-through code examples and/or Try It! Exercises</a:t>
            </a:r>
          </a:p>
          <a:p>
            <a:pPr lvl="1"/>
            <a:r>
              <a:rPr lang="en-US" dirty="0"/>
              <a:t>Walkthroughs: Students code along on your systems too while I share my screen</a:t>
            </a:r>
          </a:p>
          <a:p>
            <a:pPr lvl="1"/>
            <a:r>
              <a:rPr lang="en-US" dirty="0"/>
              <a:t>Try It!: Short coding exercise on your own (e.g., 5 – 10 min)</a:t>
            </a:r>
          </a:p>
          <a:p>
            <a:pPr lvl="1"/>
            <a:r>
              <a:rPr lang="en-US" dirty="0"/>
              <a:t>Expectation: Cameras optional for walkthroughs/Try It! (Teacher too). </a:t>
            </a:r>
          </a:p>
          <a:p>
            <a:pPr lvl="1"/>
            <a:r>
              <a:rPr lang="en-US" dirty="0"/>
              <a:t>I will ask for submission of your exercise content – Important that you do all activities and keep up.  Class is too fast-paced!</a:t>
            </a:r>
          </a:p>
          <a:p>
            <a:r>
              <a:rPr lang="en-US" dirty="0"/>
              <a:t>Lab Exercises</a:t>
            </a:r>
          </a:p>
          <a:p>
            <a:pPr lvl="1"/>
            <a:r>
              <a:rPr lang="en-US" dirty="0"/>
              <a:t>Larger exercises to complete individually (Some worth marks as indicated)</a:t>
            </a:r>
          </a:p>
          <a:p>
            <a:r>
              <a:rPr lang="en-US" dirty="0"/>
              <a:t>We will use all </a:t>
            </a:r>
            <a:r>
              <a:rPr lang="en-US" dirty="0" err="1"/>
              <a:t>classtime</a:t>
            </a:r>
            <a:r>
              <a:rPr lang="en-US" dirty="0"/>
              <a:t>.  If you finish an activity earlier than the rest of the class, then…</a:t>
            </a:r>
          </a:p>
          <a:p>
            <a:pPr lvl="1"/>
            <a:r>
              <a:rPr lang="en-US" dirty="0"/>
              <a:t>Work on making your solution more elaborate/creative and try new things out.  </a:t>
            </a:r>
          </a:p>
          <a:p>
            <a:pPr lvl="1"/>
            <a:r>
              <a:rPr lang="en-US" dirty="0"/>
              <a:t>Research more details about technique online (often some links will be provided)</a:t>
            </a:r>
          </a:p>
          <a:p>
            <a:pPr lvl="1"/>
            <a:r>
              <a:rPr lang="en-US" dirty="0"/>
              <a:t>Work on the assignment/project</a:t>
            </a:r>
          </a:p>
          <a:p>
            <a:pPr lvl="1"/>
            <a:r>
              <a:rPr lang="en-US" dirty="0"/>
              <a:t>Or, help a friend – you can learn a lot by teaching</a:t>
            </a:r>
          </a:p>
          <a:p>
            <a:r>
              <a:rPr lang="en-US" dirty="0"/>
              <a:t>Collaborative sessions</a:t>
            </a:r>
          </a:p>
          <a:p>
            <a:pPr lvl="1"/>
            <a:r>
              <a:rPr lang="en-US" dirty="0"/>
              <a:t>Work together in groups in meeting rooms on group assignments/project</a:t>
            </a:r>
          </a:p>
          <a:p>
            <a:r>
              <a:rPr lang="en-US" dirty="0"/>
              <a:t>Test / Review sessions</a:t>
            </a:r>
          </a:p>
          <a:p>
            <a:r>
              <a:rPr lang="en-US" i="1" dirty="0"/>
              <a:t>30 minute break (no work assigned during break) plus short breaks to move around as needed (~1 to 1.5 hours apart).</a:t>
            </a:r>
          </a:p>
        </p:txBody>
      </p:sp>
      <p:sp>
        <p:nvSpPr>
          <p:cNvPr id="4" name="Rectangle: Rounded Corners 3">
            <a:extLst>
              <a:ext uri="{FF2B5EF4-FFF2-40B4-BE49-F238E27FC236}">
                <a16:creationId xmlns:a16="http://schemas.microsoft.com/office/drawing/2014/main" id="{917E517C-291F-4964-A1BE-6B85558026DF}"/>
              </a:ext>
            </a:extLst>
          </p:cNvPr>
          <p:cNvSpPr/>
          <p:nvPr/>
        </p:nvSpPr>
        <p:spPr>
          <a:xfrm>
            <a:off x="7726680" y="365125"/>
            <a:ext cx="3858768" cy="16276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Important to learn on your own too!  Look up things you’re not sure about, explore concepts introduced in class, and try to find out more about techniques discussed in class.</a:t>
            </a:r>
            <a:endParaRPr lang="en-CA" dirty="0"/>
          </a:p>
        </p:txBody>
      </p:sp>
      <p:sp>
        <p:nvSpPr>
          <p:cNvPr id="5" name="Rectangle: Rounded Corners 4">
            <a:extLst>
              <a:ext uri="{FF2B5EF4-FFF2-40B4-BE49-F238E27FC236}">
                <a16:creationId xmlns:a16="http://schemas.microsoft.com/office/drawing/2014/main" id="{C28F8BC8-85DE-0BB0-B40B-32349C392BD4}"/>
              </a:ext>
            </a:extLst>
          </p:cNvPr>
          <p:cNvSpPr/>
          <p:nvPr/>
        </p:nvSpPr>
        <p:spPr>
          <a:xfrm>
            <a:off x="8025384" y="2250592"/>
            <a:ext cx="3261359" cy="1248478"/>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3200" dirty="0"/>
              <a:t>Learning by Doing!</a:t>
            </a:r>
            <a:endParaRPr lang="en-CA" sz="3200" dirty="0"/>
          </a:p>
        </p:txBody>
      </p:sp>
    </p:spTree>
    <p:extLst>
      <p:ext uri="{BB962C8B-B14F-4D97-AF65-F5344CB8AC3E}">
        <p14:creationId xmlns:p14="http://schemas.microsoft.com/office/powerpoint/2010/main" val="1850063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9FF3-4F55-4B01-B330-426D3C9B8058}"/>
              </a:ext>
            </a:extLst>
          </p:cNvPr>
          <p:cNvSpPr>
            <a:spLocks noGrp="1"/>
          </p:cNvSpPr>
          <p:nvPr>
            <p:ph type="title"/>
          </p:nvPr>
        </p:nvSpPr>
        <p:spPr/>
        <p:txBody>
          <a:bodyPr/>
          <a:lstStyle/>
          <a:p>
            <a:r>
              <a:rPr lang="en-US" dirty="0"/>
              <a:t>Tools</a:t>
            </a:r>
            <a:endParaRPr lang="en-CA" dirty="0"/>
          </a:p>
        </p:txBody>
      </p:sp>
      <p:sp>
        <p:nvSpPr>
          <p:cNvPr id="3" name="Content Placeholder 2">
            <a:extLst>
              <a:ext uri="{FF2B5EF4-FFF2-40B4-BE49-F238E27FC236}">
                <a16:creationId xmlns:a16="http://schemas.microsoft.com/office/drawing/2014/main" id="{45D6CE4F-B3F1-4DB5-B939-43FDC32013BE}"/>
              </a:ext>
            </a:extLst>
          </p:cNvPr>
          <p:cNvSpPr>
            <a:spLocks noGrp="1"/>
          </p:cNvSpPr>
          <p:nvPr>
            <p:ph idx="1"/>
          </p:nvPr>
        </p:nvSpPr>
        <p:spPr>
          <a:xfrm>
            <a:off x="838199" y="1825624"/>
            <a:ext cx="10670309" cy="4739767"/>
          </a:xfrm>
        </p:spPr>
        <p:txBody>
          <a:bodyPr>
            <a:normAutofit fontScale="85000" lnSpcReduction="10000"/>
          </a:bodyPr>
          <a:lstStyle/>
          <a:p>
            <a:r>
              <a:rPr lang="en-US" dirty="0"/>
              <a:t>We’ll be using several tools to learn, coordinate and collaborate</a:t>
            </a:r>
          </a:p>
          <a:p>
            <a:r>
              <a:rPr lang="en-US" dirty="0"/>
              <a:t>Teams - For classes and for communication (time-critical) outside of class</a:t>
            </a:r>
          </a:p>
          <a:p>
            <a:pPr lvl="1"/>
            <a:r>
              <a:rPr lang="en-US" dirty="0"/>
              <a:t>We'll use screen share to show your work</a:t>
            </a:r>
          </a:p>
          <a:p>
            <a:pPr lvl="1"/>
            <a:r>
              <a:rPr lang="en-US" dirty="0"/>
              <a:t>Class slides will be posted to Teams.  Sometimes beforehand, always after.</a:t>
            </a:r>
          </a:p>
          <a:p>
            <a:r>
              <a:rPr lang="en-US" dirty="0"/>
              <a:t>MIO - For communicating (non-time-critical)</a:t>
            </a:r>
          </a:p>
          <a:p>
            <a:r>
              <a:rPr lang="en-US" dirty="0"/>
              <a:t>Email - For communicating (time-critical).  Will aim for &lt;24hr response.</a:t>
            </a:r>
          </a:p>
          <a:p>
            <a:r>
              <a:rPr lang="en-US" dirty="0"/>
              <a:t>Lea - For receiving &amp; submitting exercises/assignments/project and getting marks</a:t>
            </a:r>
          </a:p>
          <a:p>
            <a:r>
              <a:rPr lang="en-CA" dirty="0"/>
              <a:t>Google Forms – For test</a:t>
            </a:r>
          </a:p>
          <a:p>
            <a:r>
              <a:rPr lang="en-CA" dirty="0"/>
              <a:t>Android Studio</a:t>
            </a:r>
          </a:p>
          <a:p>
            <a:pPr lvl="1"/>
            <a:r>
              <a:rPr lang="en-CA" dirty="0"/>
              <a:t>We use this for development and debugging.</a:t>
            </a:r>
          </a:p>
          <a:p>
            <a:r>
              <a:rPr lang="en-CA" dirty="0" err="1"/>
              <a:t>Github</a:t>
            </a:r>
            <a:r>
              <a:rPr lang="en-CA" dirty="0"/>
              <a:t> – For maintaining and sharing codebase</a:t>
            </a:r>
          </a:p>
          <a:p>
            <a:r>
              <a:rPr lang="en-CA" dirty="0"/>
              <a:t>Online document share (e.g., Google Docs) for shared project documentation</a:t>
            </a:r>
          </a:p>
          <a:p>
            <a:pPr marL="457200" lvl="1" indent="0">
              <a:buNone/>
            </a:pPr>
            <a:endParaRPr lang="en-CA" dirty="0"/>
          </a:p>
        </p:txBody>
      </p:sp>
    </p:spTree>
    <p:extLst>
      <p:ext uri="{BB962C8B-B14F-4D97-AF65-F5344CB8AC3E}">
        <p14:creationId xmlns:p14="http://schemas.microsoft.com/office/powerpoint/2010/main" val="150760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81CB-3C2F-B081-DA5F-70177DE50B16}"/>
              </a:ext>
            </a:extLst>
          </p:cNvPr>
          <p:cNvSpPr>
            <a:spLocks noGrp="1"/>
          </p:cNvSpPr>
          <p:nvPr>
            <p:ph type="title"/>
          </p:nvPr>
        </p:nvSpPr>
        <p:spPr/>
        <p:txBody>
          <a:bodyPr/>
          <a:lstStyle/>
          <a:p>
            <a:r>
              <a:rPr lang="en-US" dirty="0"/>
              <a:t>AI, Stack Overflow, Help, etc.</a:t>
            </a:r>
            <a:endParaRPr lang="en-CA" dirty="0"/>
          </a:p>
        </p:txBody>
      </p:sp>
      <p:sp>
        <p:nvSpPr>
          <p:cNvPr id="3" name="Content Placeholder 2">
            <a:extLst>
              <a:ext uri="{FF2B5EF4-FFF2-40B4-BE49-F238E27FC236}">
                <a16:creationId xmlns:a16="http://schemas.microsoft.com/office/drawing/2014/main" id="{AC291BC2-7F1E-EE70-ADA3-D14805AC9563}"/>
              </a:ext>
            </a:extLst>
          </p:cNvPr>
          <p:cNvSpPr>
            <a:spLocks noGrp="1"/>
          </p:cNvSpPr>
          <p:nvPr>
            <p:ph idx="1"/>
          </p:nvPr>
        </p:nvSpPr>
        <p:spPr>
          <a:xfrm>
            <a:off x="838200" y="1584960"/>
            <a:ext cx="10515600" cy="5384800"/>
          </a:xfrm>
        </p:spPr>
        <p:txBody>
          <a:bodyPr>
            <a:normAutofit fontScale="70000" lnSpcReduction="20000"/>
          </a:bodyPr>
          <a:lstStyle/>
          <a:p>
            <a:r>
              <a:rPr lang="en-US" dirty="0"/>
              <a:t>There are lots of cool tools and resources out there to help us as programmers.</a:t>
            </a:r>
          </a:p>
          <a:p>
            <a:r>
              <a:rPr lang="en-US" dirty="0"/>
              <a:t>Recently, AI tools are in focus.  Here, for example, we have autocomplete/code generation tools in our IDEs.  </a:t>
            </a:r>
            <a:r>
              <a:rPr lang="en-US" dirty="0" err="1"/>
              <a:t>ChatGPT</a:t>
            </a:r>
            <a:r>
              <a:rPr lang="en-US" dirty="0"/>
              <a:t> and other such tools are also available.</a:t>
            </a:r>
          </a:p>
          <a:p>
            <a:r>
              <a:rPr lang="en-US" dirty="0"/>
              <a:t>Bottom-line – you're here to learn.  You learn by doing things yourself, not by having them done for you or told to you.  It is best to think of these tools as aids for speeding up doing what you already know.</a:t>
            </a:r>
          </a:p>
          <a:p>
            <a:r>
              <a:rPr lang="en-US" dirty="0"/>
              <a:t>So, for example, if you find yourself looking for an autocomplete suggestion or code generation in order to figure out what you're supposed to do… stop yourself.  </a:t>
            </a:r>
          </a:p>
          <a:p>
            <a:pPr lvl="1"/>
            <a:r>
              <a:rPr lang="en-US" dirty="0"/>
              <a:t>save yourself typing - ok</a:t>
            </a:r>
          </a:p>
          <a:p>
            <a:pPr lvl="1"/>
            <a:r>
              <a:rPr lang="en-US" dirty="0"/>
              <a:t>save yourself thinking – not ok</a:t>
            </a:r>
          </a:p>
          <a:p>
            <a:r>
              <a:rPr lang="en-CA" dirty="0"/>
              <a:t>As for other resources online or getting help from someone else, they are all great for researching solutions for how to do things. But, in the end, you need to be able to do it yourself.</a:t>
            </a:r>
          </a:p>
          <a:p>
            <a:pPr lvl="1"/>
            <a:r>
              <a:rPr lang="en-CA" dirty="0"/>
              <a:t>Don't: Borrow solutions you don't understand.</a:t>
            </a:r>
          </a:p>
          <a:p>
            <a:pPr lvl="1"/>
            <a:r>
              <a:rPr lang="en-CA" dirty="0"/>
              <a:t>Don't: Copy lots of code and expect it to all work out.</a:t>
            </a:r>
          </a:p>
          <a:p>
            <a:pPr lvl="1"/>
            <a:r>
              <a:rPr lang="en-CA" dirty="0"/>
              <a:t>Do: If you get an idea or suggestions from a source (including another person), put a reference to it in your comments</a:t>
            </a:r>
          </a:p>
          <a:p>
            <a:pPr lvl="1"/>
            <a:r>
              <a:rPr lang="en-CA" dirty="0"/>
              <a:t>Do: If you do happen to copy a portion of code exactly, put a clear indication of what isn't yours in the comments </a:t>
            </a:r>
            <a:r>
              <a:rPr lang="en-CA" dirty="0">
                <a:sym typeface="Wingdings" panose="05000000000000000000" pitchFamily="2" charset="2"/>
              </a:rPr>
              <a:t> otherwise cheating/plagiarism (which = mark of 0 and reported to college).</a:t>
            </a:r>
          </a:p>
          <a:p>
            <a:pPr lvl="1"/>
            <a:r>
              <a:rPr lang="en-CA" dirty="0">
                <a:sym typeface="Wingdings" panose="05000000000000000000" pitchFamily="2" charset="2"/>
              </a:rPr>
              <a:t>You don't have to give a source for my code provided in class/slides.  But, if I or another student help you figure out how to do something complex, always nice to given a shout out in the comments.</a:t>
            </a:r>
            <a:endParaRPr lang="en-CA" dirty="0"/>
          </a:p>
        </p:txBody>
      </p:sp>
    </p:spTree>
    <p:extLst>
      <p:ext uri="{BB962C8B-B14F-4D97-AF65-F5344CB8AC3E}">
        <p14:creationId xmlns:p14="http://schemas.microsoft.com/office/powerpoint/2010/main" val="2232892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DF35-4A01-B7D9-09D7-93589C91D9C2}"/>
              </a:ext>
            </a:extLst>
          </p:cNvPr>
          <p:cNvSpPr>
            <a:spLocks noGrp="1"/>
          </p:cNvSpPr>
          <p:nvPr>
            <p:ph type="title"/>
          </p:nvPr>
        </p:nvSpPr>
        <p:spPr/>
        <p:txBody>
          <a:bodyPr/>
          <a:lstStyle/>
          <a:p>
            <a:r>
              <a:rPr lang="en-US" dirty="0"/>
              <a:t>Poll</a:t>
            </a:r>
            <a:endParaRPr lang="en-CA" dirty="0"/>
          </a:p>
        </p:txBody>
      </p:sp>
      <p:sp>
        <p:nvSpPr>
          <p:cNvPr id="3" name="Content Placeholder 2">
            <a:extLst>
              <a:ext uri="{FF2B5EF4-FFF2-40B4-BE49-F238E27FC236}">
                <a16:creationId xmlns:a16="http://schemas.microsoft.com/office/drawing/2014/main" id="{572BF5DC-5851-3A81-B968-0B09CEC217C7}"/>
              </a:ext>
            </a:extLst>
          </p:cNvPr>
          <p:cNvSpPr>
            <a:spLocks noGrp="1"/>
          </p:cNvSpPr>
          <p:nvPr>
            <p:ph idx="1"/>
          </p:nvPr>
        </p:nvSpPr>
        <p:spPr/>
        <p:txBody>
          <a:bodyPr/>
          <a:lstStyle/>
          <a:p>
            <a:r>
              <a:rPr lang="en-US" dirty="0"/>
              <a:t>Who's usually on PC?</a:t>
            </a:r>
          </a:p>
          <a:p>
            <a:endParaRPr lang="en-US" dirty="0"/>
          </a:p>
          <a:p>
            <a:r>
              <a:rPr lang="en-US" dirty="0"/>
              <a:t>Who's usually on Mac?</a:t>
            </a:r>
            <a:endParaRPr lang="en-CA" dirty="0"/>
          </a:p>
        </p:txBody>
      </p:sp>
    </p:spTree>
    <p:extLst>
      <p:ext uri="{BB962C8B-B14F-4D97-AF65-F5344CB8AC3E}">
        <p14:creationId xmlns:p14="http://schemas.microsoft.com/office/powerpoint/2010/main" val="1871640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CA2E3C-D01B-D2EF-A340-82EE431FB68E}"/>
              </a:ext>
            </a:extLst>
          </p:cNvPr>
          <p:cNvSpPr>
            <a:spLocks noGrp="1"/>
          </p:cNvSpPr>
          <p:nvPr>
            <p:ph type="title"/>
          </p:nvPr>
        </p:nvSpPr>
        <p:spPr/>
        <p:txBody>
          <a:bodyPr/>
          <a:lstStyle/>
          <a:p>
            <a:r>
              <a:rPr lang="en-US" dirty="0"/>
              <a:t>Useful Links</a:t>
            </a:r>
            <a:endParaRPr lang="en-CA" dirty="0"/>
          </a:p>
        </p:txBody>
      </p:sp>
      <p:sp>
        <p:nvSpPr>
          <p:cNvPr id="3" name="Content Placeholder 2">
            <a:extLst>
              <a:ext uri="{FF2B5EF4-FFF2-40B4-BE49-F238E27FC236}">
                <a16:creationId xmlns:a16="http://schemas.microsoft.com/office/drawing/2014/main" id="{D61ECBAF-88EC-60D9-FAA9-DE6B16125C74}"/>
              </a:ext>
            </a:extLst>
          </p:cNvPr>
          <p:cNvSpPr>
            <a:spLocks noGrp="1"/>
          </p:cNvSpPr>
          <p:nvPr>
            <p:ph idx="1"/>
          </p:nvPr>
        </p:nvSpPr>
        <p:spPr>
          <a:xfrm>
            <a:off x="838200" y="1825624"/>
            <a:ext cx="10515600" cy="5032375"/>
          </a:xfrm>
        </p:spPr>
        <p:txBody>
          <a:bodyPr>
            <a:normAutofit fontScale="47500" lnSpcReduction="20000"/>
          </a:bodyPr>
          <a:lstStyle/>
          <a:p>
            <a:r>
              <a:rPr lang="en-US" dirty="0"/>
              <a:t>Intro to Kotlin</a:t>
            </a:r>
          </a:p>
          <a:p>
            <a:pPr lvl="1"/>
            <a:r>
              <a:rPr lang="en-US" dirty="0">
                <a:hlinkClick r:id="rId2"/>
              </a:rPr>
              <a:t>https://developer.android.com/teach#teach-a-class</a:t>
            </a:r>
            <a:r>
              <a:rPr lang="en-US" dirty="0"/>
              <a:t> </a:t>
            </a:r>
          </a:p>
          <a:p>
            <a:pPr lvl="1"/>
            <a:r>
              <a:rPr lang="en-US" dirty="0">
                <a:hlinkClick r:id="rId3"/>
              </a:rPr>
              <a:t>https://www.w3schools.com/KOTLIN/index.php</a:t>
            </a:r>
            <a:r>
              <a:rPr lang="en-US" dirty="0"/>
              <a:t> </a:t>
            </a:r>
          </a:p>
          <a:p>
            <a:pPr lvl="1"/>
            <a:r>
              <a:rPr lang="en-US" dirty="0">
                <a:hlinkClick r:id="rId4"/>
              </a:rPr>
              <a:t>https://eecs441.eecs.umich.edu/</a:t>
            </a:r>
            <a:r>
              <a:rPr lang="en-US" dirty="0"/>
              <a:t> </a:t>
            </a:r>
          </a:p>
          <a:p>
            <a:pPr lvl="1"/>
            <a:r>
              <a:rPr lang="en-US" dirty="0">
                <a:hlinkClick r:id="rId5"/>
              </a:rPr>
              <a:t>https://www.slideshare.net/GoogleDevelopersLeba/android-development-with-kotlin-course</a:t>
            </a:r>
            <a:r>
              <a:rPr lang="en-US" dirty="0"/>
              <a:t> </a:t>
            </a:r>
          </a:p>
          <a:p>
            <a:pPr lvl="1"/>
            <a:r>
              <a:rPr lang="en-US" dirty="0">
                <a:hlinkClick r:id="rId6"/>
              </a:rPr>
              <a:t>https://kotlinlang.org/docs/home.html</a:t>
            </a:r>
            <a:r>
              <a:rPr lang="en-US" dirty="0"/>
              <a:t> </a:t>
            </a:r>
          </a:p>
          <a:p>
            <a:pPr lvl="1"/>
            <a:r>
              <a:rPr lang="en-US" dirty="0">
                <a:hlinkClick r:id="rId7"/>
              </a:rPr>
              <a:t>https://student.cs.uwaterloo.ca/~cs346/1231/learning-kotlin/index.html</a:t>
            </a:r>
            <a:r>
              <a:rPr lang="en-US" dirty="0"/>
              <a:t> </a:t>
            </a:r>
          </a:p>
          <a:p>
            <a:pPr lvl="1"/>
            <a:r>
              <a:rPr lang="en-US" dirty="0"/>
              <a:t>Null safety: </a:t>
            </a:r>
            <a:r>
              <a:rPr lang="en-US" dirty="0">
                <a:hlinkClick r:id="rId8"/>
              </a:rPr>
              <a:t>https://developer.android.com/codelabs/basic-android-kotlin-compose-nullability</a:t>
            </a:r>
            <a:r>
              <a:rPr lang="en-US" dirty="0"/>
              <a:t>  </a:t>
            </a:r>
          </a:p>
          <a:p>
            <a:pPr lvl="1"/>
            <a:r>
              <a:rPr lang="en-US" dirty="0"/>
              <a:t>Lambdas: </a:t>
            </a:r>
            <a:r>
              <a:rPr lang="en-US" dirty="0">
                <a:hlinkClick r:id="rId9"/>
              </a:rPr>
              <a:t>https://www.baeldung.com/kotlin/lambda-expressions</a:t>
            </a:r>
            <a:r>
              <a:rPr lang="en-US" dirty="0"/>
              <a:t> </a:t>
            </a:r>
          </a:p>
          <a:p>
            <a:pPr lvl="1"/>
            <a:r>
              <a:rPr lang="en-US" dirty="0"/>
              <a:t>Data classes: </a:t>
            </a:r>
            <a:r>
              <a:rPr lang="en-US" dirty="0">
                <a:hlinkClick r:id="rId10"/>
              </a:rPr>
              <a:t>https://antonioleiva.com/data-classes-kotlin/</a:t>
            </a:r>
            <a:r>
              <a:rPr lang="en-US" dirty="0"/>
              <a:t> </a:t>
            </a:r>
          </a:p>
          <a:p>
            <a:pPr lvl="1"/>
            <a:endParaRPr lang="en-US" dirty="0"/>
          </a:p>
          <a:p>
            <a:r>
              <a:rPr lang="en-US" dirty="0"/>
              <a:t>Kotlin Multiplatform</a:t>
            </a:r>
          </a:p>
          <a:p>
            <a:pPr lvl="1"/>
            <a:r>
              <a:rPr lang="en-US" dirty="0">
                <a:hlinkClick r:id="rId11"/>
              </a:rPr>
              <a:t>https://lp.jetbrains.com/kmm-for-crossplatform-developers/</a:t>
            </a:r>
            <a:r>
              <a:rPr lang="en-US" dirty="0"/>
              <a:t>  </a:t>
            </a:r>
          </a:p>
          <a:p>
            <a:pPr lvl="1"/>
            <a:r>
              <a:rPr lang="en-US" dirty="0">
                <a:hlinkClick r:id="rId12"/>
              </a:rPr>
              <a:t>https://kotlinlang.org/docs/multiplatform.html</a:t>
            </a:r>
            <a:r>
              <a:rPr lang="en-US" dirty="0"/>
              <a:t> </a:t>
            </a:r>
          </a:p>
          <a:p>
            <a:pPr lvl="1"/>
            <a:r>
              <a:rPr lang="en-US" dirty="0"/>
              <a:t>Expects vs actual: </a:t>
            </a:r>
            <a:r>
              <a:rPr lang="en-US" dirty="0">
                <a:hlinkClick r:id="rId13"/>
              </a:rPr>
              <a:t>https://medium.com/@uwaisalqadri/kotlin-multiplatform-mobile-concept-of-expect-actual-f967d2e948ce</a:t>
            </a:r>
            <a:r>
              <a:rPr lang="en-US" dirty="0"/>
              <a:t> </a:t>
            </a:r>
          </a:p>
          <a:p>
            <a:r>
              <a:rPr lang="en-US" dirty="0"/>
              <a:t>Compose Multiplatform</a:t>
            </a:r>
          </a:p>
          <a:p>
            <a:pPr lvl="1"/>
            <a:r>
              <a:rPr lang="en-US" dirty="0"/>
              <a:t>Now in alpha: hot off the presses: </a:t>
            </a:r>
            <a:r>
              <a:rPr lang="en-US" dirty="0">
                <a:hlinkClick r:id="rId14"/>
              </a:rPr>
              <a:t>https://blog.jetbrains.com/kotlin/2023/05/compose-multiplatform-for-ios-is-in-alpha/</a:t>
            </a:r>
            <a:r>
              <a:rPr lang="en-US" dirty="0"/>
              <a:t> </a:t>
            </a:r>
          </a:p>
          <a:p>
            <a:pPr lvl="1"/>
            <a:r>
              <a:rPr lang="en-US" dirty="0"/>
              <a:t>Getting started: </a:t>
            </a:r>
            <a:r>
              <a:rPr lang="en-US" dirty="0">
                <a:hlinkClick r:id="rId15"/>
              </a:rPr>
              <a:t>https://www.jetbrains.com/lp/compose-multiplatform/</a:t>
            </a:r>
            <a:r>
              <a:rPr lang="en-US" dirty="0"/>
              <a:t> </a:t>
            </a:r>
          </a:p>
          <a:p>
            <a:pPr lvl="1"/>
            <a:r>
              <a:rPr lang="en-US" dirty="0"/>
              <a:t>Component-Based UI</a:t>
            </a:r>
          </a:p>
          <a:p>
            <a:pPr lvl="1"/>
            <a:r>
              <a:rPr lang="en-US" dirty="0"/>
              <a:t>@Composable: </a:t>
            </a:r>
            <a:r>
              <a:rPr lang="en-US" dirty="0">
                <a:hlinkClick r:id="rId16"/>
              </a:rPr>
              <a:t>https://medium.com/androiddevelopers/composable-functions-a505ab20b523</a:t>
            </a:r>
            <a:r>
              <a:rPr lang="en-US" dirty="0"/>
              <a:t> </a:t>
            </a:r>
          </a:p>
          <a:p>
            <a:pPr lvl="1"/>
            <a:r>
              <a:rPr lang="en-US" dirty="0"/>
              <a:t>Modifiers: </a:t>
            </a:r>
            <a:r>
              <a:rPr lang="en-US" dirty="0">
                <a:hlinkClick r:id="rId17"/>
              </a:rPr>
              <a:t>https://developer.android.com/jetpack/compose/modifiers</a:t>
            </a:r>
            <a:r>
              <a:rPr lang="en-US" dirty="0"/>
              <a:t> </a:t>
            </a:r>
          </a:p>
          <a:p>
            <a:pPr lvl="1"/>
            <a:r>
              <a:rPr lang="en-US" dirty="0">
                <a:hlinkClick r:id="rId18"/>
              </a:rPr>
              <a:t>https://medium.com/@dheerubhadoria/compose-multi-platform-login-screen-android-ios-desktop-app-1df1dd424932</a:t>
            </a:r>
            <a:endParaRPr lang="en-US" dirty="0"/>
          </a:p>
          <a:p>
            <a:pPr lvl="1"/>
            <a:r>
              <a:rPr lang="en-US" dirty="0">
                <a:hlinkClick r:id="rId19"/>
              </a:rPr>
              <a:t>https://developer.android.com/jetpack/compose/tutorial</a:t>
            </a:r>
            <a:endParaRPr lang="en-US" dirty="0"/>
          </a:p>
          <a:p>
            <a:pPr lvl="1"/>
            <a:r>
              <a:rPr lang="en-US" dirty="0">
                <a:hlinkClick r:id="rId20"/>
              </a:rPr>
              <a:t>https://github.com/JetBrains/compose-multiplatform/tree/master/tutorials/Image_And_Icons_Manipulations#loading-images-from-device-storage-or-network-asynchronously</a:t>
            </a:r>
            <a:r>
              <a:rPr lang="en-US" dirty="0"/>
              <a:t> </a:t>
            </a:r>
          </a:p>
          <a:p>
            <a:pPr lvl="1"/>
            <a:r>
              <a:rPr lang="en-US" dirty="0">
                <a:hlinkClick r:id="rId21"/>
              </a:rPr>
              <a:t>https://www.kodeco.com/books/kotlin-multiplatform-by-tutorials/v1.0/chapters/5-developing-ui-compose-multiplatform</a:t>
            </a:r>
            <a:r>
              <a:rPr lang="en-US" dirty="0"/>
              <a:t> </a:t>
            </a:r>
          </a:p>
          <a:p>
            <a:endParaRPr lang="en-CA" dirty="0"/>
          </a:p>
        </p:txBody>
      </p:sp>
    </p:spTree>
    <p:extLst>
      <p:ext uri="{BB962C8B-B14F-4D97-AF65-F5344CB8AC3E}">
        <p14:creationId xmlns:p14="http://schemas.microsoft.com/office/powerpoint/2010/main" val="865086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CD9171-875E-83F0-B923-1E60439B95A2}"/>
              </a:ext>
            </a:extLst>
          </p:cNvPr>
          <p:cNvSpPr>
            <a:spLocks noGrp="1"/>
          </p:cNvSpPr>
          <p:nvPr>
            <p:ph type="title"/>
          </p:nvPr>
        </p:nvSpPr>
        <p:spPr/>
        <p:txBody>
          <a:bodyPr/>
          <a:lstStyle/>
          <a:p>
            <a:r>
              <a:rPr lang="en-US" dirty="0"/>
              <a:t>Useful Links</a:t>
            </a:r>
            <a:endParaRPr lang="en-CA" dirty="0"/>
          </a:p>
        </p:txBody>
      </p:sp>
      <p:sp>
        <p:nvSpPr>
          <p:cNvPr id="3" name="Content Placeholder 2">
            <a:extLst>
              <a:ext uri="{FF2B5EF4-FFF2-40B4-BE49-F238E27FC236}">
                <a16:creationId xmlns:a16="http://schemas.microsoft.com/office/drawing/2014/main" id="{D61ECBAF-88EC-60D9-FAA9-DE6B16125C74}"/>
              </a:ext>
            </a:extLst>
          </p:cNvPr>
          <p:cNvSpPr>
            <a:spLocks noGrp="1"/>
          </p:cNvSpPr>
          <p:nvPr>
            <p:ph idx="1"/>
          </p:nvPr>
        </p:nvSpPr>
        <p:spPr/>
        <p:txBody>
          <a:bodyPr>
            <a:normAutofit fontScale="62500" lnSpcReduction="20000"/>
          </a:bodyPr>
          <a:lstStyle/>
          <a:p>
            <a:r>
              <a:rPr lang="en-US" dirty="0"/>
              <a:t>Gradle</a:t>
            </a:r>
          </a:p>
          <a:p>
            <a:pPr lvl="1"/>
            <a:r>
              <a:rPr lang="en-US" dirty="0">
                <a:hlinkClick r:id="rId2"/>
              </a:rPr>
              <a:t>https://www.kodeco.com/books/kotlin-multiplatform-by-tutorials/v1.0/chapters/2-getting-started</a:t>
            </a:r>
            <a:endParaRPr lang="en-US" dirty="0"/>
          </a:p>
          <a:p>
            <a:pPr lvl="1"/>
            <a:r>
              <a:rPr lang="en-US" dirty="0">
                <a:hlinkClick r:id="rId3"/>
              </a:rPr>
              <a:t>https://kotlinlang.org/docs/multiplatform-mobile-dependencies.html#add-a-multiplatform-dependency</a:t>
            </a:r>
            <a:endParaRPr lang="en-US" dirty="0"/>
          </a:p>
          <a:p>
            <a:r>
              <a:rPr lang="en-US" dirty="0"/>
              <a:t>Navigating between screens</a:t>
            </a:r>
          </a:p>
          <a:p>
            <a:pPr lvl="1"/>
            <a:r>
              <a:rPr lang="en-US" dirty="0">
                <a:hlinkClick r:id="rId4"/>
              </a:rPr>
              <a:t>https://developer.android.com/codelabs/basic-android-kotlin-compose-navigation#0</a:t>
            </a:r>
            <a:endParaRPr lang="en-US" dirty="0"/>
          </a:p>
          <a:p>
            <a:pPr lvl="1"/>
            <a:r>
              <a:rPr lang="en-US" dirty="0"/>
              <a:t>Using intents? </a:t>
            </a:r>
            <a:r>
              <a:rPr lang="en-US" dirty="0">
                <a:hlinkClick r:id="rId5"/>
              </a:rPr>
              <a:t>https://developer.android.com/codelabs/basic-android-kotlin-training-activities-intents#0</a:t>
            </a:r>
            <a:r>
              <a:rPr lang="en-US" dirty="0"/>
              <a:t> </a:t>
            </a:r>
          </a:p>
          <a:p>
            <a:r>
              <a:rPr lang="en-US" dirty="0"/>
              <a:t>Connect to Database</a:t>
            </a:r>
          </a:p>
          <a:p>
            <a:pPr lvl="1"/>
            <a:r>
              <a:rPr lang="en-US" dirty="0">
                <a:hlinkClick r:id="rId6"/>
              </a:rPr>
              <a:t>https://www.mongodb.com/developer/products/realm/getting-started-kmm-flexiable-sync/</a:t>
            </a:r>
            <a:endParaRPr lang="en-US" dirty="0"/>
          </a:p>
          <a:p>
            <a:pPr lvl="1"/>
            <a:r>
              <a:rPr lang="en-US" dirty="0">
                <a:hlinkClick r:id="rId7"/>
              </a:rPr>
              <a:t>https://medium.com/realm/getting-started-with-kotlin-multiplatform-mobile-kmm-with-flexible-sync-a6b7cbdd56f3</a:t>
            </a:r>
            <a:r>
              <a:rPr lang="en-US" dirty="0"/>
              <a:t> </a:t>
            </a:r>
          </a:p>
          <a:p>
            <a:pPr lvl="1"/>
            <a:r>
              <a:rPr lang="en-US" dirty="0">
                <a:hlinkClick r:id="rId8"/>
              </a:rPr>
              <a:t>https://michaelstromer.nyc/books/kotlin-multiplatform-mobile/koin-and-kmongo</a:t>
            </a:r>
            <a:endParaRPr lang="en-US" dirty="0"/>
          </a:p>
          <a:p>
            <a:pPr lvl="2"/>
            <a:r>
              <a:rPr lang="en-US" dirty="0"/>
              <a:t>Koin = dependency injection</a:t>
            </a:r>
          </a:p>
          <a:p>
            <a:pPr lvl="2"/>
            <a:r>
              <a:rPr lang="en-US" dirty="0">
                <a:hlinkClick r:id="rId9"/>
              </a:rPr>
              <a:t>https://medium.com/@mukuljangir372/dependency-injection-in-kotlin-multiplatform-mobile-5e60c45c5010</a:t>
            </a:r>
            <a:r>
              <a:rPr lang="en-US" dirty="0"/>
              <a:t> </a:t>
            </a:r>
          </a:p>
          <a:p>
            <a:pPr lvl="2"/>
            <a:r>
              <a:rPr lang="en-US" dirty="0">
                <a:hlinkClick r:id="rId10"/>
              </a:rPr>
              <a:t>https://insert-koin.io/docs/quickstart/android-annotations/</a:t>
            </a:r>
            <a:r>
              <a:rPr lang="en-US" dirty="0"/>
              <a:t> </a:t>
            </a:r>
          </a:p>
          <a:p>
            <a:pPr lvl="1"/>
            <a:r>
              <a:rPr lang="en-US" dirty="0">
                <a:hlinkClick r:id="rId8"/>
              </a:rPr>
              <a:t>https://michaelstromer.nyc/books/kotlin-multiplatform-mobile/koin-and-kmongo</a:t>
            </a:r>
            <a:r>
              <a:rPr lang="en-US" dirty="0"/>
              <a:t> </a:t>
            </a:r>
          </a:p>
          <a:p>
            <a:r>
              <a:rPr lang="en-US" dirty="0"/>
              <a:t>Event Handling</a:t>
            </a:r>
          </a:p>
          <a:p>
            <a:pPr lvl="1"/>
            <a:r>
              <a:rPr lang="en-US" dirty="0"/>
              <a:t>Sealed classes</a:t>
            </a:r>
          </a:p>
          <a:p>
            <a:pPr lvl="1"/>
            <a:r>
              <a:rPr lang="en-US" dirty="0">
                <a:hlinkClick r:id="rId11"/>
              </a:rPr>
              <a:t>https://www.freecodecamp.org/news/how-to-handle-ui-events-in-jetpack-compose/</a:t>
            </a:r>
            <a:r>
              <a:rPr lang="en-US" dirty="0"/>
              <a:t> </a:t>
            </a:r>
            <a:endParaRPr lang="en-US" dirty="0">
              <a:hlinkClick r:id="rId12"/>
            </a:endParaRPr>
          </a:p>
          <a:p>
            <a:pPr lvl="1"/>
            <a:r>
              <a:rPr lang="en-US" dirty="0">
                <a:hlinkClick r:id="rId12"/>
              </a:rPr>
              <a:t>https://medium.com/swlh/simplify-your-ui-interactions-with-events-java-kotlin-any-language-5062c1b1e0e4</a:t>
            </a:r>
            <a:r>
              <a:rPr lang="en-US" dirty="0"/>
              <a:t> </a:t>
            </a:r>
          </a:p>
          <a:p>
            <a:endParaRPr lang="en-CA" dirty="0"/>
          </a:p>
        </p:txBody>
      </p:sp>
    </p:spTree>
    <p:extLst>
      <p:ext uri="{BB962C8B-B14F-4D97-AF65-F5344CB8AC3E}">
        <p14:creationId xmlns:p14="http://schemas.microsoft.com/office/powerpoint/2010/main" val="409778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0F529-1764-7BDA-8DC5-EC7D4B26116E}"/>
              </a:ext>
            </a:extLst>
          </p:cNvPr>
          <p:cNvSpPr>
            <a:spLocks noGrp="1"/>
          </p:cNvSpPr>
          <p:nvPr>
            <p:ph type="title"/>
          </p:nvPr>
        </p:nvSpPr>
        <p:spPr/>
        <p:txBody>
          <a:bodyPr/>
          <a:lstStyle/>
          <a:p>
            <a:r>
              <a:rPr lang="en-US" dirty="0"/>
              <a:t>Useful Links</a:t>
            </a:r>
            <a:endParaRPr lang="en-CA" dirty="0"/>
          </a:p>
        </p:txBody>
      </p:sp>
      <p:sp>
        <p:nvSpPr>
          <p:cNvPr id="3" name="Content Placeholder 2">
            <a:extLst>
              <a:ext uri="{FF2B5EF4-FFF2-40B4-BE49-F238E27FC236}">
                <a16:creationId xmlns:a16="http://schemas.microsoft.com/office/drawing/2014/main" id="{D61ECBAF-88EC-60D9-FAA9-DE6B16125C74}"/>
              </a:ext>
            </a:extLst>
          </p:cNvPr>
          <p:cNvSpPr>
            <a:spLocks noGrp="1"/>
          </p:cNvSpPr>
          <p:nvPr>
            <p:ph idx="1"/>
          </p:nvPr>
        </p:nvSpPr>
        <p:spPr>
          <a:xfrm>
            <a:off x="838200" y="1825625"/>
            <a:ext cx="10515600" cy="4846638"/>
          </a:xfrm>
        </p:spPr>
        <p:txBody>
          <a:bodyPr>
            <a:normAutofit fontScale="55000" lnSpcReduction="20000"/>
          </a:bodyPr>
          <a:lstStyle/>
          <a:p>
            <a:r>
              <a:rPr lang="en-US" dirty="0"/>
              <a:t>Design/Architecture</a:t>
            </a:r>
          </a:p>
          <a:p>
            <a:pPr lvl="1"/>
            <a:r>
              <a:rPr lang="en-US" dirty="0">
                <a:hlinkClick r:id="rId2"/>
              </a:rPr>
              <a:t>https://developer.android.com/jetpack/compose/architecture</a:t>
            </a:r>
            <a:r>
              <a:rPr lang="en-US" dirty="0"/>
              <a:t> </a:t>
            </a:r>
          </a:p>
          <a:p>
            <a:pPr lvl="1"/>
            <a:r>
              <a:rPr lang="en-US" dirty="0"/>
              <a:t>Single Activity: </a:t>
            </a:r>
          </a:p>
          <a:p>
            <a:pPr lvl="2"/>
            <a:r>
              <a:rPr lang="en-US" dirty="0">
                <a:hlinkClick r:id="rId3"/>
              </a:rPr>
              <a:t>https://levelup.gitconnected.com/modernize-your-android-app-with-the-single-activity-pattern-1526407a7d4</a:t>
            </a:r>
            <a:r>
              <a:rPr lang="en-US" dirty="0"/>
              <a:t> </a:t>
            </a:r>
          </a:p>
          <a:p>
            <a:pPr lvl="2"/>
            <a:r>
              <a:rPr lang="en-US" dirty="0">
                <a:hlinkClick r:id="rId4"/>
              </a:rPr>
              <a:t>https://betterprogramming.pub/single-activity-apps-with-jetpack-compose-bba4938ad630</a:t>
            </a:r>
            <a:r>
              <a:rPr lang="en-US" dirty="0"/>
              <a:t> </a:t>
            </a:r>
          </a:p>
          <a:p>
            <a:pPr lvl="1"/>
            <a:r>
              <a:rPr lang="en-US" dirty="0"/>
              <a:t>Unidirectional Data Flow: </a:t>
            </a:r>
            <a:r>
              <a:rPr lang="en-US" dirty="0">
                <a:hlinkClick r:id="rId5"/>
              </a:rPr>
              <a:t>https://developer.android.com/topic/architecture</a:t>
            </a:r>
            <a:r>
              <a:rPr lang="en-US" dirty="0"/>
              <a:t> </a:t>
            </a:r>
          </a:p>
          <a:p>
            <a:pPr lvl="1"/>
            <a:r>
              <a:rPr lang="en-US" dirty="0">
                <a:hlinkClick r:id="rId6"/>
              </a:rPr>
              <a:t>https://developer.android.com/design</a:t>
            </a:r>
            <a:r>
              <a:rPr lang="en-US" dirty="0"/>
              <a:t> </a:t>
            </a:r>
          </a:p>
          <a:p>
            <a:pPr lvl="1"/>
            <a:r>
              <a:rPr lang="en-US" dirty="0">
                <a:hlinkClick r:id="rId7"/>
              </a:rPr>
              <a:t>https://m3.material.io/develop/android/jetpack-compose</a:t>
            </a:r>
            <a:r>
              <a:rPr lang="en-US" dirty="0"/>
              <a:t> </a:t>
            </a:r>
          </a:p>
          <a:p>
            <a:pPr lvl="1"/>
            <a:r>
              <a:rPr lang="en-US" dirty="0">
                <a:hlinkClick r:id="rId8"/>
              </a:rPr>
              <a:t>https://developer.android.com/courses/pathways/android-development-with-kotlin-13</a:t>
            </a:r>
            <a:r>
              <a:rPr lang="en-US" dirty="0"/>
              <a:t> </a:t>
            </a:r>
          </a:p>
          <a:p>
            <a:r>
              <a:rPr lang="en-US" dirty="0"/>
              <a:t>Authenticate users</a:t>
            </a:r>
          </a:p>
          <a:p>
            <a:pPr lvl="1"/>
            <a:r>
              <a:rPr lang="en-US" dirty="0">
                <a:hlinkClick r:id="rId9"/>
              </a:rPr>
              <a:t>https://www.mongodb.com/docs/realm/sdk/kotlin/users/authenticate-users/</a:t>
            </a:r>
            <a:endParaRPr lang="en-US" dirty="0"/>
          </a:p>
          <a:p>
            <a:pPr lvl="1"/>
            <a:r>
              <a:rPr lang="en-US" dirty="0">
                <a:hlinkClick r:id="rId10"/>
              </a:rPr>
              <a:t>https://auth0.com/blog/android-authentication-jetpack-compose-part-1/</a:t>
            </a:r>
            <a:r>
              <a:rPr lang="en-US" dirty="0"/>
              <a:t> </a:t>
            </a:r>
          </a:p>
          <a:p>
            <a:pPr lvl="1"/>
            <a:r>
              <a:rPr lang="en-US" dirty="0">
                <a:hlinkClick r:id="rId11"/>
              </a:rPr>
              <a:t>https://auth0.com/blog/android-authentication-jetpack-compose-part-2/</a:t>
            </a:r>
            <a:r>
              <a:rPr lang="en-US" dirty="0"/>
              <a:t> </a:t>
            </a:r>
          </a:p>
          <a:p>
            <a:r>
              <a:rPr lang="en-US" dirty="0"/>
              <a:t>Kotlin </a:t>
            </a:r>
            <a:r>
              <a:rPr lang="en-US" dirty="0" err="1"/>
              <a:t>Misc</a:t>
            </a:r>
            <a:r>
              <a:rPr lang="en-US" dirty="0"/>
              <a:t>:</a:t>
            </a:r>
          </a:p>
          <a:p>
            <a:pPr lvl="1"/>
            <a:r>
              <a:rPr lang="en-US" dirty="0"/>
              <a:t>Error handling: </a:t>
            </a:r>
            <a:r>
              <a:rPr lang="en-US" dirty="0">
                <a:hlinkClick r:id="rId12"/>
              </a:rPr>
              <a:t>https://www.baeldung.com/kotlin/exception-handling</a:t>
            </a:r>
            <a:r>
              <a:rPr lang="en-US" dirty="0"/>
              <a:t> </a:t>
            </a:r>
          </a:p>
          <a:p>
            <a:pPr lvl="1"/>
            <a:r>
              <a:rPr lang="en-US">
                <a:hlinkClick r:id="rId13"/>
              </a:rPr>
              <a:t>https</a:t>
            </a:r>
            <a:r>
              <a:rPr lang="en-US" dirty="0">
                <a:hlinkClick r:id="rId13"/>
              </a:rPr>
              <a:t>://kotlinlang.org/docs/java-interop.html#how-to-enable-java-synthetic-property-references</a:t>
            </a:r>
            <a:endParaRPr lang="en-US" dirty="0"/>
          </a:p>
          <a:p>
            <a:pPr lvl="1"/>
            <a:r>
              <a:rPr lang="en-US" dirty="0"/>
              <a:t>Extensions: </a:t>
            </a:r>
            <a:r>
              <a:rPr lang="en-US" dirty="0">
                <a:hlinkClick r:id="rId14"/>
              </a:rPr>
              <a:t>https://kotlinlang.org/docs/extensions.html#extensions-are-resolved-statically</a:t>
            </a:r>
            <a:r>
              <a:rPr lang="en-US" dirty="0"/>
              <a:t> </a:t>
            </a:r>
          </a:p>
          <a:p>
            <a:pPr lvl="1"/>
            <a:r>
              <a:rPr lang="en-US" dirty="0"/>
              <a:t>Coroutines, async: </a:t>
            </a:r>
            <a:r>
              <a:rPr lang="en-US" dirty="0">
                <a:hlinkClick r:id="rId15"/>
              </a:rPr>
              <a:t>https://www.simplilearn.com/tutorials/kotlin-tutorial/ultimate-guide-on-kotlin-coroutines</a:t>
            </a:r>
            <a:r>
              <a:rPr lang="en-US" dirty="0"/>
              <a:t> </a:t>
            </a:r>
          </a:p>
          <a:p>
            <a:pPr lvl="1"/>
            <a:r>
              <a:rPr lang="en-US" dirty="0" err="1"/>
              <a:t>Destructuring</a:t>
            </a:r>
            <a:r>
              <a:rPr lang="en-US" dirty="0"/>
              <a:t>: </a:t>
            </a:r>
            <a:r>
              <a:rPr lang="en-US" dirty="0">
                <a:hlinkClick r:id="rId16"/>
              </a:rPr>
              <a:t>https://www.tutorialspoint.com/kotlin/kotlin_destructuring_declarations.htm</a:t>
            </a:r>
            <a:r>
              <a:rPr lang="en-US" dirty="0"/>
              <a:t> </a:t>
            </a:r>
          </a:p>
          <a:p>
            <a:pPr lvl="1"/>
            <a:r>
              <a:rPr lang="en-US" sz="2400" dirty="0">
                <a:hlinkClick r:id="rId17"/>
              </a:rPr>
              <a:t>https://proandroiddev.com/zero-to-hero-in-kmm-with-compose-and-swiftui-d8951f7d80b7</a:t>
            </a:r>
            <a:r>
              <a:rPr lang="en-US" sz="2400" dirty="0"/>
              <a:t> </a:t>
            </a:r>
          </a:p>
          <a:p>
            <a:pPr lvl="1"/>
            <a:r>
              <a:rPr lang="en-US" sz="2400" dirty="0">
                <a:hlinkClick r:id="rId18"/>
              </a:rPr>
              <a:t>https://cesarmorigaki.medium.com/replace-livedata-with-stateflow-4f3c89214b04</a:t>
            </a:r>
            <a:endParaRPr lang="en-US" sz="2400" dirty="0"/>
          </a:p>
          <a:p>
            <a:pPr lvl="1"/>
            <a:r>
              <a:rPr lang="en-US" dirty="0"/>
              <a:t>Async </a:t>
            </a:r>
            <a:r>
              <a:rPr lang="en-US" dirty="0">
                <a:hlinkClick r:id="rId19"/>
              </a:rPr>
              <a:t>https://student.cs.uwaterloo.ca/~cs346/1231/building-software/async-programming/index.html</a:t>
            </a:r>
            <a:r>
              <a:rPr lang="en-US" dirty="0"/>
              <a:t> </a:t>
            </a:r>
          </a:p>
          <a:p>
            <a:pPr lvl="1"/>
            <a:r>
              <a:rPr lang="en-US" dirty="0"/>
              <a:t>Calling Java from Kotlin: </a:t>
            </a:r>
            <a:r>
              <a:rPr lang="en-US" dirty="0">
                <a:hlinkClick r:id="rId20"/>
              </a:rPr>
              <a:t>https://www.javatpoint.com/kotlin-java-interoperability-calling-java-from-kotlin</a:t>
            </a:r>
            <a:r>
              <a:rPr lang="en-US" dirty="0"/>
              <a:t> </a:t>
            </a:r>
          </a:p>
          <a:p>
            <a:pPr lvl="1"/>
            <a:endParaRPr lang="en-US" dirty="0"/>
          </a:p>
          <a:p>
            <a:pPr lvl="1"/>
            <a:endParaRPr lang="en-US" dirty="0"/>
          </a:p>
          <a:p>
            <a:pPr lvl="1"/>
            <a:endParaRPr lang="en-US" dirty="0"/>
          </a:p>
          <a:p>
            <a:endParaRPr lang="en-CA" dirty="0"/>
          </a:p>
        </p:txBody>
      </p:sp>
    </p:spTree>
    <p:extLst>
      <p:ext uri="{BB962C8B-B14F-4D97-AF65-F5344CB8AC3E}">
        <p14:creationId xmlns:p14="http://schemas.microsoft.com/office/powerpoint/2010/main" val="89724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F96D-F5E1-CEC4-9D3C-E333700624FB}"/>
              </a:ext>
            </a:extLst>
          </p:cNvPr>
          <p:cNvSpPr>
            <a:spLocks noGrp="1"/>
          </p:cNvSpPr>
          <p:nvPr>
            <p:ph type="title"/>
          </p:nvPr>
        </p:nvSpPr>
        <p:spPr/>
        <p:txBody>
          <a:bodyPr/>
          <a:lstStyle/>
          <a:p>
            <a:r>
              <a:rPr lang="en-US" dirty="0"/>
              <a:t>Kotlin Multiplatform &amp; </a:t>
            </a:r>
            <a:br>
              <a:rPr lang="en-US" dirty="0"/>
            </a:br>
            <a:r>
              <a:rPr lang="en-US" dirty="0"/>
              <a:t>Compose Multiplatform</a:t>
            </a:r>
            <a:endParaRPr lang="en-CA" dirty="0"/>
          </a:p>
        </p:txBody>
      </p:sp>
      <p:sp>
        <p:nvSpPr>
          <p:cNvPr id="3" name="Content Placeholder 2">
            <a:extLst>
              <a:ext uri="{FF2B5EF4-FFF2-40B4-BE49-F238E27FC236}">
                <a16:creationId xmlns:a16="http://schemas.microsoft.com/office/drawing/2014/main" id="{F2CDF97B-1C12-262F-7222-482F4B4775B3}"/>
              </a:ext>
            </a:extLst>
          </p:cNvPr>
          <p:cNvSpPr>
            <a:spLocks noGrp="1"/>
          </p:cNvSpPr>
          <p:nvPr>
            <p:ph idx="1"/>
          </p:nvPr>
        </p:nvSpPr>
        <p:spPr/>
        <p:txBody>
          <a:bodyPr/>
          <a:lstStyle/>
          <a:p>
            <a:r>
              <a:rPr lang="en-CA" dirty="0"/>
              <a:t>Hot off the presses: </a:t>
            </a:r>
            <a:r>
              <a:rPr lang="en-CA" dirty="0">
                <a:hlinkClick r:id="rId2"/>
              </a:rPr>
              <a:t>https://blog.jetbrains.com/kotlin/2023/05/compose-multiplatform-for-ios-is-in-alpha/</a:t>
            </a:r>
            <a:r>
              <a:rPr lang="en-CA" dirty="0"/>
              <a:t> </a:t>
            </a:r>
          </a:p>
        </p:txBody>
      </p:sp>
      <p:pic>
        <p:nvPicPr>
          <p:cNvPr id="5" name="Picture 4" descr="A screenshot of a computer&#10;&#10;Description automatically generated with low confidence">
            <a:extLst>
              <a:ext uri="{FF2B5EF4-FFF2-40B4-BE49-F238E27FC236}">
                <a16:creationId xmlns:a16="http://schemas.microsoft.com/office/drawing/2014/main" id="{D2639600-4174-1560-D84D-007AC75B9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028" y="2624254"/>
            <a:ext cx="4862183" cy="4302326"/>
          </a:xfrm>
          <a:prstGeom prst="rect">
            <a:avLst/>
          </a:prstGeom>
        </p:spPr>
      </p:pic>
    </p:spTree>
    <p:extLst>
      <p:ext uri="{BB962C8B-B14F-4D97-AF65-F5344CB8AC3E}">
        <p14:creationId xmlns:p14="http://schemas.microsoft.com/office/powerpoint/2010/main" val="867396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23FF-7422-EAA0-8D90-01353DEED276}"/>
              </a:ext>
            </a:extLst>
          </p:cNvPr>
          <p:cNvSpPr>
            <a:spLocks noGrp="1"/>
          </p:cNvSpPr>
          <p:nvPr>
            <p:ph type="title"/>
          </p:nvPr>
        </p:nvSpPr>
        <p:spPr/>
        <p:txBody>
          <a:bodyPr/>
          <a:lstStyle/>
          <a:p>
            <a:r>
              <a:rPr lang="en-US" dirty="0"/>
              <a:t>Let's jump right in</a:t>
            </a:r>
            <a:endParaRPr lang="en-CA" dirty="0"/>
          </a:p>
        </p:txBody>
      </p:sp>
      <p:sp>
        <p:nvSpPr>
          <p:cNvPr id="3" name="Content Placeholder 2">
            <a:extLst>
              <a:ext uri="{FF2B5EF4-FFF2-40B4-BE49-F238E27FC236}">
                <a16:creationId xmlns:a16="http://schemas.microsoft.com/office/drawing/2014/main" id="{2ABD528A-ED20-F54A-69F5-A2BDDBE99DEA}"/>
              </a:ext>
            </a:extLst>
          </p:cNvPr>
          <p:cNvSpPr>
            <a:spLocks noGrp="1"/>
          </p:cNvSpPr>
          <p:nvPr>
            <p:ph idx="1"/>
          </p:nvPr>
        </p:nvSpPr>
        <p:spPr/>
        <p:txBody>
          <a:bodyPr/>
          <a:lstStyle/>
          <a:p>
            <a:r>
              <a:rPr lang="en-US" dirty="0"/>
              <a:t>😱But I don't know Kotlin….!</a:t>
            </a:r>
          </a:p>
          <a:p>
            <a:endParaRPr lang="en-US" dirty="0"/>
          </a:p>
          <a:p>
            <a:r>
              <a:rPr lang="en-US" dirty="0"/>
              <a:t>No worries – just getting a feel for things.</a:t>
            </a:r>
            <a:endParaRPr lang="en-CA" dirty="0"/>
          </a:p>
        </p:txBody>
      </p:sp>
    </p:spTree>
    <p:extLst>
      <p:ext uri="{BB962C8B-B14F-4D97-AF65-F5344CB8AC3E}">
        <p14:creationId xmlns:p14="http://schemas.microsoft.com/office/powerpoint/2010/main" val="382397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8D76-A0FD-0AC5-1E57-F4BB6DB337B4}"/>
              </a:ext>
            </a:extLst>
          </p:cNvPr>
          <p:cNvSpPr>
            <a:spLocks noGrp="1"/>
          </p:cNvSpPr>
          <p:nvPr>
            <p:ph type="title"/>
          </p:nvPr>
        </p:nvSpPr>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602B878E-F64F-1A10-B171-E16C74E32B51}"/>
              </a:ext>
            </a:extLst>
          </p:cNvPr>
          <p:cNvSpPr>
            <a:spLocks noGrp="1"/>
          </p:cNvSpPr>
          <p:nvPr>
            <p:ph idx="1"/>
          </p:nvPr>
        </p:nvSpPr>
        <p:spPr/>
        <p:txBody>
          <a:bodyPr/>
          <a:lstStyle/>
          <a:p>
            <a:r>
              <a:rPr lang="en-US" dirty="0"/>
              <a:t>Meet and Greet</a:t>
            </a:r>
          </a:p>
          <a:p>
            <a:r>
              <a:rPr lang="en-US" dirty="0"/>
              <a:t>Course Outline</a:t>
            </a:r>
          </a:p>
          <a:p>
            <a:r>
              <a:rPr lang="en-US" dirty="0"/>
              <a:t>Intro to Kotlin Multiplatform Mobile and Compose Multiplatform</a:t>
            </a:r>
          </a:p>
          <a:p>
            <a:r>
              <a:rPr lang="en-US" dirty="0"/>
              <a:t>Kotlin Basics</a:t>
            </a:r>
          </a:p>
          <a:p>
            <a:pPr lvl="1"/>
            <a:r>
              <a:rPr lang="en-US" dirty="0"/>
              <a:t>Functions</a:t>
            </a:r>
          </a:p>
          <a:p>
            <a:pPr lvl="1"/>
            <a:r>
              <a:rPr lang="en-US" dirty="0"/>
              <a:t>Variables</a:t>
            </a:r>
          </a:p>
          <a:p>
            <a:pPr lvl="1"/>
            <a:r>
              <a:rPr lang="en-US" dirty="0"/>
              <a:t>Types</a:t>
            </a:r>
            <a:endParaRPr lang="en-CA" dirty="0"/>
          </a:p>
        </p:txBody>
      </p:sp>
    </p:spTree>
    <p:extLst>
      <p:ext uri="{BB962C8B-B14F-4D97-AF65-F5344CB8AC3E}">
        <p14:creationId xmlns:p14="http://schemas.microsoft.com/office/powerpoint/2010/main" val="169141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F36F-455C-62B1-F056-B680FDEFA263}"/>
              </a:ext>
            </a:extLst>
          </p:cNvPr>
          <p:cNvSpPr>
            <a:spLocks noGrp="1"/>
          </p:cNvSpPr>
          <p:nvPr>
            <p:ph type="title"/>
          </p:nvPr>
        </p:nvSpPr>
        <p:spPr/>
        <p:txBody>
          <a:bodyPr/>
          <a:lstStyle/>
          <a:p>
            <a:r>
              <a:rPr lang="en-US" dirty="0"/>
              <a:t>Lab #1</a:t>
            </a:r>
            <a:endParaRPr lang="en-CA" dirty="0"/>
          </a:p>
        </p:txBody>
      </p:sp>
      <p:sp>
        <p:nvSpPr>
          <p:cNvPr id="3" name="Content Placeholder 2">
            <a:extLst>
              <a:ext uri="{FF2B5EF4-FFF2-40B4-BE49-F238E27FC236}">
                <a16:creationId xmlns:a16="http://schemas.microsoft.com/office/drawing/2014/main" id="{4C6BA9CC-ADA5-E5B6-78AA-6A5BE47DBAEA}"/>
              </a:ext>
            </a:extLst>
          </p:cNvPr>
          <p:cNvSpPr>
            <a:spLocks noGrp="1"/>
          </p:cNvSpPr>
          <p:nvPr>
            <p:ph idx="1"/>
          </p:nvPr>
        </p:nvSpPr>
        <p:spPr/>
        <p:txBody>
          <a:bodyPr/>
          <a:lstStyle/>
          <a:p>
            <a:r>
              <a:rPr lang="en-US" dirty="0"/>
              <a:t>Worth 0.5%</a:t>
            </a:r>
          </a:p>
          <a:p>
            <a:r>
              <a:rPr lang="en-US" dirty="0"/>
              <a:t>At key points, capture screenshots as indicated.  Zip those up and upload to Lea.</a:t>
            </a:r>
            <a:endParaRPr lang="en-CA" dirty="0"/>
          </a:p>
        </p:txBody>
      </p:sp>
    </p:spTree>
    <p:extLst>
      <p:ext uri="{BB962C8B-B14F-4D97-AF65-F5344CB8AC3E}">
        <p14:creationId xmlns:p14="http://schemas.microsoft.com/office/powerpoint/2010/main" val="801148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53EE-8D60-9EBC-6388-111FA6AEEE0F}"/>
              </a:ext>
            </a:extLst>
          </p:cNvPr>
          <p:cNvSpPr>
            <a:spLocks noGrp="1"/>
          </p:cNvSpPr>
          <p:nvPr>
            <p:ph type="title"/>
          </p:nvPr>
        </p:nvSpPr>
        <p:spPr/>
        <p:txBody>
          <a:bodyPr/>
          <a:lstStyle/>
          <a:p>
            <a:r>
              <a:rPr lang="en-US" dirty="0"/>
              <a:t>Setup</a:t>
            </a:r>
            <a:endParaRPr lang="en-CA" dirty="0"/>
          </a:p>
        </p:txBody>
      </p:sp>
      <p:sp>
        <p:nvSpPr>
          <p:cNvPr id="3" name="Content Placeholder 2">
            <a:extLst>
              <a:ext uri="{FF2B5EF4-FFF2-40B4-BE49-F238E27FC236}">
                <a16:creationId xmlns:a16="http://schemas.microsoft.com/office/drawing/2014/main" id="{6BDC6DDA-021C-B36C-7EE9-DC089BAF7546}"/>
              </a:ext>
            </a:extLst>
          </p:cNvPr>
          <p:cNvSpPr>
            <a:spLocks noGrp="1"/>
          </p:cNvSpPr>
          <p:nvPr>
            <p:ph idx="1"/>
          </p:nvPr>
        </p:nvSpPr>
        <p:spPr>
          <a:xfrm>
            <a:off x="838200" y="1825624"/>
            <a:ext cx="6465277" cy="5032375"/>
          </a:xfrm>
        </p:spPr>
        <p:txBody>
          <a:bodyPr>
            <a:normAutofit fontScale="77500" lnSpcReduction="20000"/>
          </a:bodyPr>
          <a:lstStyle/>
          <a:p>
            <a:r>
              <a:rPr lang="en-US" dirty="0">
                <a:hlinkClick r:id="rId2"/>
              </a:rPr>
              <a:t>https://kotlinlang.org/docs/multiplatform-mobile-setup.html</a:t>
            </a:r>
            <a:r>
              <a:rPr lang="en-US" dirty="0"/>
              <a:t> </a:t>
            </a:r>
          </a:p>
          <a:p>
            <a:pPr lvl="1"/>
            <a:r>
              <a:rPr lang="en-US" dirty="0"/>
              <a:t>Just Step 1.</a:t>
            </a:r>
          </a:p>
          <a:p>
            <a:r>
              <a:rPr lang="en-US" dirty="0"/>
              <a:t>Install Android Studio</a:t>
            </a:r>
          </a:p>
          <a:p>
            <a:pPr lvl="1"/>
            <a:r>
              <a:rPr lang="en-US" dirty="0">
                <a:hlinkClick r:id="rId3"/>
              </a:rPr>
              <a:t>https://developer.android.com/studio</a:t>
            </a:r>
            <a:endParaRPr lang="en-US" dirty="0"/>
          </a:p>
          <a:p>
            <a:pPr lvl="1"/>
            <a:r>
              <a:rPr lang="en-US" dirty="0"/>
              <a:t>Choose standard setup when asked</a:t>
            </a:r>
          </a:p>
          <a:p>
            <a:r>
              <a:rPr lang="en-US" dirty="0"/>
              <a:t>Install JDK</a:t>
            </a:r>
          </a:p>
          <a:p>
            <a:pPr lvl="1"/>
            <a:r>
              <a:rPr lang="en-US" dirty="0">
                <a:hlinkClick r:id="rId4"/>
              </a:rPr>
              <a:t>https://www.oracle.com/ca-en/java/technologies/downloads/</a:t>
            </a:r>
            <a:r>
              <a:rPr lang="en-US" dirty="0"/>
              <a:t> </a:t>
            </a:r>
          </a:p>
          <a:p>
            <a:r>
              <a:rPr lang="en-US" dirty="0"/>
              <a:t>In Android Studio, install these plugins:</a:t>
            </a:r>
          </a:p>
          <a:p>
            <a:pPr lvl="1"/>
            <a:r>
              <a:rPr lang="en-US" dirty="0"/>
              <a:t>Kotlin Multiplatform Mobile Plugin (then Restart IDE)</a:t>
            </a:r>
          </a:p>
          <a:p>
            <a:pPr lvl="1"/>
            <a:r>
              <a:rPr lang="en-US" dirty="0"/>
              <a:t>Compose Multiplatform Plugin</a:t>
            </a:r>
          </a:p>
          <a:p>
            <a:r>
              <a:rPr lang="en-US" dirty="0"/>
              <a:t>On Mac at home: Xcode, Homebrew, </a:t>
            </a:r>
            <a:r>
              <a:rPr lang="en-US" dirty="0" err="1"/>
              <a:t>kdoctor</a:t>
            </a:r>
            <a:r>
              <a:rPr lang="en-US" dirty="0"/>
              <a:t>, </a:t>
            </a:r>
            <a:r>
              <a:rPr lang="en-US" dirty="0" err="1"/>
              <a:t>cocoapods</a:t>
            </a:r>
            <a:r>
              <a:rPr lang="en-US" dirty="0"/>
              <a:t> (see next slide)</a:t>
            </a:r>
          </a:p>
          <a:p>
            <a:pPr lvl="1"/>
            <a:r>
              <a:rPr lang="en-US" dirty="0"/>
              <a:t>Macs at JAC should be properly setup…</a:t>
            </a:r>
          </a:p>
          <a:p>
            <a:r>
              <a:rPr lang="en-US" dirty="0"/>
              <a:t>Make sure you have a GitHub account and are signed in.</a:t>
            </a:r>
            <a:endParaRPr lang="en-CA" dirty="0"/>
          </a:p>
        </p:txBody>
      </p:sp>
      <p:pic>
        <p:nvPicPr>
          <p:cNvPr id="4" name="Picture 3">
            <a:extLst>
              <a:ext uri="{FF2B5EF4-FFF2-40B4-BE49-F238E27FC236}">
                <a16:creationId xmlns:a16="http://schemas.microsoft.com/office/drawing/2014/main" id="{D2C6AC09-F11A-829F-8A0B-04BF8186AFEC}"/>
              </a:ext>
            </a:extLst>
          </p:cNvPr>
          <p:cNvPicPr>
            <a:picLocks noChangeAspect="1"/>
          </p:cNvPicPr>
          <p:nvPr/>
        </p:nvPicPr>
        <p:blipFill>
          <a:blip r:embed="rId5"/>
          <a:stretch>
            <a:fillRect/>
          </a:stretch>
        </p:blipFill>
        <p:spPr>
          <a:xfrm>
            <a:off x="7303477" y="2339975"/>
            <a:ext cx="4888523" cy="3971925"/>
          </a:xfrm>
          <a:prstGeom prst="rect">
            <a:avLst/>
          </a:prstGeom>
        </p:spPr>
      </p:pic>
    </p:spTree>
    <p:extLst>
      <p:ext uri="{BB962C8B-B14F-4D97-AF65-F5344CB8AC3E}">
        <p14:creationId xmlns:p14="http://schemas.microsoft.com/office/powerpoint/2010/main" val="462847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AB866-852E-A6FF-BE67-E3600DFF7923}"/>
              </a:ext>
            </a:extLst>
          </p:cNvPr>
          <p:cNvSpPr>
            <a:spLocks noGrp="1"/>
          </p:cNvSpPr>
          <p:nvPr>
            <p:ph idx="1"/>
          </p:nvPr>
        </p:nvSpPr>
        <p:spPr>
          <a:xfrm>
            <a:off x="838199" y="514354"/>
            <a:ext cx="11191875" cy="6986587"/>
          </a:xfrm>
        </p:spPr>
        <p:txBody>
          <a:bodyPr>
            <a:normAutofit fontScale="62500" lnSpcReduction="20000"/>
          </a:bodyPr>
          <a:lstStyle/>
          <a:p>
            <a:r>
              <a:rPr lang="en-US" dirty="0"/>
              <a:t> Install Java JDK: </a:t>
            </a:r>
            <a:r>
              <a:rPr lang="en-US" dirty="0">
                <a:hlinkClick r:id="rId2"/>
              </a:rPr>
              <a:t>https://www.oracle.com/ca-en/java/technologies/downloads/</a:t>
            </a:r>
            <a:r>
              <a:rPr lang="en-US" dirty="0"/>
              <a:t> </a:t>
            </a:r>
          </a:p>
          <a:p>
            <a:pPr rtl="0"/>
            <a:r>
              <a:rPr lang="en-US" dirty="0"/>
              <a:t> Install Homebrew from terminal:</a:t>
            </a:r>
          </a:p>
          <a:p>
            <a:pPr lvl="1"/>
            <a:r>
              <a:rPr lang="en-US" dirty="0"/>
              <a:t>/bin/bash -c "$(curl -</a:t>
            </a:r>
            <a:r>
              <a:rPr lang="en-US" dirty="0" err="1"/>
              <a:t>fsSL</a:t>
            </a:r>
            <a:r>
              <a:rPr lang="en-US" dirty="0"/>
              <a:t> </a:t>
            </a:r>
            <a:r>
              <a:rPr lang="en-US" dirty="0">
                <a:effectLst/>
                <a:hlinkClick r:id="rId3" tooltip="https://raw.githubusercontent.com/homebrew/install/head/install.sh)%22"/>
              </a:rPr>
              <a:t>https://raw.githubusercontent.com/Homebrew/install/HEAD/install.sh)"</a:t>
            </a:r>
            <a:endParaRPr lang="en-US" dirty="0"/>
          </a:p>
          <a:p>
            <a:pPr rtl="0"/>
            <a:r>
              <a:rPr lang="en-US" dirty="0"/>
              <a:t> Optional: Run a recommended </a:t>
            </a:r>
            <a:r>
              <a:rPr lang="en-US" dirty="0" err="1"/>
              <a:t>sudo</a:t>
            </a:r>
            <a:r>
              <a:rPr lang="en-US" dirty="0"/>
              <a:t> command (shown on screen after homebrew install)</a:t>
            </a:r>
          </a:p>
          <a:p>
            <a:pPr rtl="0"/>
            <a:r>
              <a:rPr lang="en-US" dirty="0"/>
              <a:t> Install </a:t>
            </a:r>
            <a:r>
              <a:rPr lang="en-US" dirty="0" err="1"/>
              <a:t>kdoctor</a:t>
            </a:r>
            <a:r>
              <a:rPr lang="en-US" dirty="0"/>
              <a:t> from terminal</a:t>
            </a:r>
          </a:p>
          <a:p>
            <a:pPr lvl="1"/>
            <a:r>
              <a:rPr lang="en-US" dirty="0"/>
              <a:t>brew install </a:t>
            </a:r>
            <a:r>
              <a:rPr lang="en-US" dirty="0" err="1"/>
              <a:t>kdoctor</a:t>
            </a:r>
            <a:endParaRPr lang="en-US" dirty="0"/>
          </a:p>
          <a:p>
            <a:pPr rtl="0"/>
            <a:r>
              <a:rPr lang="en-US" dirty="0"/>
              <a:t>Optional if you are on your own Mac: Run recommended </a:t>
            </a:r>
            <a:r>
              <a:rPr lang="en-US" dirty="0" err="1"/>
              <a:t>sudo</a:t>
            </a:r>
            <a:r>
              <a:rPr lang="en-US" dirty="0"/>
              <a:t>/setup commands (shown on screen after </a:t>
            </a:r>
            <a:r>
              <a:rPr lang="en-US" dirty="0" err="1"/>
              <a:t>kdoctor</a:t>
            </a:r>
            <a:r>
              <a:rPr lang="en-US" dirty="0"/>
              <a:t> command)</a:t>
            </a:r>
          </a:p>
          <a:p>
            <a:pPr lvl="1"/>
            <a:r>
              <a:rPr lang="en-US" dirty="0" err="1"/>
              <a:t>sudo</a:t>
            </a:r>
            <a:r>
              <a:rPr lang="en-US" dirty="0"/>
              <a:t> </a:t>
            </a:r>
            <a:r>
              <a:rPr lang="en-US" dirty="0" err="1"/>
              <a:t>chown</a:t>
            </a:r>
            <a:r>
              <a:rPr lang="en-US" dirty="0"/>
              <a:t> -R $(</a:t>
            </a:r>
            <a:r>
              <a:rPr lang="en-US" dirty="0" err="1"/>
              <a:t>whoami</a:t>
            </a:r>
            <a:r>
              <a:rPr lang="en-US" dirty="0"/>
              <a:t>) /</a:t>
            </a:r>
            <a:r>
              <a:rPr lang="en-US" dirty="0" err="1"/>
              <a:t>usr</a:t>
            </a:r>
            <a:r>
              <a:rPr lang="en-US" dirty="0"/>
              <a:t>/local/share/</a:t>
            </a:r>
            <a:r>
              <a:rPr lang="en-US" dirty="0" err="1"/>
              <a:t>zsh</a:t>
            </a:r>
            <a:r>
              <a:rPr lang="en-US" dirty="0"/>
              <a:t> /</a:t>
            </a:r>
            <a:r>
              <a:rPr lang="en-US" dirty="0" err="1"/>
              <a:t>usr</a:t>
            </a:r>
            <a:r>
              <a:rPr lang="en-US" dirty="0"/>
              <a:t>/local/share/</a:t>
            </a:r>
            <a:r>
              <a:rPr lang="en-US" dirty="0" err="1"/>
              <a:t>zsh</a:t>
            </a:r>
            <a:r>
              <a:rPr lang="en-US" dirty="0"/>
              <a:t>/site-functions /</a:t>
            </a:r>
            <a:r>
              <a:rPr lang="en-US" dirty="0" err="1"/>
              <a:t>usr</a:t>
            </a:r>
            <a:r>
              <a:rPr lang="en-US" dirty="0"/>
              <a:t>/local/var/homebrew/locks</a:t>
            </a:r>
          </a:p>
          <a:p>
            <a:pPr lvl="1"/>
            <a:r>
              <a:rPr lang="en-US" dirty="0" err="1"/>
              <a:t>chmod</a:t>
            </a:r>
            <a:r>
              <a:rPr lang="en-US" dirty="0"/>
              <a:t> </a:t>
            </a:r>
            <a:r>
              <a:rPr lang="en-US" dirty="0" err="1"/>
              <a:t>u+w</a:t>
            </a:r>
            <a:r>
              <a:rPr lang="en-US" dirty="0"/>
              <a:t> /</a:t>
            </a:r>
            <a:r>
              <a:rPr lang="en-US" dirty="0" err="1"/>
              <a:t>usr</a:t>
            </a:r>
            <a:r>
              <a:rPr lang="en-US" dirty="0"/>
              <a:t>/local/share/</a:t>
            </a:r>
            <a:r>
              <a:rPr lang="en-US" dirty="0" err="1"/>
              <a:t>zsh</a:t>
            </a:r>
            <a:r>
              <a:rPr lang="en-US" dirty="0"/>
              <a:t> /</a:t>
            </a:r>
            <a:r>
              <a:rPr lang="en-US" dirty="0" err="1"/>
              <a:t>usr</a:t>
            </a:r>
            <a:r>
              <a:rPr lang="en-US" dirty="0"/>
              <a:t>/local/share/</a:t>
            </a:r>
            <a:r>
              <a:rPr lang="en-US" dirty="0" err="1"/>
              <a:t>zsh</a:t>
            </a:r>
            <a:r>
              <a:rPr lang="en-US" dirty="0"/>
              <a:t>/site-functions /</a:t>
            </a:r>
            <a:r>
              <a:rPr lang="en-US" dirty="0" err="1"/>
              <a:t>usr</a:t>
            </a:r>
            <a:r>
              <a:rPr lang="en-US" dirty="0"/>
              <a:t>/local/var/homebrew/locks</a:t>
            </a:r>
          </a:p>
          <a:p>
            <a:pPr lvl="1"/>
            <a:r>
              <a:rPr lang="en-US" dirty="0" err="1"/>
              <a:t>sudo</a:t>
            </a:r>
            <a:r>
              <a:rPr lang="en-US" dirty="0"/>
              <a:t> </a:t>
            </a:r>
            <a:r>
              <a:rPr lang="en-US" dirty="0" err="1"/>
              <a:t>chown</a:t>
            </a:r>
            <a:r>
              <a:rPr lang="en-US" dirty="0"/>
              <a:t> -R $(</a:t>
            </a:r>
            <a:r>
              <a:rPr lang="en-US" dirty="0" err="1"/>
              <a:t>whoami</a:t>
            </a:r>
            <a:r>
              <a:rPr lang="en-US" dirty="0"/>
              <a:t>) /</a:t>
            </a:r>
            <a:r>
              <a:rPr lang="en-US" dirty="0" err="1"/>
              <a:t>usr</a:t>
            </a:r>
            <a:r>
              <a:rPr lang="en-US" dirty="0"/>
              <a:t>/local/var/homebrew</a:t>
            </a:r>
          </a:p>
          <a:p>
            <a:pPr rtl="0"/>
            <a:r>
              <a:rPr lang="en-US" dirty="0"/>
              <a:t> Open Xcode (because it needs to be launched at least once)</a:t>
            </a:r>
          </a:p>
          <a:p>
            <a:pPr rtl="0"/>
            <a:r>
              <a:rPr lang="en-US" dirty="0"/>
              <a:t> Run the following </a:t>
            </a:r>
            <a:r>
              <a:rPr lang="en-US" dirty="0" err="1"/>
              <a:t>sudo</a:t>
            </a:r>
            <a:r>
              <a:rPr lang="en-US" dirty="0"/>
              <a:t> command in a terminal to get rid of "first launch" warning in </a:t>
            </a:r>
            <a:r>
              <a:rPr lang="en-US" dirty="0" err="1"/>
              <a:t>kdoctor</a:t>
            </a:r>
            <a:r>
              <a:rPr lang="en-US" dirty="0"/>
              <a:t> if it still appears: </a:t>
            </a:r>
          </a:p>
          <a:p>
            <a:pPr lvl="1"/>
            <a:r>
              <a:rPr lang="en-US" dirty="0" err="1"/>
              <a:t>sudo</a:t>
            </a:r>
            <a:r>
              <a:rPr lang="en-US" dirty="0"/>
              <a:t> </a:t>
            </a:r>
            <a:r>
              <a:rPr lang="en-US" dirty="0" err="1"/>
              <a:t>xcode</a:t>
            </a:r>
            <a:r>
              <a:rPr lang="en-US" dirty="0"/>
              <a:t>-select -s /Applications/</a:t>
            </a:r>
            <a:r>
              <a:rPr lang="en-US" dirty="0" err="1"/>
              <a:t>Xcode.app</a:t>
            </a:r>
            <a:r>
              <a:rPr lang="en-US" dirty="0"/>
              <a:t>/Contents/Developer</a:t>
            </a:r>
          </a:p>
          <a:p>
            <a:pPr lvl="1"/>
            <a:r>
              <a:rPr lang="en-US" dirty="0"/>
              <a:t>(from </a:t>
            </a:r>
            <a:r>
              <a:rPr lang="en-US" dirty="0">
                <a:effectLst/>
                <a:hlinkClick r:id="rId4" tooltip="https://github.com/jetbrains/compose-multiplatform/issues/3186)"/>
              </a:rPr>
              <a:t>https://github.com/JetBrains/compose-multiplatform/issues/3186)</a:t>
            </a:r>
            <a:endParaRPr lang="en-US" dirty="0"/>
          </a:p>
          <a:p>
            <a:pPr rtl="0"/>
            <a:r>
              <a:rPr lang="en-US" dirty="0" err="1"/>
              <a:t>sudo</a:t>
            </a:r>
            <a:r>
              <a:rPr lang="en-US" dirty="0"/>
              <a:t> gem install </a:t>
            </a:r>
            <a:r>
              <a:rPr lang="en-US" dirty="0" err="1"/>
              <a:t>activesupport</a:t>
            </a:r>
            <a:r>
              <a:rPr lang="en-US" dirty="0"/>
              <a:t> -v 6.1.7.3</a:t>
            </a:r>
          </a:p>
          <a:p>
            <a:pPr rtl="0"/>
            <a:r>
              <a:rPr lang="en-US" dirty="0" err="1"/>
              <a:t>sudo</a:t>
            </a:r>
            <a:r>
              <a:rPr lang="en-US" dirty="0"/>
              <a:t> gem install </a:t>
            </a:r>
            <a:r>
              <a:rPr lang="en-US" dirty="0" err="1"/>
              <a:t>cocoapods</a:t>
            </a:r>
            <a:endParaRPr lang="en-US" dirty="0"/>
          </a:p>
          <a:p>
            <a:pPr rtl="0"/>
            <a:r>
              <a:rPr lang="en-US" dirty="0"/>
              <a:t>Run </a:t>
            </a:r>
            <a:r>
              <a:rPr lang="en-US" dirty="0" err="1"/>
              <a:t>kdoctor</a:t>
            </a:r>
            <a:r>
              <a:rPr lang="en-US" dirty="0"/>
              <a:t> in the terminal.  You will probably get the following notice</a:t>
            </a:r>
          </a:p>
          <a:p>
            <a:pPr lvl="1"/>
            <a:r>
              <a:rPr lang="en-US" dirty="0"/>
              <a:t>✖ </a:t>
            </a:r>
            <a:r>
              <a:rPr lang="en-US" dirty="0" err="1"/>
              <a:t>CocoaPods</a:t>
            </a:r>
            <a:r>
              <a:rPr lang="en-US" dirty="0"/>
              <a:t> requires your terminal to be using UTF-8 encoding.</a:t>
            </a:r>
            <a:br>
              <a:rPr lang="en-US" dirty="0"/>
            </a:br>
            <a:r>
              <a:rPr lang="en-US" dirty="0"/>
              <a:t>    Consider adding the following to ~/.</a:t>
            </a:r>
            <a:r>
              <a:rPr lang="en-US" dirty="0" err="1"/>
              <a:t>bash_profile</a:t>
            </a:r>
            <a:br>
              <a:rPr lang="en-US" dirty="0"/>
            </a:br>
            <a:r>
              <a:rPr lang="en-US" dirty="0"/>
              <a:t>    export LC_ALL=en_US.UTF-8</a:t>
            </a:r>
            <a:br>
              <a:rPr lang="en-US" dirty="0"/>
            </a:br>
            <a:endParaRPr lang="en-US" dirty="0"/>
          </a:p>
          <a:p>
            <a:r>
              <a:rPr lang="en-US" dirty="0"/>
              <a:t>In your user folder (cd ~), create a .</a:t>
            </a:r>
            <a:r>
              <a:rPr lang="en-US" dirty="0" err="1"/>
              <a:t>bash_profile</a:t>
            </a:r>
            <a:r>
              <a:rPr lang="en-US" dirty="0"/>
              <a:t> with the contents:    export LC_ALL=en_US.UTF-8</a:t>
            </a:r>
          </a:p>
          <a:p>
            <a:r>
              <a:rPr lang="en-US" dirty="0"/>
              <a:t>Upgrade Android Studio to the latest version (Flamingo 2022.2.1) if you have an older version installed.</a:t>
            </a:r>
            <a:endParaRPr lang="en-CA" dirty="0"/>
          </a:p>
        </p:txBody>
      </p:sp>
      <p:sp>
        <p:nvSpPr>
          <p:cNvPr id="4" name="TextBox 3">
            <a:extLst>
              <a:ext uri="{FF2B5EF4-FFF2-40B4-BE49-F238E27FC236}">
                <a16:creationId xmlns:a16="http://schemas.microsoft.com/office/drawing/2014/main" id="{D1BADBC2-5BDA-1C49-7D43-51D66DEC4D05}"/>
              </a:ext>
            </a:extLst>
          </p:cNvPr>
          <p:cNvSpPr txBox="1"/>
          <p:nvPr/>
        </p:nvSpPr>
        <p:spPr>
          <a:xfrm>
            <a:off x="671512" y="0"/>
            <a:ext cx="7757188" cy="523220"/>
          </a:xfrm>
          <a:prstGeom prst="rect">
            <a:avLst/>
          </a:prstGeom>
          <a:noFill/>
        </p:spPr>
        <p:txBody>
          <a:bodyPr wrap="none" rtlCol="0">
            <a:spAutoFit/>
          </a:bodyPr>
          <a:lstStyle/>
          <a:p>
            <a:r>
              <a:rPr lang="en-US" sz="2800" dirty="0"/>
              <a:t>Mac instructions (Only on your own home machine)</a:t>
            </a:r>
            <a:endParaRPr lang="en-CA" sz="2800" dirty="0"/>
          </a:p>
        </p:txBody>
      </p:sp>
      <p:sp>
        <p:nvSpPr>
          <p:cNvPr id="2" name="TextBox 1">
            <a:extLst>
              <a:ext uri="{FF2B5EF4-FFF2-40B4-BE49-F238E27FC236}">
                <a16:creationId xmlns:a16="http://schemas.microsoft.com/office/drawing/2014/main" id="{BC63613C-BF28-9BDE-51B5-5EE0580BE30A}"/>
              </a:ext>
            </a:extLst>
          </p:cNvPr>
          <p:cNvSpPr txBox="1"/>
          <p:nvPr/>
        </p:nvSpPr>
        <p:spPr>
          <a:xfrm>
            <a:off x="9667982" y="737369"/>
            <a:ext cx="2524018" cy="3693319"/>
          </a:xfrm>
          <a:prstGeom prst="rect">
            <a:avLst/>
          </a:prstGeom>
          <a:noFill/>
        </p:spPr>
        <p:txBody>
          <a:bodyPr wrap="square" rtlCol="0">
            <a:spAutoFit/>
          </a:bodyPr>
          <a:lstStyle/>
          <a:p>
            <a:r>
              <a:rPr lang="en-US" dirty="0"/>
              <a:t>On a Mac with M1 chip, you need to use </a:t>
            </a:r>
            <a:r>
              <a:rPr lang="en-US" dirty="0" err="1"/>
              <a:t>rvm</a:t>
            </a:r>
            <a:r>
              <a:rPr lang="en-US" dirty="0"/>
              <a:t>:</a:t>
            </a:r>
          </a:p>
          <a:p>
            <a:r>
              <a:rPr lang="en-CA" dirty="0">
                <a:effectLst/>
                <a:hlinkClick r:id="rId5" tooltip="https://jeffreymorgan.io/articles/ruby-on-macos-with-rvm/"/>
              </a:rPr>
              <a:t>https://jeffreymorgan.io/articles/ruby-on-macos-with-rvm/</a:t>
            </a:r>
            <a:endParaRPr lang="en-US" dirty="0">
              <a:effectLst/>
            </a:endParaRPr>
          </a:p>
          <a:p>
            <a:endParaRPr lang="en-US" dirty="0"/>
          </a:p>
          <a:p>
            <a:r>
              <a:rPr lang="en-CA" dirty="0">
                <a:effectLst/>
                <a:hlinkClick r:id="rId6" tooltip="https://rvm.io/rvm/install"/>
              </a:rPr>
              <a:t>https://rvm.io/rvm/install</a:t>
            </a:r>
            <a:endParaRPr lang="en-CA" dirty="0">
              <a:effectLst/>
            </a:endParaRPr>
          </a:p>
          <a:p>
            <a:endParaRPr lang="en-CA" dirty="0"/>
          </a:p>
          <a:p>
            <a:r>
              <a:rPr lang="en-CA" dirty="0">
                <a:effectLst/>
                <a:hlinkClick r:id="rId7" tooltip="https://kotlinlang.org/docs/native-cocoapods.html#22e3fe9e"/>
              </a:rPr>
              <a:t>https://kotlinlang.org/docs/native-cocoapods.html#22e3fe9e</a:t>
            </a:r>
            <a:endParaRPr lang="en-CA" dirty="0"/>
          </a:p>
        </p:txBody>
      </p:sp>
    </p:spTree>
    <p:extLst>
      <p:ext uri="{BB962C8B-B14F-4D97-AF65-F5344CB8AC3E}">
        <p14:creationId xmlns:p14="http://schemas.microsoft.com/office/powerpoint/2010/main" val="801586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878D-FA03-46EA-43EF-733FF33428BF}"/>
              </a:ext>
            </a:extLst>
          </p:cNvPr>
          <p:cNvSpPr>
            <a:spLocks noGrp="1"/>
          </p:cNvSpPr>
          <p:nvPr>
            <p:ph type="title"/>
          </p:nvPr>
        </p:nvSpPr>
        <p:spPr/>
        <p:txBody>
          <a:bodyPr/>
          <a:lstStyle/>
          <a:p>
            <a:r>
              <a:rPr lang="en-US" dirty="0"/>
              <a:t>Compose </a:t>
            </a:r>
            <a:br>
              <a:rPr lang="en-US" dirty="0"/>
            </a:br>
            <a:r>
              <a:rPr lang="en-US" dirty="0"/>
              <a:t>Multiplatform</a:t>
            </a:r>
            <a:endParaRPr lang="en-CA" dirty="0"/>
          </a:p>
        </p:txBody>
      </p:sp>
      <p:sp>
        <p:nvSpPr>
          <p:cNvPr id="3" name="Content Placeholder 2">
            <a:extLst>
              <a:ext uri="{FF2B5EF4-FFF2-40B4-BE49-F238E27FC236}">
                <a16:creationId xmlns:a16="http://schemas.microsoft.com/office/drawing/2014/main" id="{77DE81D6-D681-495F-CCF2-98111CA84310}"/>
              </a:ext>
            </a:extLst>
          </p:cNvPr>
          <p:cNvSpPr>
            <a:spLocks noGrp="1"/>
          </p:cNvSpPr>
          <p:nvPr>
            <p:ph idx="1"/>
          </p:nvPr>
        </p:nvSpPr>
        <p:spPr>
          <a:xfrm>
            <a:off x="164602" y="2141537"/>
            <a:ext cx="8112222" cy="4351338"/>
          </a:xfrm>
        </p:spPr>
        <p:txBody>
          <a:bodyPr>
            <a:normAutofit lnSpcReduction="10000"/>
          </a:bodyPr>
          <a:lstStyle/>
          <a:p>
            <a:r>
              <a:rPr lang="en-CA" dirty="0">
                <a:hlinkClick r:id="rId2"/>
              </a:rPr>
              <a:t>https://www.jetbrains.com/lp/compose-multiplatform/</a:t>
            </a:r>
            <a:endParaRPr lang="en-CA" dirty="0"/>
          </a:p>
          <a:p>
            <a:r>
              <a:rPr lang="en-US" dirty="0"/>
              <a:t>Since Compose Multiplatform is in Alpha for iOS, we'll grab a template project that JetBrains has created for us.</a:t>
            </a:r>
          </a:p>
          <a:p>
            <a:r>
              <a:rPr lang="en-US" dirty="0"/>
              <a:t>Go to </a:t>
            </a:r>
            <a:r>
              <a:rPr lang="en-US" dirty="0">
                <a:hlinkClick r:id="rId3"/>
              </a:rPr>
              <a:t>https://github.com/JetBrains/compose-multiplatform-ios-android-template#readme</a:t>
            </a:r>
            <a:r>
              <a:rPr lang="en-US" dirty="0"/>
              <a:t> </a:t>
            </a:r>
          </a:p>
          <a:p>
            <a:pPr lvl="1"/>
            <a:r>
              <a:rPr lang="en-US" dirty="0"/>
              <a:t>Choose "Use this Template"</a:t>
            </a:r>
          </a:p>
          <a:p>
            <a:pPr lvl="1"/>
            <a:r>
              <a:rPr lang="en-US" dirty="0"/>
              <a:t>Then "Create a new repository"</a:t>
            </a:r>
          </a:p>
          <a:p>
            <a:pPr lvl="1"/>
            <a:r>
              <a:rPr lang="en-US" dirty="0"/>
              <a:t>Give the repository a name</a:t>
            </a:r>
          </a:p>
          <a:p>
            <a:pPr lvl="1"/>
            <a:r>
              <a:rPr lang="en-US" dirty="0"/>
              <a:t>Suggest you make it "Private"</a:t>
            </a:r>
          </a:p>
          <a:p>
            <a:endParaRPr lang="en-CA" dirty="0"/>
          </a:p>
        </p:txBody>
      </p:sp>
      <p:pic>
        <p:nvPicPr>
          <p:cNvPr id="7" name="Picture 6">
            <a:extLst>
              <a:ext uri="{FF2B5EF4-FFF2-40B4-BE49-F238E27FC236}">
                <a16:creationId xmlns:a16="http://schemas.microsoft.com/office/drawing/2014/main" id="{8DA13ED3-B8AB-E8D8-849B-0C2D42076A84}"/>
              </a:ext>
            </a:extLst>
          </p:cNvPr>
          <p:cNvPicPr>
            <a:picLocks noChangeAspect="1"/>
          </p:cNvPicPr>
          <p:nvPr/>
        </p:nvPicPr>
        <p:blipFill>
          <a:blip r:embed="rId4"/>
          <a:stretch>
            <a:fillRect/>
          </a:stretch>
        </p:blipFill>
        <p:spPr>
          <a:xfrm>
            <a:off x="5766843" y="10619"/>
            <a:ext cx="6308592" cy="2034574"/>
          </a:xfrm>
          <a:prstGeom prst="rect">
            <a:avLst/>
          </a:prstGeom>
        </p:spPr>
      </p:pic>
      <p:pic>
        <p:nvPicPr>
          <p:cNvPr id="9" name="Picture 8">
            <a:extLst>
              <a:ext uri="{FF2B5EF4-FFF2-40B4-BE49-F238E27FC236}">
                <a16:creationId xmlns:a16="http://schemas.microsoft.com/office/drawing/2014/main" id="{D44606E5-2D39-3228-84B4-C7385890D282}"/>
              </a:ext>
            </a:extLst>
          </p:cNvPr>
          <p:cNvPicPr>
            <a:picLocks noChangeAspect="1"/>
          </p:cNvPicPr>
          <p:nvPr/>
        </p:nvPicPr>
        <p:blipFill>
          <a:blip r:embed="rId5"/>
          <a:stretch>
            <a:fillRect/>
          </a:stretch>
        </p:blipFill>
        <p:spPr>
          <a:xfrm>
            <a:off x="8276824" y="2014105"/>
            <a:ext cx="3528911" cy="4843895"/>
          </a:xfrm>
          <a:prstGeom prst="rect">
            <a:avLst/>
          </a:prstGeom>
        </p:spPr>
      </p:pic>
    </p:spTree>
    <p:extLst>
      <p:ext uri="{BB962C8B-B14F-4D97-AF65-F5344CB8AC3E}">
        <p14:creationId xmlns:p14="http://schemas.microsoft.com/office/powerpoint/2010/main" val="1355377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6E16-D815-B7BF-F0BE-14464D700D7A}"/>
              </a:ext>
            </a:extLst>
          </p:cNvPr>
          <p:cNvSpPr>
            <a:spLocks noGrp="1"/>
          </p:cNvSpPr>
          <p:nvPr>
            <p:ph type="title"/>
          </p:nvPr>
        </p:nvSpPr>
        <p:spPr/>
        <p:txBody>
          <a:bodyPr/>
          <a:lstStyle/>
          <a:p>
            <a:r>
              <a:rPr lang="en-US" dirty="0"/>
              <a:t>Load project in Studio</a:t>
            </a:r>
            <a:endParaRPr lang="en-CA" dirty="0"/>
          </a:p>
        </p:txBody>
      </p:sp>
      <p:sp>
        <p:nvSpPr>
          <p:cNvPr id="3" name="Content Placeholder 2">
            <a:extLst>
              <a:ext uri="{FF2B5EF4-FFF2-40B4-BE49-F238E27FC236}">
                <a16:creationId xmlns:a16="http://schemas.microsoft.com/office/drawing/2014/main" id="{192A33FC-25B2-7CB4-CDC1-51FF4D759F49}"/>
              </a:ext>
            </a:extLst>
          </p:cNvPr>
          <p:cNvSpPr>
            <a:spLocks noGrp="1"/>
          </p:cNvSpPr>
          <p:nvPr>
            <p:ph idx="1"/>
          </p:nvPr>
        </p:nvSpPr>
        <p:spPr/>
        <p:txBody>
          <a:bodyPr/>
          <a:lstStyle/>
          <a:p>
            <a:r>
              <a:rPr lang="en-US" dirty="0"/>
              <a:t>Copy the git clone link for your project.</a:t>
            </a:r>
          </a:p>
          <a:p>
            <a:r>
              <a:rPr lang="en-US" dirty="0"/>
              <a:t>In Android Studio, create a new project </a:t>
            </a:r>
            <a:br>
              <a:rPr lang="en-US" dirty="0"/>
            </a:br>
            <a:r>
              <a:rPr lang="en-US" dirty="0"/>
              <a:t>by "Get Project from Version Control"</a:t>
            </a:r>
          </a:p>
          <a:p>
            <a:r>
              <a:rPr lang="en-US" dirty="0"/>
              <a:t>It will take some time to build the project</a:t>
            </a:r>
            <a:endParaRPr lang="en-CA" dirty="0"/>
          </a:p>
        </p:txBody>
      </p:sp>
      <p:pic>
        <p:nvPicPr>
          <p:cNvPr id="5" name="Picture 4">
            <a:extLst>
              <a:ext uri="{FF2B5EF4-FFF2-40B4-BE49-F238E27FC236}">
                <a16:creationId xmlns:a16="http://schemas.microsoft.com/office/drawing/2014/main" id="{049E7B24-8898-389D-8140-DB91069899F4}"/>
              </a:ext>
            </a:extLst>
          </p:cNvPr>
          <p:cNvPicPr>
            <a:picLocks noChangeAspect="1"/>
          </p:cNvPicPr>
          <p:nvPr/>
        </p:nvPicPr>
        <p:blipFill>
          <a:blip r:embed="rId2"/>
          <a:stretch>
            <a:fillRect/>
          </a:stretch>
        </p:blipFill>
        <p:spPr>
          <a:xfrm>
            <a:off x="7212961" y="115876"/>
            <a:ext cx="4601217" cy="4706007"/>
          </a:xfrm>
          <a:prstGeom prst="rect">
            <a:avLst/>
          </a:prstGeom>
        </p:spPr>
      </p:pic>
      <p:pic>
        <p:nvPicPr>
          <p:cNvPr id="7" name="Picture 6">
            <a:extLst>
              <a:ext uri="{FF2B5EF4-FFF2-40B4-BE49-F238E27FC236}">
                <a16:creationId xmlns:a16="http://schemas.microsoft.com/office/drawing/2014/main" id="{86BCC014-760D-D948-531D-2247502DCD00}"/>
              </a:ext>
            </a:extLst>
          </p:cNvPr>
          <p:cNvPicPr>
            <a:picLocks noChangeAspect="1"/>
          </p:cNvPicPr>
          <p:nvPr/>
        </p:nvPicPr>
        <p:blipFill>
          <a:blip r:embed="rId3"/>
          <a:stretch>
            <a:fillRect/>
          </a:stretch>
        </p:blipFill>
        <p:spPr>
          <a:xfrm>
            <a:off x="-2275094" y="4001294"/>
            <a:ext cx="7506748" cy="2734057"/>
          </a:xfrm>
          <a:prstGeom prst="rect">
            <a:avLst/>
          </a:prstGeom>
        </p:spPr>
      </p:pic>
      <p:pic>
        <p:nvPicPr>
          <p:cNvPr id="9" name="Picture 8">
            <a:extLst>
              <a:ext uri="{FF2B5EF4-FFF2-40B4-BE49-F238E27FC236}">
                <a16:creationId xmlns:a16="http://schemas.microsoft.com/office/drawing/2014/main" id="{C1FA31AB-6D17-0DD9-5B72-3878570C58A7}"/>
              </a:ext>
            </a:extLst>
          </p:cNvPr>
          <p:cNvPicPr>
            <a:picLocks noChangeAspect="1"/>
          </p:cNvPicPr>
          <p:nvPr/>
        </p:nvPicPr>
        <p:blipFill>
          <a:blip r:embed="rId4"/>
          <a:stretch>
            <a:fillRect/>
          </a:stretch>
        </p:blipFill>
        <p:spPr>
          <a:xfrm>
            <a:off x="5354723" y="4631858"/>
            <a:ext cx="7087589" cy="2438740"/>
          </a:xfrm>
          <a:prstGeom prst="rect">
            <a:avLst/>
          </a:prstGeom>
        </p:spPr>
      </p:pic>
    </p:spTree>
    <p:extLst>
      <p:ext uri="{BB962C8B-B14F-4D97-AF65-F5344CB8AC3E}">
        <p14:creationId xmlns:p14="http://schemas.microsoft.com/office/powerpoint/2010/main" val="4166782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6AE4-FD5F-91D5-CA3E-DC9E10CA749C}"/>
              </a:ext>
            </a:extLst>
          </p:cNvPr>
          <p:cNvSpPr>
            <a:spLocks noGrp="1"/>
          </p:cNvSpPr>
          <p:nvPr>
            <p:ph type="title"/>
          </p:nvPr>
        </p:nvSpPr>
        <p:spPr/>
        <p:txBody>
          <a:bodyPr/>
          <a:lstStyle/>
          <a:p>
            <a:r>
              <a:rPr lang="en-US" dirty="0"/>
              <a:t>Let's Explore</a:t>
            </a:r>
            <a:endParaRPr lang="en-CA" dirty="0"/>
          </a:p>
        </p:txBody>
      </p:sp>
      <p:sp>
        <p:nvSpPr>
          <p:cNvPr id="3" name="Content Placeholder 2">
            <a:extLst>
              <a:ext uri="{FF2B5EF4-FFF2-40B4-BE49-F238E27FC236}">
                <a16:creationId xmlns:a16="http://schemas.microsoft.com/office/drawing/2014/main" id="{F56C0392-6EFF-BD1B-2E4F-3DAEBE8C3097}"/>
              </a:ext>
            </a:extLst>
          </p:cNvPr>
          <p:cNvSpPr>
            <a:spLocks noGrp="1"/>
          </p:cNvSpPr>
          <p:nvPr>
            <p:ph idx="1"/>
          </p:nvPr>
        </p:nvSpPr>
        <p:spPr>
          <a:xfrm>
            <a:off x="838200" y="1825624"/>
            <a:ext cx="10515600" cy="4872355"/>
          </a:xfrm>
        </p:spPr>
        <p:txBody>
          <a:bodyPr>
            <a:normAutofit fontScale="92500" lnSpcReduction="20000"/>
          </a:bodyPr>
          <a:lstStyle/>
          <a:p>
            <a:r>
              <a:rPr lang="en-US" dirty="0"/>
              <a:t>Open the Project pane and explore the directory structure</a:t>
            </a:r>
          </a:p>
          <a:p>
            <a:r>
              <a:rPr lang="en-US" dirty="0"/>
              <a:t>Notice the 'shared' folder – This will hold our code that will be in common for both platforms (Android and iOS)</a:t>
            </a:r>
          </a:p>
          <a:p>
            <a:r>
              <a:rPr lang="en-US" dirty="0"/>
              <a:t>If you are all setup properly,</a:t>
            </a:r>
            <a:br>
              <a:rPr lang="en-US" dirty="0"/>
            </a:br>
            <a:r>
              <a:rPr lang="en-US" dirty="0"/>
              <a:t>you should be able to click the</a:t>
            </a:r>
            <a:br>
              <a:rPr lang="en-US" dirty="0"/>
            </a:br>
            <a:r>
              <a:rPr lang="en-US" dirty="0"/>
              <a:t>green Run arrow.</a:t>
            </a:r>
          </a:p>
          <a:p>
            <a:pPr lvl="1"/>
            <a:r>
              <a:rPr lang="en-US" dirty="0"/>
              <a:t>Note: You need to have an</a:t>
            </a:r>
            <a:br>
              <a:rPr lang="en-US" dirty="0"/>
            </a:br>
            <a:r>
              <a:rPr lang="en-US" dirty="0"/>
              <a:t>emulator installed</a:t>
            </a:r>
          </a:p>
          <a:p>
            <a:pPr lvl="1"/>
            <a:r>
              <a:rPr lang="en-US" dirty="0"/>
              <a:t>If not, load Device Manager pane</a:t>
            </a:r>
            <a:br>
              <a:rPr lang="en-US" dirty="0"/>
            </a:br>
            <a:r>
              <a:rPr lang="en-US" dirty="0"/>
              <a:t>and "Create Device"</a:t>
            </a:r>
          </a:p>
          <a:p>
            <a:r>
              <a:rPr lang="en-US" dirty="0"/>
              <a:t>You should see your app running</a:t>
            </a:r>
            <a:br>
              <a:rPr lang="en-US" dirty="0"/>
            </a:br>
            <a:r>
              <a:rPr lang="en-US" dirty="0"/>
              <a:t>in the emulator in the </a:t>
            </a:r>
            <a:br>
              <a:rPr lang="en-US" dirty="0"/>
            </a:br>
            <a:r>
              <a:rPr lang="en-US" dirty="0"/>
              <a:t>"Running Devices" tab</a:t>
            </a:r>
          </a:p>
          <a:p>
            <a:r>
              <a:rPr lang="en-US" dirty="0"/>
              <a:t>Click the "Hello World" button</a:t>
            </a:r>
            <a:br>
              <a:rPr lang="en-US" dirty="0"/>
            </a:br>
            <a:endParaRPr lang="en-US" dirty="0"/>
          </a:p>
          <a:p>
            <a:endParaRPr lang="en-US" dirty="0"/>
          </a:p>
          <a:p>
            <a:endParaRPr lang="en-CA" dirty="0"/>
          </a:p>
        </p:txBody>
      </p:sp>
      <p:pic>
        <p:nvPicPr>
          <p:cNvPr id="5" name="Picture 4">
            <a:extLst>
              <a:ext uri="{FF2B5EF4-FFF2-40B4-BE49-F238E27FC236}">
                <a16:creationId xmlns:a16="http://schemas.microsoft.com/office/drawing/2014/main" id="{E3E435C5-3D82-4486-7660-CF3D42CFF0EB}"/>
              </a:ext>
            </a:extLst>
          </p:cNvPr>
          <p:cNvPicPr>
            <a:picLocks noChangeAspect="1"/>
          </p:cNvPicPr>
          <p:nvPr/>
        </p:nvPicPr>
        <p:blipFill>
          <a:blip r:embed="rId2"/>
          <a:stretch>
            <a:fillRect/>
          </a:stretch>
        </p:blipFill>
        <p:spPr>
          <a:xfrm>
            <a:off x="6271229" y="3246437"/>
            <a:ext cx="5805302" cy="6492875"/>
          </a:xfrm>
          <a:prstGeom prst="rect">
            <a:avLst/>
          </a:prstGeom>
        </p:spPr>
      </p:pic>
    </p:spTree>
    <p:extLst>
      <p:ext uri="{BB962C8B-B14F-4D97-AF65-F5344CB8AC3E}">
        <p14:creationId xmlns:p14="http://schemas.microsoft.com/office/powerpoint/2010/main" val="313992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DE41-6470-F107-7615-04F08EF9432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E3F20F1-BD9E-A9AF-2272-9848C0B58BDC}"/>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EF02E73B-2C73-2AD2-05E3-507191BEB599}"/>
              </a:ext>
            </a:extLst>
          </p:cNvPr>
          <p:cNvPicPr>
            <a:picLocks noChangeAspect="1"/>
          </p:cNvPicPr>
          <p:nvPr/>
        </p:nvPicPr>
        <p:blipFill>
          <a:blip r:embed="rId2"/>
          <a:stretch>
            <a:fillRect/>
          </a:stretch>
        </p:blipFill>
        <p:spPr>
          <a:xfrm>
            <a:off x="0" y="231913"/>
            <a:ext cx="12192000" cy="6394174"/>
          </a:xfrm>
          <a:prstGeom prst="rect">
            <a:avLst/>
          </a:prstGeom>
        </p:spPr>
      </p:pic>
    </p:spTree>
    <p:extLst>
      <p:ext uri="{BB962C8B-B14F-4D97-AF65-F5344CB8AC3E}">
        <p14:creationId xmlns:p14="http://schemas.microsoft.com/office/powerpoint/2010/main" val="1888488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3117-DC68-6066-587A-214848EEBA1D}"/>
              </a:ext>
            </a:extLst>
          </p:cNvPr>
          <p:cNvSpPr>
            <a:spLocks noGrp="1"/>
          </p:cNvSpPr>
          <p:nvPr>
            <p:ph type="title"/>
          </p:nvPr>
        </p:nvSpPr>
        <p:spPr/>
        <p:txBody>
          <a:bodyPr/>
          <a:lstStyle/>
          <a:p>
            <a:r>
              <a:rPr lang="en-US" dirty="0"/>
              <a:t>Similarity to React</a:t>
            </a:r>
            <a:endParaRPr lang="en-CA" dirty="0"/>
          </a:p>
        </p:txBody>
      </p:sp>
      <p:sp>
        <p:nvSpPr>
          <p:cNvPr id="3" name="Content Placeholder 2">
            <a:extLst>
              <a:ext uri="{FF2B5EF4-FFF2-40B4-BE49-F238E27FC236}">
                <a16:creationId xmlns:a16="http://schemas.microsoft.com/office/drawing/2014/main" id="{23DDB897-C8E6-AB04-F14B-6E10E1171A2F}"/>
              </a:ext>
            </a:extLst>
          </p:cNvPr>
          <p:cNvSpPr>
            <a:spLocks noGrp="1"/>
          </p:cNvSpPr>
          <p:nvPr>
            <p:ph idx="1"/>
          </p:nvPr>
        </p:nvSpPr>
        <p:spPr/>
        <p:txBody>
          <a:bodyPr/>
          <a:lstStyle/>
          <a:p>
            <a:r>
              <a:rPr lang="en-US" dirty="0"/>
              <a:t>Notice the rough similarity to React JSX</a:t>
            </a:r>
          </a:p>
          <a:p>
            <a:pPr lvl="1"/>
            <a:r>
              <a:rPr lang="en-US" dirty="0"/>
              <a:t>Nested UI components</a:t>
            </a:r>
          </a:p>
          <a:p>
            <a:pPr lvl="2"/>
            <a:r>
              <a:rPr lang="en-US" dirty="0"/>
              <a:t>@Composable indicates a UI component much like a JSK component</a:t>
            </a:r>
          </a:p>
          <a:p>
            <a:pPr lvl="1"/>
            <a:r>
              <a:rPr lang="en-US" dirty="0"/>
              <a:t>Named "properties" on components</a:t>
            </a:r>
          </a:p>
          <a:p>
            <a:pPr lvl="2"/>
            <a:r>
              <a:rPr lang="en-US" dirty="0"/>
              <a:t>Really are named parameters to functions in Kotlin</a:t>
            </a:r>
          </a:p>
          <a:p>
            <a:pPr lvl="1"/>
            <a:r>
              <a:rPr lang="en-US" dirty="0"/>
              <a:t>"Single Activity" design pattern</a:t>
            </a:r>
          </a:p>
          <a:p>
            <a:pPr lvl="2"/>
            <a:r>
              <a:rPr lang="en-US" dirty="0"/>
              <a:t>Similar in rough concept to single page app design of React</a:t>
            </a:r>
          </a:p>
          <a:p>
            <a:pPr lvl="1"/>
            <a:r>
              <a:rPr lang="en-US" dirty="0"/>
              <a:t>State management and re-render UI when state changes</a:t>
            </a:r>
          </a:p>
          <a:p>
            <a:pPr lvl="2"/>
            <a:endParaRPr lang="en-US" dirty="0"/>
          </a:p>
          <a:p>
            <a:pPr lvl="1"/>
            <a:endParaRPr lang="en-CA" dirty="0"/>
          </a:p>
        </p:txBody>
      </p:sp>
    </p:spTree>
    <p:extLst>
      <p:ext uri="{BB962C8B-B14F-4D97-AF65-F5344CB8AC3E}">
        <p14:creationId xmlns:p14="http://schemas.microsoft.com/office/powerpoint/2010/main" val="467867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90AC-31E0-EC40-17C7-82476B81185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2B98FAE-F41A-2D32-B10B-536AD4F81891}"/>
              </a:ext>
            </a:extLst>
          </p:cNvPr>
          <p:cNvSpPr>
            <a:spLocks noGrp="1"/>
          </p:cNvSpPr>
          <p:nvPr>
            <p:ph idx="1"/>
          </p:nvPr>
        </p:nvSpPr>
        <p:spPr/>
        <p:txBody>
          <a:bodyPr>
            <a:normAutofit fontScale="92500" lnSpcReduction="10000"/>
          </a:bodyPr>
          <a:lstStyle/>
          <a:p>
            <a:endParaRPr lang="en-US" dirty="0"/>
          </a:p>
          <a:p>
            <a:endParaRPr lang="en-CA" dirty="0"/>
          </a:p>
          <a:p>
            <a:r>
              <a:rPr lang="en-CA" dirty="0"/>
              <a:t>That sure doesn't look like Java…</a:t>
            </a:r>
          </a:p>
          <a:p>
            <a:endParaRPr lang="en-CA" dirty="0"/>
          </a:p>
          <a:p>
            <a:r>
              <a:rPr lang="en-CA" dirty="0"/>
              <a:t>fun?</a:t>
            </a:r>
          </a:p>
          <a:p>
            <a:r>
              <a:rPr lang="en-CA" dirty="0"/>
              <a:t>var?</a:t>
            </a:r>
          </a:p>
          <a:p>
            <a:r>
              <a:rPr lang="en-CA" dirty="0"/>
              <a:t>Where are the semi-colons?</a:t>
            </a:r>
          </a:p>
          <a:p>
            <a:endParaRPr lang="en-CA" dirty="0"/>
          </a:p>
          <a:p>
            <a:r>
              <a:rPr lang="en-CA" dirty="0"/>
              <a:t>… </a:t>
            </a:r>
            <a:r>
              <a:rPr lang="en-CA" dirty="0" err="1"/>
              <a:t>ExperimentalResourceApi</a:t>
            </a:r>
            <a:r>
              <a:rPr lang="en-CA" dirty="0"/>
              <a:t> – yikes!</a:t>
            </a:r>
          </a:p>
          <a:p>
            <a:pPr lvl="1"/>
            <a:r>
              <a:rPr lang="en-CA" dirty="0"/>
              <a:t>Welcome to alpha/beta…</a:t>
            </a:r>
          </a:p>
        </p:txBody>
      </p:sp>
    </p:spTree>
    <p:extLst>
      <p:ext uri="{BB962C8B-B14F-4D97-AF65-F5344CB8AC3E}">
        <p14:creationId xmlns:p14="http://schemas.microsoft.com/office/powerpoint/2010/main" val="3178917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4DBC-B76D-B190-DBAC-B06C8CEC3A03}"/>
              </a:ext>
            </a:extLst>
          </p:cNvPr>
          <p:cNvSpPr>
            <a:spLocks noGrp="1"/>
          </p:cNvSpPr>
          <p:nvPr>
            <p:ph type="title"/>
          </p:nvPr>
        </p:nvSpPr>
        <p:spPr/>
        <p:txBody>
          <a:bodyPr/>
          <a:lstStyle/>
          <a:p>
            <a:endParaRPr lang="en-CA"/>
          </a:p>
        </p:txBody>
      </p:sp>
      <p:pic>
        <p:nvPicPr>
          <p:cNvPr id="5" name="Content Placeholder 4" descr="A picture containing text, screenshot, font, diagram&#10;&#10;Description automatically generated">
            <a:extLst>
              <a:ext uri="{FF2B5EF4-FFF2-40B4-BE49-F238E27FC236}">
                <a16:creationId xmlns:a16="http://schemas.microsoft.com/office/drawing/2014/main" id="{B3F25C95-1604-48B1-B682-C04B3527EB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0375" y="2153444"/>
            <a:ext cx="6191250" cy="3695700"/>
          </a:xfrm>
        </p:spPr>
      </p:pic>
    </p:spTree>
    <p:extLst>
      <p:ext uri="{BB962C8B-B14F-4D97-AF65-F5344CB8AC3E}">
        <p14:creationId xmlns:p14="http://schemas.microsoft.com/office/powerpoint/2010/main" val="244376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B653-B54E-CD85-3D1B-9751B23F7362}"/>
              </a:ext>
            </a:extLst>
          </p:cNvPr>
          <p:cNvSpPr>
            <a:spLocks noGrp="1"/>
          </p:cNvSpPr>
          <p:nvPr>
            <p:ph type="title"/>
          </p:nvPr>
        </p:nvSpPr>
        <p:spPr/>
        <p:txBody>
          <a:bodyPr/>
          <a:lstStyle/>
          <a:p>
            <a:r>
              <a:rPr lang="en-US" dirty="0"/>
              <a:t>Welcome!</a:t>
            </a:r>
            <a:endParaRPr lang="en-CA" dirty="0"/>
          </a:p>
        </p:txBody>
      </p:sp>
      <p:sp>
        <p:nvSpPr>
          <p:cNvPr id="3" name="Content Placeholder 2">
            <a:extLst>
              <a:ext uri="{FF2B5EF4-FFF2-40B4-BE49-F238E27FC236}">
                <a16:creationId xmlns:a16="http://schemas.microsoft.com/office/drawing/2014/main" id="{3621FF4A-5863-9474-9BA1-80D9B60B1AB1}"/>
              </a:ext>
            </a:extLst>
          </p:cNvPr>
          <p:cNvSpPr>
            <a:spLocks noGrp="1"/>
          </p:cNvSpPr>
          <p:nvPr>
            <p:ph idx="1"/>
          </p:nvPr>
        </p:nvSpPr>
        <p:spPr>
          <a:xfrm>
            <a:off x="838200" y="1825624"/>
            <a:ext cx="10786110" cy="5032375"/>
          </a:xfrm>
        </p:spPr>
        <p:txBody>
          <a:bodyPr>
            <a:normAutofit fontScale="92500"/>
          </a:bodyPr>
          <a:lstStyle/>
          <a:p>
            <a:r>
              <a:rPr lang="en-US" dirty="0"/>
              <a:t>You'll be learning:</a:t>
            </a:r>
          </a:p>
          <a:p>
            <a:pPr lvl="1"/>
            <a:r>
              <a:rPr lang="en-US" dirty="0"/>
              <a:t>How to program in a new language – Kotlin – that is based on Java but uses a more concise syntax </a:t>
            </a:r>
          </a:p>
          <a:p>
            <a:pPr lvl="1"/>
            <a:r>
              <a:rPr lang="en-US" dirty="0"/>
              <a:t>How to use a new multiplatform technology – Kotlin Multiplatform Mobile (in beta) - to create projects that use a single codebase and can be deployed on both Android and iOS</a:t>
            </a:r>
          </a:p>
          <a:p>
            <a:pPr lvl="1"/>
            <a:r>
              <a:rPr lang="en-US" dirty="0"/>
              <a:t>How to create user interfaces in a very new multiplatform technology - Compose Multiplatform (in alpha) – to produce app UIs that work in both Android and iOS</a:t>
            </a:r>
          </a:p>
          <a:p>
            <a:pPr lvl="1"/>
            <a:r>
              <a:rPr lang="en-US" dirty="0"/>
              <a:t>How to use appropriate design principles, tools and techniques to produce robust mobile code</a:t>
            </a:r>
          </a:p>
          <a:p>
            <a:pPr lvl="1"/>
            <a:r>
              <a:rPr lang="en-US" dirty="0"/>
              <a:t>How to work together in groups to design and create a multi-platform app</a:t>
            </a:r>
          </a:p>
          <a:p>
            <a:r>
              <a:rPr lang="en-US" dirty="0"/>
              <a:t>You’ll be learning both individually and together</a:t>
            </a:r>
          </a:p>
          <a:p>
            <a:pPr lvl="1"/>
            <a:r>
              <a:rPr lang="en-US" dirty="0"/>
              <a:t>Encourage critical thinking, exploratory learning-by-doing, and collaborative learning</a:t>
            </a:r>
          </a:p>
          <a:p>
            <a:pPr lvl="1"/>
            <a:r>
              <a:rPr lang="en-US" dirty="0"/>
              <a:t>You’ll be making many design decisions of your own</a:t>
            </a:r>
          </a:p>
          <a:p>
            <a:endParaRPr lang="en-US" dirty="0"/>
          </a:p>
          <a:p>
            <a:pPr lvl="1"/>
            <a:endParaRPr lang="en-US" dirty="0"/>
          </a:p>
          <a:p>
            <a:pPr lvl="1"/>
            <a:endParaRPr lang="en-US" dirty="0"/>
          </a:p>
        </p:txBody>
      </p:sp>
    </p:spTree>
    <p:extLst>
      <p:ext uri="{BB962C8B-B14F-4D97-AF65-F5344CB8AC3E}">
        <p14:creationId xmlns:p14="http://schemas.microsoft.com/office/powerpoint/2010/main" val="1629485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2A53-803A-6E74-3166-B6E830710691}"/>
              </a:ext>
            </a:extLst>
          </p:cNvPr>
          <p:cNvSpPr>
            <a:spLocks noGrp="1"/>
          </p:cNvSpPr>
          <p:nvPr>
            <p:ph type="title"/>
          </p:nvPr>
        </p:nvSpPr>
        <p:spPr/>
        <p:txBody>
          <a:bodyPr/>
          <a:lstStyle/>
          <a:p>
            <a:endParaRPr lang="en-CA"/>
          </a:p>
        </p:txBody>
      </p:sp>
      <p:pic>
        <p:nvPicPr>
          <p:cNvPr id="5" name="Content Placeholder 4" descr="A picture containing text, screenshot, font, diagram&#10;&#10;Description automatically generated">
            <a:extLst>
              <a:ext uri="{FF2B5EF4-FFF2-40B4-BE49-F238E27FC236}">
                <a16:creationId xmlns:a16="http://schemas.microsoft.com/office/drawing/2014/main" id="{34C8F70F-0E35-18DC-CD58-D8D99B10E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375" y="2282031"/>
            <a:ext cx="6191250" cy="3438525"/>
          </a:xfrm>
        </p:spPr>
      </p:pic>
    </p:spTree>
    <p:extLst>
      <p:ext uri="{BB962C8B-B14F-4D97-AF65-F5344CB8AC3E}">
        <p14:creationId xmlns:p14="http://schemas.microsoft.com/office/powerpoint/2010/main" val="1323087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460E-5B05-7C7B-389A-9CFA3893CD98}"/>
              </a:ext>
            </a:extLst>
          </p:cNvPr>
          <p:cNvSpPr>
            <a:spLocks noGrp="1"/>
          </p:cNvSpPr>
          <p:nvPr>
            <p:ph type="title"/>
          </p:nvPr>
        </p:nvSpPr>
        <p:spPr/>
        <p:txBody>
          <a:bodyPr/>
          <a:lstStyle/>
          <a:p>
            <a:r>
              <a:rPr lang="en-US" dirty="0"/>
              <a:t>Let's also run it as a Desktop App!</a:t>
            </a:r>
            <a:endParaRPr lang="en-CA" dirty="0"/>
          </a:p>
        </p:txBody>
      </p:sp>
      <p:sp>
        <p:nvSpPr>
          <p:cNvPr id="3" name="Content Placeholder 2">
            <a:extLst>
              <a:ext uri="{FF2B5EF4-FFF2-40B4-BE49-F238E27FC236}">
                <a16:creationId xmlns:a16="http://schemas.microsoft.com/office/drawing/2014/main" id="{4455461D-1F14-083C-6244-2D3860F31543}"/>
              </a:ext>
            </a:extLst>
          </p:cNvPr>
          <p:cNvSpPr>
            <a:spLocks noGrp="1"/>
          </p:cNvSpPr>
          <p:nvPr>
            <p:ph idx="1"/>
          </p:nvPr>
        </p:nvSpPr>
        <p:spPr/>
        <p:txBody>
          <a:bodyPr/>
          <a:lstStyle/>
          <a:p>
            <a:r>
              <a:rPr lang="en-US" dirty="0"/>
              <a:t>Device Manager – Create Device</a:t>
            </a:r>
          </a:p>
          <a:p>
            <a:r>
              <a:rPr lang="en-US" dirty="0"/>
              <a:t>Pick a desktop and complete the steps.</a:t>
            </a:r>
          </a:p>
          <a:p>
            <a:pPr lvl="1"/>
            <a:r>
              <a:rPr lang="en-US" dirty="0"/>
              <a:t>It may take a while to download.</a:t>
            </a:r>
          </a:p>
          <a:p>
            <a:r>
              <a:rPr lang="en-US" dirty="0"/>
              <a:t>Then Change the run target and run.</a:t>
            </a:r>
            <a:endParaRPr lang="en-CA" dirty="0"/>
          </a:p>
        </p:txBody>
      </p:sp>
      <p:pic>
        <p:nvPicPr>
          <p:cNvPr id="5" name="Picture 4">
            <a:extLst>
              <a:ext uri="{FF2B5EF4-FFF2-40B4-BE49-F238E27FC236}">
                <a16:creationId xmlns:a16="http://schemas.microsoft.com/office/drawing/2014/main" id="{E9B41B67-3993-AA20-E76A-3405A0A3548B}"/>
              </a:ext>
            </a:extLst>
          </p:cNvPr>
          <p:cNvPicPr>
            <a:picLocks noChangeAspect="1"/>
          </p:cNvPicPr>
          <p:nvPr/>
        </p:nvPicPr>
        <p:blipFill>
          <a:blip r:embed="rId2"/>
          <a:stretch>
            <a:fillRect/>
          </a:stretch>
        </p:blipFill>
        <p:spPr>
          <a:xfrm>
            <a:off x="3322987" y="3723838"/>
            <a:ext cx="8869013" cy="3134162"/>
          </a:xfrm>
          <a:prstGeom prst="rect">
            <a:avLst/>
          </a:prstGeom>
        </p:spPr>
      </p:pic>
    </p:spTree>
    <p:extLst>
      <p:ext uri="{BB962C8B-B14F-4D97-AF65-F5344CB8AC3E}">
        <p14:creationId xmlns:p14="http://schemas.microsoft.com/office/powerpoint/2010/main" val="913701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4F9E-BDEB-989A-4B35-5933288D077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193F322-7CAF-4721-B607-9A9280211B73}"/>
              </a:ext>
            </a:extLst>
          </p:cNvPr>
          <p:cNvSpPr>
            <a:spLocks noGrp="1"/>
          </p:cNvSpPr>
          <p:nvPr>
            <p:ph idx="1"/>
          </p:nvPr>
        </p:nvSpPr>
        <p:spPr/>
        <p:txBody>
          <a:bodyPr/>
          <a:lstStyle/>
          <a:p>
            <a:r>
              <a:rPr lang="en-US" dirty="0"/>
              <a:t>Capture screenshot showing both the desktop and Android emulator running.</a:t>
            </a:r>
          </a:p>
          <a:p>
            <a:r>
              <a:rPr lang="en-US" dirty="0"/>
              <a:t>Save with a name like "Lab1_a"</a:t>
            </a:r>
            <a:endParaRPr lang="en-CA" dirty="0"/>
          </a:p>
        </p:txBody>
      </p:sp>
    </p:spTree>
    <p:extLst>
      <p:ext uri="{BB962C8B-B14F-4D97-AF65-F5344CB8AC3E}">
        <p14:creationId xmlns:p14="http://schemas.microsoft.com/office/powerpoint/2010/main" val="940312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29F3-08FE-400A-D505-5773AEF00C47}"/>
              </a:ext>
            </a:extLst>
          </p:cNvPr>
          <p:cNvSpPr>
            <a:spLocks noGrp="1"/>
          </p:cNvSpPr>
          <p:nvPr>
            <p:ph type="title"/>
          </p:nvPr>
        </p:nvSpPr>
        <p:spPr/>
        <p:txBody>
          <a:bodyPr/>
          <a:lstStyle/>
          <a:p>
            <a:r>
              <a:rPr lang="en-US" dirty="0"/>
              <a:t>Let's run it as an iOS App…</a:t>
            </a:r>
            <a:endParaRPr lang="en-CA" dirty="0"/>
          </a:p>
        </p:txBody>
      </p:sp>
      <p:sp>
        <p:nvSpPr>
          <p:cNvPr id="3" name="Content Placeholder 2">
            <a:extLst>
              <a:ext uri="{FF2B5EF4-FFF2-40B4-BE49-F238E27FC236}">
                <a16:creationId xmlns:a16="http://schemas.microsoft.com/office/drawing/2014/main" id="{3F948037-D5FA-1A51-587F-A97F22CEC19A}"/>
              </a:ext>
            </a:extLst>
          </p:cNvPr>
          <p:cNvSpPr>
            <a:spLocks noGrp="1"/>
          </p:cNvSpPr>
          <p:nvPr>
            <p:ph idx="1"/>
          </p:nvPr>
        </p:nvSpPr>
        <p:spPr/>
        <p:txBody>
          <a:bodyPr>
            <a:normAutofit fontScale="92500" lnSpcReduction="20000"/>
          </a:bodyPr>
          <a:lstStyle/>
          <a:p>
            <a:r>
              <a:rPr lang="en-CA" dirty="0"/>
              <a:t>If you're running a PC, sign in to a Mac computer online using </a:t>
            </a:r>
            <a:r>
              <a:rPr lang="en-CA" dirty="0" err="1"/>
              <a:t>Splashtop</a:t>
            </a:r>
            <a:endParaRPr lang="en-CA" dirty="0"/>
          </a:p>
          <a:p>
            <a:pPr lvl="1"/>
            <a:r>
              <a:rPr lang="en-CA" dirty="0"/>
              <a:t>Use chat to say which computer you are using so no 2 people are on the same machine.</a:t>
            </a:r>
          </a:p>
          <a:p>
            <a:pPr lvl="1"/>
            <a:r>
              <a:rPr lang="en-CA" dirty="0"/>
              <a:t>Teacher is on BH408-01.</a:t>
            </a:r>
          </a:p>
          <a:p>
            <a:r>
              <a:rPr lang="en-CA" dirty="0"/>
              <a:t>Open a terminal and run </a:t>
            </a:r>
            <a:r>
              <a:rPr lang="en-CA" dirty="0" err="1"/>
              <a:t>kdoctor</a:t>
            </a:r>
            <a:endParaRPr lang="en-CA" dirty="0"/>
          </a:p>
          <a:p>
            <a:r>
              <a:rPr lang="en-CA" dirty="0"/>
              <a:t>It should give you all green checkmarks except perhaps the following:</a:t>
            </a:r>
          </a:p>
          <a:p>
            <a:pPr lvl="1"/>
            <a:r>
              <a:rPr lang="en-US" dirty="0"/>
              <a:t>✖ </a:t>
            </a:r>
            <a:r>
              <a:rPr lang="en-US" dirty="0" err="1"/>
              <a:t>CocoaPods</a:t>
            </a:r>
            <a:r>
              <a:rPr lang="en-US" dirty="0"/>
              <a:t> requires your terminal to be using UTF-8 encoding.</a:t>
            </a:r>
            <a:br>
              <a:rPr lang="en-US" dirty="0"/>
            </a:br>
            <a:r>
              <a:rPr lang="en-US" dirty="0"/>
              <a:t>    Consider adding the following to ~/.</a:t>
            </a:r>
            <a:r>
              <a:rPr lang="en-US" dirty="0" err="1"/>
              <a:t>bash_profile</a:t>
            </a:r>
            <a:br>
              <a:rPr lang="en-US" dirty="0"/>
            </a:br>
            <a:r>
              <a:rPr lang="en-US" dirty="0"/>
              <a:t>    export LC_ALL=en_US.UTF-8</a:t>
            </a:r>
            <a:br>
              <a:rPr lang="en-US" dirty="0"/>
            </a:br>
            <a:endParaRPr lang="en-US" dirty="0"/>
          </a:p>
          <a:p>
            <a:pPr lvl="1"/>
            <a:r>
              <a:rPr lang="en-US" dirty="0"/>
              <a:t>If so, then in your user folder (cd ~), create a .</a:t>
            </a:r>
            <a:r>
              <a:rPr lang="en-US" dirty="0" err="1"/>
              <a:t>bash_profile</a:t>
            </a:r>
            <a:r>
              <a:rPr lang="en-US" dirty="0"/>
              <a:t> with the contents:    export LC_ALL=en_US.UTF-8</a:t>
            </a:r>
          </a:p>
          <a:p>
            <a:r>
              <a:rPr lang="en-US" dirty="0"/>
              <a:t>Open Android Studio and follow the earlier instructions to pull down the sample project.  Run against an iPhone device.</a:t>
            </a:r>
          </a:p>
          <a:p>
            <a:endParaRPr lang="en-CA" dirty="0"/>
          </a:p>
        </p:txBody>
      </p:sp>
    </p:spTree>
    <p:extLst>
      <p:ext uri="{BB962C8B-B14F-4D97-AF65-F5344CB8AC3E}">
        <p14:creationId xmlns:p14="http://schemas.microsoft.com/office/powerpoint/2010/main" val="2572847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4F9E-BDEB-989A-4B35-5933288D077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193F322-7CAF-4721-B607-9A9280211B73}"/>
              </a:ext>
            </a:extLst>
          </p:cNvPr>
          <p:cNvSpPr>
            <a:spLocks noGrp="1"/>
          </p:cNvSpPr>
          <p:nvPr>
            <p:ph idx="1"/>
          </p:nvPr>
        </p:nvSpPr>
        <p:spPr/>
        <p:txBody>
          <a:bodyPr/>
          <a:lstStyle/>
          <a:p>
            <a:r>
              <a:rPr lang="en-US" dirty="0"/>
              <a:t>Capture screenshot showing the iOS emulator</a:t>
            </a:r>
          </a:p>
          <a:p>
            <a:pPr lvl="1"/>
            <a:r>
              <a:rPr lang="en-US" dirty="0"/>
              <a:t>If you can, try to get all 3 emulators running on the same screen… cool.</a:t>
            </a:r>
          </a:p>
          <a:p>
            <a:r>
              <a:rPr lang="en-US" dirty="0"/>
              <a:t>Save with a name like "Lab1_b"</a:t>
            </a:r>
          </a:p>
          <a:p>
            <a:endParaRPr lang="en-US" dirty="0"/>
          </a:p>
          <a:p>
            <a:r>
              <a:rPr lang="en-US" dirty="0"/>
              <a:t>Upload Lab1_a &amp; Lab1_b to Lea.</a:t>
            </a:r>
            <a:endParaRPr lang="en-CA" dirty="0"/>
          </a:p>
        </p:txBody>
      </p:sp>
    </p:spTree>
    <p:extLst>
      <p:ext uri="{BB962C8B-B14F-4D97-AF65-F5344CB8AC3E}">
        <p14:creationId xmlns:p14="http://schemas.microsoft.com/office/powerpoint/2010/main" val="330926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0796-3D9E-2921-8498-B6D104C5E14C}"/>
              </a:ext>
            </a:extLst>
          </p:cNvPr>
          <p:cNvSpPr>
            <a:spLocks noGrp="1"/>
          </p:cNvSpPr>
          <p:nvPr>
            <p:ph type="title"/>
          </p:nvPr>
        </p:nvSpPr>
        <p:spPr/>
        <p:txBody>
          <a:bodyPr/>
          <a:lstStyle/>
          <a:p>
            <a:r>
              <a:rPr lang="en-US" dirty="0"/>
              <a:t>Kotlin</a:t>
            </a:r>
            <a:endParaRPr lang="en-CA" dirty="0"/>
          </a:p>
        </p:txBody>
      </p:sp>
      <p:sp>
        <p:nvSpPr>
          <p:cNvPr id="3" name="Content Placeholder 2">
            <a:extLst>
              <a:ext uri="{FF2B5EF4-FFF2-40B4-BE49-F238E27FC236}">
                <a16:creationId xmlns:a16="http://schemas.microsoft.com/office/drawing/2014/main" id="{2F7CEA06-36AD-52F2-7AAD-861437AE14E9}"/>
              </a:ext>
            </a:extLst>
          </p:cNvPr>
          <p:cNvSpPr>
            <a:spLocks noGrp="1"/>
          </p:cNvSpPr>
          <p:nvPr>
            <p:ph idx="1"/>
          </p:nvPr>
        </p:nvSpPr>
        <p:spPr>
          <a:xfrm>
            <a:off x="838200" y="1825624"/>
            <a:ext cx="10515600" cy="5032375"/>
          </a:xfrm>
        </p:spPr>
        <p:txBody>
          <a:bodyPr>
            <a:normAutofit fontScale="70000" lnSpcReduction="20000"/>
          </a:bodyPr>
          <a:lstStyle/>
          <a:p>
            <a:r>
              <a:rPr lang="en-US" dirty="0"/>
              <a:t>General-purpose, statically-typed, open-source language</a:t>
            </a:r>
          </a:p>
          <a:p>
            <a:r>
              <a:rPr lang="en-US" dirty="0"/>
              <a:t>Created by JetBrains – the company who built IntelliJ IDEA and Android Studio</a:t>
            </a:r>
          </a:p>
          <a:p>
            <a:pPr lvl="1"/>
            <a:r>
              <a:rPr lang="en-US" dirty="0"/>
              <a:t>v1.0 released 2016</a:t>
            </a:r>
          </a:p>
          <a:p>
            <a:r>
              <a:rPr lang="en-US" dirty="0"/>
              <a:t>It runs on a Java Virtual Machine (JVM) and can be used anywhere Java is used</a:t>
            </a:r>
          </a:p>
          <a:p>
            <a:r>
              <a:rPr lang="en-US" dirty="0"/>
              <a:t>Somewhat similar to Java, but has many simplifications in syntax and a variety of modern capabilities, such as null safety</a:t>
            </a:r>
          </a:p>
          <a:p>
            <a:pPr lvl="1"/>
            <a:r>
              <a:rPr lang="en-US" dirty="0"/>
              <a:t>Avoid boilerplate code</a:t>
            </a:r>
          </a:p>
          <a:p>
            <a:pPr lvl="1"/>
            <a:r>
              <a:rPr lang="en-US" dirty="0"/>
              <a:t>Avoid specifying types when unnecessary</a:t>
            </a:r>
          </a:p>
          <a:p>
            <a:r>
              <a:rPr lang="en-US" dirty="0"/>
              <a:t>Android mobile development has been "Kotlin-first" since 2019</a:t>
            </a:r>
          </a:p>
          <a:p>
            <a:r>
              <a:rPr lang="en-US" dirty="0"/>
              <a:t>Over 95% of the top thousand Android apps use Kotlin.</a:t>
            </a:r>
          </a:p>
          <a:p>
            <a:pPr lvl="1"/>
            <a:r>
              <a:rPr lang="en-US" dirty="0">
                <a:hlinkClick r:id="rId2"/>
              </a:rPr>
              <a:t>https://kotlinlang.org/docs/android-overview.html</a:t>
            </a:r>
            <a:endParaRPr lang="en-US" dirty="0"/>
          </a:p>
          <a:p>
            <a:r>
              <a:rPr lang="en-US" dirty="0"/>
              <a:t>Used by over 60% of professional Android developers</a:t>
            </a:r>
          </a:p>
          <a:p>
            <a:pPr lvl="1"/>
            <a:r>
              <a:rPr lang="en-US" dirty="0">
                <a:hlinkClick r:id="rId3"/>
              </a:rPr>
              <a:t>https://developer.android.com/kotlin</a:t>
            </a:r>
            <a:endParaRPr lang="en-US" dirty="0"/>
          </a:p>
          <a:p>
            <a:r>
              <a:rPr lang="en-US" dirty="0"/>
              <a:t>100% Java interoperable</a:t>
            </a:r>
          </a:p>
          <a:p>
            <a:pPr lvl="1"/>
            <a:r>
              <a:rPr lang="en-US" dirty="0"/>
              <a:t>Can call Java code from Kotlin and Kotlin code from Java</a:t>
            </a:r>
          </a:p>
          <a:p>
            <a:pPr lvl="1"/>
            <a:r>
              <a:rPr lang="en-US" dirty="0">
                <a:hlinkClick r:id="rId4"/>
              </a:rPr>
              <a:t>https://kotlinlang.org/docs/java-interop.html</a:t>
            </a:r>
            <a:endParaRPr lang="en-US" dirty="0"/>
          </a:p>
          <a:p>
            <a:pPr lvl="1"/>
            <a:r>
              <a:rPr lang="en-US" dirty="0">
                <a:hlinkClick r:id="rId5"/>
              </a:rPr>
              <a:t>https://kotlinlang.org/docs/java-to-kotlin-interop.html</a:t>
            </a:r>
            <a:r>
              <a:rPr lang="en-US" dirty="0"/>
              <a:t> </a:t>
            </a:r>
          </a:p>
          <a:p>
            <a:endParaRPr lang="en-CA" dirty="0"/>
          </a:p>
        </p:txBody>
      </p:sp>
    </p:spTree>
    <p:extLst>
      <p:ext uri="{BB962C8B-B14F-4D97-AF65-F5344CB8AC3E}">
        <p14:creationId xmlns:p14="http://schemas.microsoft.com/office/powerpoint/2010/main" val="1395705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D608-EF3A-2D40-63E0-CE392448F498}"/>
              </a:ext>
            </a:extLst>
          </p:cNvPr>
          <p:cNvSpPr>
            <a:spLocks noGrp="1"/>
          </p:cNvSpPr>
          <p:nvPr>
            <p:ph type="title"/>
          </p:nvPr>
        </p:nvSpPr>
        <p:spPr/>
        <p:txBody>
          <a:bodyPr/>
          <a:lstStyle/>
          <a:p>
            <a:r>
              <a:rPr lang="en-US" dirty="0"/>
              <a:t>Concepts</a:t>
            </a:r>
            <a:endParaRPr lang="en-CA" dirty="0"/>
          </a:p>
        </p:txBody>
      </p:sp>
      <p:sp>
        <p:nvSpPr>
          <p:cNvPr id="3" name="Content Placeholder 2">
            <a:extLst>
              <a:ext uri="{FF2B5EF4-FFF2-40B4-BE49-F238E27FC236}">
                <a16:creationId xmlns:a16="http://schemas.microsoft.com/office/drawing/2014/main" id="{D4DACB4A-EADC-634F-BD4A-D1131A82F77B}"/>
              </a:ext>
            </a:extLst>
          </p:cNvPr>
          <p:cNvSpPr>
            <a:spLocks noGrp="1"/>
          </p:cNvSpPr>
          <p:nvPr>
            <p:ph idx="1"/>
          </p:nvPr>
        </p:nvSpPr>
        <p:spPr/>
        <p:txBody>
          <a:bodyPr/>
          <a:lstStyle/>
          <a:p>
            <a:r>
              <a:rPr lang="en-US" dirty="0"/>
              <a:t>Null safety</a:t>
            </a:r>
          </a:p>
          <a:p>
            <a:r>
              <a:rPr lang="en-US" dirty="0"/>
              <a:t>Composable UI design</a:t>
            </a:r>
          </a:p>
          <a:p>
            <a:r>
              <a:rPr lang="en-US" dirty="0"/>
              <a:t>Declarative UI</a:t>
            </a:r>
            <a:endParaRPr lang="en-CA" dirty="0"/>
          </a:p>
        </p:txBody>
      </p:sp>
      <p:pic>
        <p:nvPicPr>
          <p:cNvPr id="4" name="Picture 3">
            <a:extLst>
              <a:ext uri="{FF2B5EF4-FFF2-40B4-BE49-F238E27FC236}">
                <a16:creationId xmlns:a16="http://schemas.microsoft.com/office/drawing/2014/main" id="{3D8D8020-D29C-141B-8085-DDC97B77E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04664"/>
            <a:ext cx="8299752" cy="5961147"/>
          </a:xfrm>
          <a:prstGeom prst="rect">
            <a:avLst/>
          </a:prstGeom>
        </p:spPr>
      </p:pic>
    </p:spTree>
    <p:extLst>
      <p:ext uri="{BB962C8B-B14F-4D97-AF65-F5344CB8AC3E}">
        <p14:creationId xmlns:p14="http://schemas.microsoft.com/office/powerpoint/2010/main" val="3870306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A9C1-7CD9-38AA-AD9C-492F74DB3ABC}"/>
              </a:ext>
            </a:extLst>
          </p:cNvPr>
          <p:cNvSpPr>
            <a:spLocks noGrp="1"/>
          </p:cNvSpPr>
          <p:nvPr>
            <p:ph type="title"/>
          </p:nvPr>
        </p:nvSpPr>
        <p:spPr/>
        <p:txBody>
          <a:bodyPr/>
          <a:lstStyle/>
          <a:p>
            <a:r>
              <a:rPr lang="en-US" dirty="0"/>
              <a:t>Intro to Kotlin</a:t>
            </a:r>
            <a:br>
              <a:rPr lang="en-US" dirty="0"/>
            </a:br>
            <a:endParaRPr lang="en-CA" dirty="0"/>
          </a:p>
        </p:txBody>
      </p:sp>
      <p:sp>
        <p:nvSpPr>
          <p:cNvPr id="3" name="Content Placeholder 2">
            <a:extLst>
              <a:ext uri="{FF2B5EF4-FFF2-40B4-BE49-F238E27FC236}">
                <a16:creationId xmlns:a16="http://schemas.microsoft.com/office/drawing/2014/main" id="{753335C6-F68E-CA03-54D3-06A2A8373F19}"/>
              </a:ext>
            </a:extLst>
          </p:cNvPr>
          <p:cNvSpPr>
            <a:spLocks noGrp="1"/>
          </p:cNvSpPr>
          <p:nvPr>
            <p:ph idx="1"/>
          </p:nvPr>
        </p:nvSpPr>
        <p:spPr/>
        <p:txBody>
          <a:bodyPr>
            <a:normAutofit lnSpcReduction="10000"/>
          </a:bodyPr>
          <a:lstStyle/>
          <a:p>
            <a:r>
              <a:rPr lang="en-US" dirty="0">
                <a:hlinkClick r:id="rId2"/>
              </a:rPr>
              <a:t>https://play.kotlinlang.org/byExample/overview</a:t>
            </a:r>
            <a:r>
              <a:rPr lang="en-US" dirty="0"/>
              <a:t> </a:t>
            </a:r>
          </a:p>
          <a:p>
            <a:r>
              <a:rPr lang="en-US" dirty="0">
                <a:hlinkClick r:id="rId3"/>
              </a:rPr>
              <a:t>https://developer.android.com/teach#teach-a-class</a:t>
            </a:r>
            <a:r>
              <a:rPr lang="en-US" dirty="0"/>
              <a:t> </a:t>
            </a:r>
          </a:p>
          <a:p>
            <a:r>
              <a:rPr lang="en-US" dirty="0">
                <a:hlinkClick r:id="rId4"/>
              </a:rPr>
              <a:t>https://www.w3schools.com/KOTLIN/index.php</a:t>
            </a:r>
            <a:r>
              <a:rPr lang="en-US" dirty="0"/>
              <a:t> </a:t>
            </a:r>
          </a:p>
          <a:p>
            <a:r>
              <a:rPr lang="en-US" dirty="0">
                <a:hlinkClick r:id="rId5"/>
              </a:rPr>
              <a:t>https://kotlinlang.org/docs/home.html</a:t>
            </a:r>
            <a:r>
              <a:rPr lang="en-US" dirty="0"/>
              <a:t> </a:t>
            </a:r>
          </a:p>
          <a:p>
            <a:r>
              <a:rPr lang="en-US" dirty="0">
                <a:hlinkClick r:id="rId6"/>
              </a:rPr>
              <a:t>https://eecs441.eecs.umich.edu/</a:t>
            </a:r>
            <a:r>
              <a:rPr lang="en-US" dirty="0"/>
              <a:t> </a:t>
            </a:r>
          </a:p>
          <a:p>
            <a:r>
              <a:rPr lang="en-US" dirty="0">
                <a:hlinkClick r:id="rId7"/>
              </a:rPr>
              <a:t>https://www.slideshare.net/GoogleDevelopersLeba/android-development-with-kotlin-course</a:t>
            </a:r>
            <a:r>
              <a:rPr lang="en-US" dirty="0"/>
              <a:t> </a:t>
            </a:r>
          </a:p>
          <a:p>
            <a:r>
              <a:rPr lang="en-US" dirty="0" err="1"/>
              <a:t>Codelabs</a:t>
            </a:r>
            <a:r>
              <a:rPr lang="en-US" dirty="0"/>
              <a:t>:</a:t>
            </a:r>
          </a:p>
          <a:p>
            <a:pPr lvl="1"/>
            <a:r>
              <a:rPr lang="en-US" dirty="0">
                <a:hlinkClick r:id="rId8"/>
              </a:rPr>
              <a:t>https://developer.android.com/codelabs/basic-android-kotlin-compose-functions#0</a:t>
            </a:r>
            <a:r>
              <a:rPr lang="en-US" dirty="0"/>
              <a:t> </a:t>
            </a:r>
          </a:p>
          <a:p>
            <a:endParaRPr lang="en-US" dirty="0"/>
          </a:p>
          <a:p>
            <a:endParaRPr lang="en-CA" dirty="0"/>
          </a:p>
        </p:txBody>
      </p:sp>
    </p:spTree>
    <p:extLst>
      <p:ext uri="{BB962C8B-B14F-4D97-AF65-F5344CB8AC3E}">
        <p14:creationId xmlns:p14="http://schemas.microsoft.com/office/powerpoint/2010/main" val="1213561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ACC8-C529-E849-53F6-F96AA8822FC1}"/>
              </a:ext>
            </a:extLst>
          </p:cNvPr>
          <p:cNvSpPr>
            <a:spLocks noGrp="1"/>
          </p:cNvSpPr>
          <p:nvPr>
            <p:ph type="title"/>
          </p:nvPr>
        </p:nvSpPr>
        <p:spPr/>
        <p:txBody>
          <a:bodyPr/>
          <a:lstStyle/>
          <a:p>
            <a:r>
              <a:rPr lang="en-US" dirty="0"/>
              <a:t>Some basics that are the same as in Java</a:t>
            </a:r>
            <a:endParaRPr lang="en-CA" dirty="0"/>
          </a:p>
        </p:txBody>
      </p:sp>
      <p:sp>
        <p:nvSpPr>
          <p:cNvPr id="3" name="Content Placeholder 2">
            <a:extLst>
              <a:ext uri="{FF2B5EF4-FFF2-40B4-BE49-F238E27FC236}">
                <a16:creationId xmlns:a16="http://schemas.microsoft.com/office/drawing/2014/main" id="{0CF01A1E-9BB8-7E49-11DB-B8C529DF812E}"/>
              </a:ext>
            </a:extLst>
          </p:cNvPr>
          <p:cNvSpPr>
            <a:spLocks noGrp="1"/>
          </p:cNvSpPr>
          <p:nvPr>
            <p:ph idx="1"/>
          </p:nvPr>
        </p:nvSpPr>
        <p:spPr/>
        <p:txBody>
          <a:bodyPr>
            <a:normAutofit/>
          </a:bodyPr>
          <a:lstStyle/>
          <a:p>
            <a:r>
              <a:rPr lang="en-US" dirty="0"/>
              <a:t>Comments //  or /*  */</a:t>
            </a:r>
          </a:p>
          <a:p>
            <a:r>
              <a:rPr lang="en-US" dirty="0"/>
              <a:t>Operators: + - * / % ++ -- = += -= *= /= %= == != &gt; &lt; &gt;= &lt;= &amp;&amp; || !</a:t>
            </a:r>
          </a:p>
          <a:p>
            <a:r>
              <a:rPr lang="en-US" dirty="0"/>
              <a:t>if / if-else / if-else-if</a:t>
            </a:r>
          </a:p>
          <a:p>
            <a:r>
              <a:rPr lang="en-CA" dirty="0"/>
              <a:t>while / do-while</a:t>
            </a:r>
          </a:p>
          <a:p>
            <a:r>
              <a:rPr lang="en-CA" dirty="0"/>
              <a:t>break / continue / return</a:t>
            </a:r>
          </a:p>
          <a:p>
            <a:pPr lvl="1"/>
            <a:r>
              <a:rPr lang="en-CA" dirty="0"/>
              <a:t>(Though Kotlin adds ability to use labels)</a:t>
            </a:r>
          </a:p>
          <a:p>
            <a:r>
              <a:rPr lang="en-CA" dirty="0"/>
              <a:t>Index arrays/strings starting at 0</a:t>
            </a:r>
          </a:p>
          <a:p>
            <a:r>
              <a:rPr lang="en-CA" dirty="0"/>
              <a:t>How to access an array element</a:t>
            </a:r>
          </a:p>
          <a:p>
            <a:endParaRPr lang="en-CA" dirty="0"/>
          </a:p>
          <a:p>
            <a:endParaRPr lang="en-CA" dirty="0"/>
          </a:p>
        </p:txBody>
      </p:sp>
    </p:spTree>
    <p:extLst>
      <p:ext uri="{BB962C8B-B14F-4D97-AF65-F5344CB8AC3E}">
        <p14:creationId xmlns:p14="http://schemas.microsoft.com/office/powerpoint/2010/main" val="2923554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2E9F-D7F4-794D-DCE8-0CEAD439C522}"/>
              </a:ext>
            </a:extLst>
          </p:cNvPr>
          <p:cNvSpPr>
            <a:spLocks noGrp="1"/>
          </p:cNvSpPr>
          <p:nvPr>
            <p:ph type="title"/>
          </p:nvPr>
        </p:nvSpPr>
        <p:spPr/>
        <p:txBody>
          <a:bodyPr/>
          <a:lstStyle/>
          <a:p>
            <a:r>
              <a:rPr lang="en-US" dirty="0"/>
              <a:t>Some basics that differ from Java</a:t>
            </a:r>
            <a:endParaRPr lang="en-CA" dirty="0"/>
          </a:p>
        </p:txBody>
      </p:sp>
      <p:sp>
        <p:nvSpPr>
          <p:cNvPr id="3" name="Content Placeholder 2">
            <a:extLst>
              <a:ext uri="{FF2B5EF4-FFF2-40B4-BE49-F238E27FC236}">
                <a16:creationId xmlns:a16="http://schemas.microsoft.com/office/drawing/2014/main" id="{50B5C0EE-6768-9993-3939-FE03F8BDF847}"/>
              </a:ext>
            </a:extLst>
          </p:cNvPr>
          <p:cNvSpPr>
            <a:spLocks noGrp="1"/>
          </p:cNvSpPr>
          <p:nvPr>
            <p:ph idx="1"/>
          </p:nvPr>
        </p:nvSpPr>
        <p:spPr>
          <a:xfrm>
            <a:off x="838200" y="1825625"/>
            <a:ext cx="10515600" cy="4667250"/>
          </a:xfrm>
        </p:spPr>
        <p:txBody>
          <a:bodyPr>
            <a:normAutofit/>
          </a:bodyPr>
          <a:lstStyle/>
          <a:p>
            <a:r>
              <a:rPr lang="en-US" dirty="0"/>
              <a:t>Semicolons are optional</a:t>
            </a:r>
          </a:p>
          <a:p>
            <a:r>
              <a:rPr lang="en-US" dirty="0"/>
              <a:t>Declaring functions, parameters, return types</a:t>
            </a:r>
          </a:p>
          <a:p>
            <a:r>
              <a:rPr lang="en-US" dirty="0"/>
              <a:t>Declaring variables / constants</a:t>
            </a:r>
          </a:p>
          <a:p>
            <a:pPr lvl="1"/>
            <a:r>
              <a:rPr lang="en-US" dirty="0"/>
              <a:t>Specifying types is optional</a:t>
            </a:r>
          </a:p>
          <a:p>
            <a:r>
              <a:rPr lang="en-US" dirty="0"/>
              <a:t>No primitive types - All types are objects (hence capitalized)</a:t>
            </a:r>
          </a:p>
          <a:p>
            <a:r>
              <a:rPr lang="en-US" dirty="0"/>
              <a:t>Using Strings varies in some ways – can use ==  (!!)</a:t>
            </a:r>
          </a:p>
          <a:p>
            <a:r>
              <a:rPr lang="en-US" dirty="0"/>
              <a:t>Easy string interpolation using $</a:t>
            </a:r>
          </a:p>
          <a:p>
            <a:r>
              <a:rPr lang="en-US" dirty="0"/>
              <a:t>How to create an array,  list, etc.</a:t>
            </a:r>
          </a:p>
          <a:p>
            <a:pPr lvl="1"/>
            <a:r>
              <a:rPr lang="en-US" dirty="0"/>
              <a:t>Use </a:t>
            </a:r>
            <a:r>
              <a:rPr lang="en-US" dirty="0" err="1"/>
              <a:t>arrayOf</a:t>
            </a:r>
            <a:r>
              <a:rPr lang="en-US" dirty="0"/>
              <a:t>(),  </a:t>
            </a:r>
            <a:r>
              <a:rPr lang="en-US" dirty="0" err="1"/>
              <a:t>listOf</a:t>
            </a:r>
            <a:r>
              <a:rPr lang="en-US" dirty="0"/>
              <a:t>(), </a:t>
            </a:r>
            <a:r>
              <a:rPr lang="en-US" dirty="0" err="1"/>
              <a:t>arrayListOf</a:t>
            </a:r>
            <a:r>
              <a:rPr lang="en-US" dirty="0"/>
              <a:t>(), </a:t>
            </a:r>
            <a:r>
              <a:rPr lang="en-US" dirty="0" err="1"/>
              <a:t>etc</a:t>
            </a:r>
            <a:endParaRPr lang="en-US" dirty="0"/>
          </a:p>
          <a:p>
            <a:endParaRPr lang="en-US" dirty="0"/>
          </a:p>
        </p:txBody>
      </p:sp>
    </p:spTree>
    <p:extLst>
      <p:ext uri="{BB962C8B-B14F-4D97-AF65-F5344CB8AC3E}">
        <p14:creationId xmlns:p14="http://schemas.microsoft.com/office/powerpoint/2010/main" val="412755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82496" y="2130426"/>
            <a:ext cx="8641080" cy="2327274"/>
          </a:xfrm>
        </p:spPr>
        <p:txBody>
          <a:bodyPr>
            <a:noAutofit/>
          </a:bodyPr>
          <a:lstStyle/>
          <a:p>
            <a:pPr algn="ctr"/>
            <a:r>
              <a:rPr lang="en-US" sz="4000" dirty="0">
                <a:ea typeface="+mj-lt"/>
                <a:cs typeface="+mj-lt"/>
              </a:rPr>
              <a:t>Critical Thinking Challenge for Course</a:t>
            </a:r>
            <a:br>
              <a:rPr lang="en-US" sz="5400" b="1" dirty="0">
                <a:ea typeface="+mj-lt"/>
                <a:cs typeface="+mj-lt"/>
              </a:rPr>
            </a:br>
            <a:br>
              <a:rPr lang="en-US" sz="5400" b="1" dirty="0">
                <a:ea typeface="+mj-lt"/>
                <a:cs typeface="+mj-lt"/>
              </a:rPr>
            </a:br>
            <a:r>
              <a:rPr lang="en-US" sz="5400" b="1" dirty="0">
                <a:ea typeface="+mj-lt"/>
                <a:cs typeface="+mj-lt"/>
              </a:rPr>
              <a:t>How do I efficiently build something that is useful, usable and effective?</a:t>
            </a:r>
            <a:endParaRPr lang="en-CA" sz="5400" dirty="0"/>
          </a:p>
        </p:txBody>
      </p:sp>
      <p:sp>
        <p:nvSpPr>
          <p:cNvPr id="4" name="Slide Number Placeholder 3"/>
          <p:cNvSpPr>
            <a:spLocks noGrp="1"/>
          </p:cNvSpPr>
          <p:nvPr>
            <p:ph type="sldNum" sz="quarter" idx="12"/>
          </p:nvPr>
        </p:nvSpPr>
        <p:spPr/>
        <p:txBody>
          <a:bodyPr/>
          <a:lstStyle/>
          <a:p>
            <a:fld id="{3F5E9295-BF27-4F57-8B19-F8277D6029BE}" type="slidenum">
              <a:rPr lang="en-US" smtClean="0"/>
              <a:pPr/>
              <a:t>4</a:t>
            </a:fld>
            <a:endParaRPr lang="en-US"/>
          </a:p>
        </p:txBody>
      </p:sp>
    </p:spTree>
    <p:extLst>
      <p:ext uri="{BB962C8B-B14F-4D97-AF65-F5344CB8AC3E}">
        <p14:creationId xmlns:p14="http://schemas.microsoft.com/office/powerpoint/2010/main" val="4278631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A1C1-8E4A-FD5B-BC1E-C64536763CC9}"/>
              </a:ext>
            </a:extLst>
          </p:cNvPr>
          <p:cNvSpPr>
            <a:spLocks noGrp="1"/>
          </p:cNvSpPr>
          <p:nvPr>
            <p:ph type="title"/>
          </p:nvPr>
        </p:nvSpPr>
        <p:spPr>
          <a:xfrm>
            <a:off x="838200" y="-263525"/>
            <a:ext cx="10515600" cy="1325563"/>
          </a:xfrm>
        </p:spPr>
        <p:txBody>
          <a:bodyPr/>
          <a:lstStyle/>
          <a:p>
            <a:r>
              <a:rPr lang="en-US" dirty="0"/>
              <a:t>Functions</a:t>
            </a:r>
            <a:endParaRPr lang="en-CA" dirty="0"/>
          </a:p>
        </p:txBody>
      </p:sp>
      <p:sp>
        <p:nvSpPr>
          <p:cNvPr id="3" name="Content Placeholder 2">
            <a:extLst>
              <a:ext uri="{FF2B5EF4-FFF2-40B4-BE49-F238E27FC236}">
                <a16:creationId xmlns:a16="http://schemas.microsoft.com/office/drawing/2014/main" id="{83F5AB3C-9F20-328D-2778-B02338EE17CC}"/>
              </a:ext>
            </a:extLst>
          </p:cNvPr>
          <p:cNvSpPr>
            <a:spLocks noGrp="1"/>
          </p:cNvSpPr>
          <p:nvPr>
            <p:ph idx="1"/>
          </p:nvPr>
        </p:nvSpPr>
        <p:spPr>
          <a:xfrm>
            <a:off x="838200" y="754380"/>
            <a:ext cx="11529060" cy="6263640"/>
          </a:xfrm>
        </p:spPr>
        <p:txBody>
          <a:bodyPr>
            <a:normAutofit/>
          </a:bodyPr>
          <a:lstStyle/>
          <a:p>
            <a:r>
              <a:rPr lang="en-US" sz="1800" dirty="0"/>
              <a:t>The </a:t>
            </a:r>
            <a:r>
              <a:rPr lang="en-US" sz="1800" b="1" dirty="0"/>
              <a:t>fun</a:t>
            </a:r>
            <a:r>
              <a:rPr lang="en-US" sz="1800" dirty="0"/>
              <a:t> keyword is used to declare a function</a:t>
            </a:r>
          </a:p>
          <a:p>
            <a:pPr marL="457200" lvl="1" indent="0">
              <a:buNone/>
            </a:pPr>
            <a:r>
              <a:rPr lang="en-US" sz="1600" dirty="0"/>
              <a:t>fun main() {</a:t>
            </a:r>
          </a:p>
          <a:p>
            <a:pPr marL="457200" lvl="1" indent="0">
              <a:buNone/>
            </a:pPr>
            <a:r>
              <a:rPr lang="en-US" sz="1600" dirty="0"/>
              <a:t>   </a:t>
            </a:r>
            <a:r>
              <a:rPr lang="en-US" sz="1600" dirty="0" err="1"/>
              <a:t>println</a:t>
            </a:r>
            <a:r>
              <a:rPr lang="en-US" sz="1600" dirty="0"/>
              <a:t>("Hello World")</a:t>
            </a:r>
          </a:p>
          <a:p>
            <a:pPr marL="457200" lvl="1" indent="0">
              <a:buNone/>
            </a:pPr>
            <a:r>
              <a:rPr lang="en-US" sz="1600" dirty="0"/>
              <a:t>}</a:t>
            </a:r>
          </a:p>
          <a:p>
            <a:pPr lvl="1"/>
            <a:r>
              <a:rPr lang="en-US" sz="1600" dirty="0"/>
              <a:t>We don't need to add 'public' since public is the default visibility in Kotlin</a:t>
            </a:r>
          </a:p>
          <a:p>
            <a:pPr lvl="1"/>
            <a:r>
              <a:rPr lang="en-US" sz="1600" dirty="0"/>
              <a:t>Semicolons are optional!!  But, this means that line breaks are significant.</a:t>
            </a:r>
          </a:p>
          <a:p>
            <a:endParaRPr lang="en-US" sz="1800" dirty="0"/>
          </a:p>
          <a:p>
            <a:r>
              <a:rPr lang="en-US" sz="1800" dirty="0"/>
              <a:t>When a function has parameters, you must specify the type.</a:t>
            </a:r>
          </a:p>
          <a:p>
            <a:pPr lvl="1"/>
            <a:r>
              <a:rPr lang="en-US" sz="1600" dirty="0"/>
              <a:t>The type is written after the parameter name and preceded by a colon</a:t>
            </a:r>
          </a:p>
          <a:p>
            <a:pPr marL="457200" lvl="1" indent="0">
              <a:buNone/>
            </a:pPr>
            <a:r>
              <a:rPr lang="en-US" sz="1600" dirty="0"/>
              <a:t>fun greeting(message: String) {</a:t>
            </a:r>
          </a:p>
          <a:p>
            <a:pPr marL="457200" lvl="1" indent="0">
              <a:buNone/>
            </a:pPr>
            <a:r>
              <a:rPr lang="en-US" sz="1600" dirty="0"/>
              <a:t>   </a:t>
            </a:r>
            <a:r>
              <a:rPr lang="en-US" sz="1600" dirty="0" err="1"/>
              <a:t>println</a:t>
            </a:r>
            <a:r>
              <a:rPr lang="en-US" sz="1600" dirty="0"/>
              <a:t>(message)</a:t>
            </a:r>
          </a:p>
          <a:p>
            <a:pPr marL="457200" lvl="1" indent="0">
              <a:buNone/>
            </a:pPr>
            <a:r>
              <a:rPr lang="en-US" sz="1600" dirty="0"/>
              <a:t>}</a:t>
            </a:r>
          </a:p>
          <a:p>
            <a:endParaRPr lang="en-US" sz="1800" dirty="0"/>
          </a:p>
          <a:p>
            <a:r>
              <a:rPr lang="en-US" sz="1800" dirty="0"/>
              <a:t>If a function returns something, you must specify the return type</a:t>
            </a:r>
          </a:p>
          <a:p>
            <a:pPr lvl="1"/>
            <a:r>
              <a:rPr lang="en-US" sz="1600" dirty="0"/>
              <a:t>The return type is written after the parentheses containing the parameters and preceded by a colon (and is before the brace)</a:t>
            </a:r>
          </a:p>
          <a:p>
            <a:pPr marL="457200" lvl="1" indent="0">
              <a:buNone/>
            </a:pPr>
            <a:r>
              <a:rPr lang="en-US" sz="1600" dirty="0"/>
              <a:t>fun </a:t>
            </a:r>
            <a:r>
              <a:rPr lang="en-US" sz="1600" dirty="0" err="1"/>
              <a:t>augmentMessage</a:t>
            </a:r>
            <a:r>
              <a:rPr lang="en-US" sz="1600" dirty="0"/>
              <a:t>(message: String) : String {</a:t>
            </a:r>
          </a:p>
          <a:p>
            <a:pPr marL="457200" lvl="1" indent="0">
              <a:buNone/>
            </a:pPr>
            <a:r>
              <a:rPr lang="en-US" sz="1600" dirty="0"/>
              <a:t>   return "This is the message: " + message;</a:t>
            </a:r>
          </a:p>
          <a:p>
            <a:pPr marL="457200" lvl="1" indent="0">
              <a:buNone/>
            </a:pPr>
            <a:r>
              <a:rPr lang="en-US" sz="1600" dirty="0"/>
              <a:t>}</a:t>
            </a:r>
          </a:p>
          <a:p>
            <a:r>
              <a:rPr lang="en-US" sz="1800" dirty="0"/>
              <a:t>If a function returns nothing, you can omit the type or use the special return type </a:t>
            </a:r>
            <a:r>
              <a:rPr lang="en-US" sz="1800" b="1" dirty="0"/>
              <a:t>Unit</a:t>
            </a:r>
          </a:p>
          <a:p>
            <a:pPr lvl="1"/>
            <a:r>
              <a:rPr lang="en-US" sz="1400" dirty="0"/>
              <a:t>No 'void'</a:t>
            </a:r>
          </a:p>
          <a:p>
            <a:endParaRPr lang="en-CA" sz="1800" dirty="0"/>
          </a:p>
        </p:txBody>
      </p:sp>
      <p:pic>
        <p:nvPicPr>
          <p:cNvPr id="9" name="Picture 8">
            <a:extLst>
              <a:ext uri="{FF2B5EF4-FFF2-40B4-BE49-F238E27FC236}">
                <a16:creationId xmlns:a16="http://schemas.microsoft.com/office/drawing/2014/main" id="{7EE5EF20-C046-3124-63E4-85C93B31FD98}"/>
              </a:ext>
            </a:extLst>
          </p:cNvPr>
          <p:cNvPicPr>
            <a:picLocks noChangeAspect="1"/>
          </p:cNvPicPr>
          <p:nvPr/>
        </p:nvPicPr>
        <p:blipFill>
          <a:blip r:embed="rId2"/>
          <a:stretch>
            <a:fillRect/>
          </a:stretch>
        </p:blipFill>
        <p:spPr>
          <a:xfrm>
            <a:off x="7385256" y="86271"/>
            <a:ext cx="4806744" cy="1666735"/>
          </a:xfrm>
          <a:prstGeom prst="rect">
            <a:avLst/>
          </a:prstGeom>
        </p:spPr>
      </p:pic>
    </p:spTree>
    <p:extLst>
      <p:ext uri="{BB962C8B-B14F-4D97-AF65-F5344CB8AC3E}">
        <p14:creationId xmlns:p14="http://schemas.microsoft.com/office/powerpoint/2010/main" val="1138087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15BC-498A-D768-9021-F73B42214088}"/>
              </a:ext>
            </a:extLst>
          </p:cNvPr>
          <p:cNvSpPr>
            <a:spLocks noGrp="1"/>
          </p:cNvSpPr>
          <p:nvPr>
            <p:ph type="title"/>
          </p:nvPr>
        </p:nvSpPr>
        <p:spPr/>
        <p:txBody>
          <a:bodyPr/>
          <a:lstStyle/>
          <a:p>
            <a:r>
              <a:rPr lang="en-US" dirty="0"/>
              <a:t>Try it as we go…</a:t>
            </a:r>
            <a:endParaRPr lang="en-CA" dirty="0"/>
          </a:p>
        </p:txBody>
      </p:sp>
      <p:sp>
        <p:nvSpPr>
          <p:cNvPr id="3" name="Content Placeholder 2">
            <a:extLst>
              <a:ext uri="{FF2B5EF4-FFF2-40B4-BE49-F238E27FC236}">
                <a16:creationId xmlns:a16="http://schemas.microsoft.com/office/drawing/2014/main" id="{C0252D61-522D-E78C-B116-067FAD02147D}"/>
              </a:ext>
            </a:extLst>
          </p:cNvPr>
          <p:cNvSpPr>
            <a:spLocks noGrp="1"/>
          </p:cNvSpPr>
          <p:nvPr>
            <p:ph idx="1"/>
          </p:nvPr>
        </p:nvSpPr>
        <p:spPr/>
        <p:txBody>
          <a:bodyPr>
            <a:normAutofit lnSpcReduction="10000"/>
          </a:bodyPr>
          <a:lstStyle/>
          <a:p>
            <a:r>
              <a:rPr lang="en-US" dirty="0"/>
              <a:t>In </a:t>
            </a:r>
            <a:r>
              <a:rPr lang="en-US" dirty="0" err="1"/>
              <a:t>App.kt</a:t>
            </a:r>
            <a:r>
              <a:rPr lang="en-US" dirty="0"/>
              <a:t>, replace "Hello World" with a call to greeting() with an appropriate argument</a:t>
            </a:r>
          </a:p>
          <a:p>
            <a:endParaRPr lang="en-US" dirty="0"/>
          </a:p>
          <a:p>
            <a:endParaRPr lang="en-US" dirty="0"/>
          </a:p>
          <a:p>
            <a:r>
              <a:rPr lang="en-US" dirty="0"/>
              <a:t>In the </a:t>
            </a:r>
            <a:r>
              <a:rPr lang="en-US" dirty="0" err="1"/>
              <a:t>App.kt</a:t>
            </a:r>
            <a:r>
              <a:rPr lang="en-US" dirty="0"/>
              <a:t> file, define a function called greeting.</a:t>
            </a:r>
          </a:p>
          <a:p>
            <a:r>
              <a:rPr lang="en-US" dirty="0"/>
              <a:t>As we learn more about functions and variables, play around with the function definition and the function call to try variations out.</a:t>
            </a:r>
          </a:p>
          <a:p>
            <a:endParaRPr lang="en-US" dirty="0"/>
          </a:p>
          <a:p>
            <a:r>
              <a:rPr lang="en-US" dirty="0"/>
              <a:t>To see the results of a </a:t>
            </a:r>
            <a:r>
              <a:rPr lang="en-US" dirty="0" err="1"/>
              <a:t>println</a:t>
            </a:r>
            <a:r>
              <a:rPr lang="en-US" dirty="0"/>
              <a:t> in Android Studio, select View &gt; Tool Windows &gt; Logcat</a:t>
            </a:r>
            <a:endParaRPr lang="en-CA" dirty="0"/>
          </a:p>
        </p:txBody>
      </p:sp>
      <p:pic>
        <p:nvPicPr>
          <p:cNvPr id="5" name="Picture 4">
            <a:extLst>
              <a:ext uri="{FF2B5EF4-FFF2-40B4-BE49-F238E27FC236}">
                <a16:creationId xmlns:a16="http://schemas.microsoft.com/office/drawing/2014/main" id="{012E93AC-09AA-551C-34AF-18D06CAE700A}"/>
              </a:ext>
            </a:extLst>
          </p:cNvPr>
          <p:cNvPicPr>
            <a:picLocks noChangeAspect="1"/>
          </p:cNvPicPr>
          <p:nvPr/>
        </p:nvPicPr>
        <p:blipFill>
          <a:blip r:embed="rId2"/>
          <a:stretch>
            <a:fillRect/>
          </a:stretch>
        </p:blipFill>
        <p:spPr>
          <a:xfrm>
            <a:off x="1699615" y="2900336"/>
            <a:ext cx="8564170" cy="371527"/>
          </a:xfrm>
          <a:prstGeom prst="rect">
            <a:avLst/>
          </a:prstGeom>
        </p:spPr>
      </p:pic>
    </p:spTree>
    <p:extLst>
      <p:ext uri="{BB962C8B-B14F-4D97-AF65-F5344CB8AC3E}">
        <p14:creationId xmlns:p14="http://schemas.microsoft.com/office/powerpoint/2010/main" val="1562831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F1DC-D210-D2B6-FD46-40EB306A3B38}"/>
              </a:ext>
            </a:extLst>
          </p:cNvPr>
          <p:cNvSpPr>
            <a:spLocks noGrp="1"/>
          </p:cNvSpPr>
          <p:nvPr>
            <p:ph type="title"/>
          </p:nvPr>
        </p:nvSpPr>
        <p:spPr/>
        <p:txBody>
          <a:bodyPr/>
          <a:lstStyle/>
          <a:p>
            <a:r>
              <a:rPr lang="en-US" dirty="0"/>
              <a:t>Functions: Named arguments</a:t>
            </a:r>
            <a:endParaRPr lang="en-CA" dirty="0"/>
          </a:p>
        </p:txBody>
      </p:sp>
      <p:sp>
        <p:nvSpPr>
          <p:cNvPr id="3" name="Content Placeholder 2">
            <a:extLst>
              <a:ext uri="{FF2B5EF4-FFF2-40B4-BE49-F238E27FC236}">
                <a16:creationId xmlns:a16="http://schemas.microsoft.com/office/drawing/2014/main" id="{70D70AF6-B42A-B506-922C-5F927768393C}"/>
              </a:ext>
            </a:extLst>
          </p:cNvPr>
          <p:cNvSpPr>
            <a:spLocks noGrp="1"/>
          </p:cNvSpPr>
          <p:nvPr>
            <p:ph idx="1"/>
          </p:nvPr>
        </p:nvSpPr>
        <p:spPr/>
        <p:txBody>
          <a:bodyPr>
            <a:normAutofit/>
          </a:bodyPr>
          <a:lstStyle/>
          <a:p>
            <a:pPr marL="457200" lvl="1" indent="0">
              <a:buNone/>
            </a:pPr>
            <a:r>
              <a:rPr lang="en-US" dirty="0"/>
              <a:t>fun greeting(name: String, age: Int) {</a:t>
            </a:r>
          </a:p>
          <a:p>
            <a:pPr marL="457200" lvl="1" indent="0">
              <a:buNone/>
            </a:pPr>
            <a:r>
              <a:rPr lang="en-US" dirty="0"/>
              <a:t>  </a:t>
            </a:r>
            <a:r>
              <a:rPr lang="en-US" dirty="0" err="1"/>
              <a:t>println</a:t>
            </a:r>
            <a:r>
              <a:rPr lang="en-US" dirty="0"/>
              <a:t> ("Hello $name, you are now $age old")</a:t>
            </a:r>
          </a:p>
          <a:p>
            <a:pPr marL="457200" lvl="1" indent="0">
              <a:buNone/>
            </a:pPr>
            <a:r>
              <a:rPr lang="en-US" dirty="0"/>
              <a:t>}</a:t>
            </a:r>
          </a:p>
          <a:p>
            <a:pPr lvl="1"/>
            <a:r>
              <a:rPr lang="en-US" dirty="0"/>
              <a:t>Note: That's string interpolation – cool.</a:t>
            </a:r>
          </a:p>
          <a:p>
            <a:r>
              <a:rPr lang="en-US" dirty="0"/>
              <a:t>Kotlin functions can be called using named arguments</a:t>
            </a:r>
          </a:p>
          <a:p>
            <a:pPr lvl="1"/>
            <a:r>
              <a:rPr lang="en-US" dirty="0"/>
              <a:t>A named argument provides the name of the parameter in the calling line with an = sign and the value being passed in</a:t>
            </a:r>
          </a:p>
          <a:p>
            <a:pPr lvl="2"/>
            <a:r>
              <a:rPr lang="en-US" dirty="0"/>
              <a:t>greeting(name="Xing", age=15)</a:t>
            </a:r>
          </a:p>
          <a:p>
            <a:pPr lvl="1"/>
            <a:r>
              <a:rPr lang="en-US" dirty="0"/>
              <a:t>Order of named parameters doesn't matter</a:t>
            </a:r>
          </a:p>
          <a:p>
            <a:pPr lvl="2"/>
            <a:r>
              <a:rPr lang="en-US" dirty="0"/>
              <a:t>greeting(age=15, name="Xing") also works</a:t>
            </a:r>
          </a:p>
          <a:p>
            <a:pPr lvl="1"/>
            <a:r>
              <a:rPr lang="en-US" dirty="0"/>
              <a:t>Named and positional parameters cannot be mixed unless you retain order</a:t>
            </a:r>
          </a:p>
        </p:txBody>
      </p:sp>
    </p:spTree>
    <p:extLst>
      <p:ext uri="{BB962C8B-B14F-4D97-AF65-F5344CB8AC3E}">
        <p14:creationId xmlns:p14="http://schemas.microsoft.com/office/powerpoint/2010/main" val="869775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4A7A-5419-CAD9-D6FD-7E594A2942D6}"/>
              </a:ext>
            </a:extLst>
          </p:cNvPr>
          <p:cNvSpPr>
            <a:spLocks noGrp="1"/>
          </p:cNvSpPr>
          <p:nvPr>
            <p:ph type="title"/>
          </p:nvPr>
        </p:nvSpPr>
        <p:spPr/>
        <p:txBody>
          <a:bodyPr/>
          <a:lstStyle/>
          <a:p>
            <a:r>
              <a:rPr lang="en-US" dirty="0"/>
              <a:t>Functions: Default arguments</a:t>
            </a:r>
            <a:endParaRPr lang="en-CA" dirty="0"/>
          </a:p>
        </p:txBody>
      </p:sp>
      <p:sp>
        <p:nvSpPr>
          <p:cNvPr id="3" name="Content Placeholder 2">
            <a:extLst>
              <a:ext uri="{FF2B5EF4-FFF2-40B4-BE49-F238E27FC236}">
                <a16:creationId xmlns:a16="http://schemas.microsoft.com/office/drawing/2014/main" id="{DB1C3054-6468-F039-6AC3-40939D29E841}"/>
              </a:ext>
            </a:extLst>
          </p:cNvPr>
          <p:cNvSpPr>
            <a:spLocks noGrp="1"/>
          </p:cNvSpPr>
          <p:nvPr>
            <p:ph idx="1"/>
          </p:nvPr>
        </p:nvSpPr>
        <p:spPr>
          <a:xfrm>
            <a:off x="838200" y="1825624"/>
            <a:ext cx="10515600" cy="5215255"/>
          </a:xfrm>
        </p:spPr>
        <p:txBody>
          <a:bodyPr>
            <a:normAutofit fontScale="92500" lnSpcReduction="20000"/>
          </a:bodyPr>
          <a:lstStyle/>
          <a:p>
            <a:r>
              <a:rPr lang="en-US" dirty="0"/>
              <a:t>A parameter in a function can be specified with a default value by using the assignment operator and provided the value</a:t>
            </a:r>
          </a:p>
          <a:p>
            <a:pPr marL="457200" lvl="1" indent="0">
              <a:buNone/>
            </a:pPr>
            <a:r>
              <a:rPr lang="en-US" dirty="0"/>
              <a:t>fun greeting(name: String = "Unknown", age: Int = 10) {</a:t>
            </a:r>
          </a:p>
          <a:p>
            <a:pPr marL="457200" lvl="1" indent="0">
              <a:buNone/>
            </a:pPr>
            <a:r>
              <a:rPr lang="en-US" dirty="0"/>
              <a:t>  </a:t>
            </a:r>
            <a:r>
              <a:rPr lang="en-US" dirty="0" err="1"/>
              <a:t>println</a:t>
            </a:r>
            <a:r>
              <a:rPr lang="en-US" dirty="0"/>
              <a:t> ("Hello $name, you are now $age old")</a:t>
            </a:r>
          </a:p>
          <a:p>
            <a:pPr marL="457200" lvl="1" indent="0">
              <a:buNone/>
            </a:pPr>
            <a:r>
              <a:rPr lang="en-US" dirty="0"/>
              <a:t>}</a:t>
            </a:r>
          </a:p>
          <a:p>
            <a:pPr lvl="1"/>
            <a:r>
              <a:rPr lang="en-US" dirty="0"/>
              <a:t>Some, all or none may have default values.</a:t>
            </a:r>
          </a:p>
          <a:p>
            <a:r>
              <a:rPr lang="en-CA" dirty="0"/>
              <a:t>When calling a function, a parameter with a default argument may be omitted.  In that case, the default value will be used.</a:t>
            </a:r>
          </a:p>
          <a:p>
            <a:pPr lvl="1"/>
            <a:r>
              <a:rPr lang="en-CA" dirty="0"/>
              <a:t>Typically, you will use named parameters when omitting a parameter</a:t>
            </a:r>
          </a:p>
          <a:p>
            <a:pPr lvl="1"/>
            <a:r>
              <a:rPr lang="en-CA" dirty="0"/>
              <a:t>But, as long as the omitted parameters are last in the parameter list, you can use positional parameters as well.  The following are all valid</a:t>
            </a:r>
          </a:p>
          <a:p>
            <a:pPr lvl="2"/>
            <a:r>
              <a:rPr lang="en-CA" dirty="0"/>
              <a:t>greeting (age=5)</a:t>
            </a:r>
          </a:p>
          <a:p>
            <a:pPr lvl="2"/>
            <a:r>
              <a:rPr lang="en-CA" dirty="0"/>
              <a:t>greeting(name="Joe")</a:t>
            </a:r>
          </a:p>
          <a:p>
            <a:pPr lvl="2"/>
            <a:r>
              <a:rPr lang="en-CA" dirty="0"/>
              <a:t>greeting("Jane")</a:t>
            </a:r>
          </a:p>
          <a:p>
            <a:pPr lvl="1"/>
            <a:r>
              <a:rPr lang="en-CA" dirty="0"/>
              <a:t>These are not valid</a:t>
            </a:r>
          </a:p>
          <a:p>
            <a:pPr lvl="2"/>
            <a:r>
              <a:rPr lang="en-CA" dirty="0">
                <a:solidFill>
                  <a:srgbClr val="FF0000"/>
                </a:solidFill>
              </a:rPr>
              <a:t>greeting(5)</a:t>
            </a:r>
          </a:p>
          <a:p>
            <a:pPr lvl="2"/>
            <a:r>
              <a:rPr lang="en-CA" dirty="0">
                <a:solidFill>
                  <a:srgbClr val="FF0000"/>
                </a:solidFill>
              </a:rPr>
              <a:t>greeting(age=5, "Juan")</a:t>
            </a:r>
          </a:p>
          <a:p>
            <a:endParaRPr lang="en-CA" dirty="0"/>
          </a:p>
        </p:txBody>
      </p:sp>
    </p:spTree>
    <p:extLst>
      <p:ext uri="{BB962C8B-B14F-4D97-AF65-F5344CB8AC3E}">
        <p14:creationId xmlns:p14="http://schemas.microsoft.com/office/powerpoint/2010/main" val="1416267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46BD-BA2D-D916-E829-6E5586024B52}"/>
              </a:ext>
            </a:extLst>
          </p:cNvPr>
          <p:cNvSpPr>
            <a:spLocks noGrp="1"/>
          </p:cNvSpPr>
          <p:nvPr>
            <p:ph type="title"/>
          </p:nvPr>
        </p:nvSpPr>
        <p:spPr/>
        <p:txBody>
          <a:bodyPr/>
          <a:lstStyle/>
          <a:p>
            <a:r>
              <a:rPr lang="en-US" dirty="0"/>
              <a:t>Single Expression Functions (or "One-Line Functions")</a:t>
            </a:r>
            <a:endParaRPr lang="en-CA" dirty="0"/>
          </a:p>
        </p:txBody>
      </p:sp>
      <p:sp>
        <p:nvSpPr>
          <p:cNvPr id="3" name="Content Placeholder 2">
            <a:extLst>
              <a:ext uri="{FF2B5EF4-FFF2-40B4-BE49-F238E27FC236}">
                <a16:creationId xmlns:a16="http://schemas.microsoft.com/office/drawing/2014/main" id="{FE6325E6-4B3C-74F7-A0B9-4351A1237913}"/>
              </a:ext>
            </a:extLst>
          </p:cNvPr>
          <p:cNvSpPr>
            <a:spLocks noGrp="1"/>
          </p:cNvSpPr>
          <p:nvPr>
            <p:ph idx="1"/>
          </p:nvPr>
        </p:nvSpPr>
        <p:spPr/>
        <p:txBody>
          <a:bodyPr>
            <a:normAutofit/>
          </a:bodyPr>
          <a:lstStyle/>
          <a:p>
            <a:r>
              <a:rPr lang="en-US" dirty="0"/>
              <a:t>If you have a function that has just a single expression, the curly braces are optional</a:t>
            </a:r>
          </a:p>
          <a:p>
            <a:pPr marL="457200" lvl="1" indent="0">
              <a:buNone/>
            </a:pPr>
            <a:r>
              <a:rPr lang="en-CA" dirty="0"/>
              <a:t>fun </a:t>
            </a:r>
            <a:r>
              <a:rPr lang="en-CA" dirty="0" err="1"/>
              <a:t>convertToFahrenheit</a:t>
            </a:r>
            <a:r>
              <a:rPr lang="en-CA" dirty="0"/>
              <a:t>(degree : Float) : Float {</a:t>
            </a:r>
          </a:p>
          <a:p>
            <a:pPr marL="457200" lvl="1" indent="0">
              <a:buNone/>
            </a:pPr>
            <a:r>
              <a:rPr lang="en-CA" dirty="0"/>
              <a:t>    return (degree * 9 / 5) + 32</a:t>
            </a:r>
          </a:p>
          <a:p>
            <a:pPr marL="457200" lvl="1" indent="0">
              <a:buNone/>
            </a:pPr>
            <a:r>
              <a:rPr lang="en-CA" dirty="0"/>
              <a:t>}</a:t>
            </a:r>
          </a:p>
          <a:p>
            <a:pPr marL="0" indent="0">
              <a:buNone/>
            </a:pPr>
            <a:r>
              <a:rPr lang="en-CA" dirty="0"/>
              <a:t>	can be simplified to</a:t>
            </a:r>
          </a:p>
          <a:p>
            <a:pPr marL="457200" lvl="1" indent="0">
              <a:buNone/>
            </a:pPr>
            <a:r>
              <a:rPr lang="en-CA" dirty="0"/>
              <a:t>fun </a:t>
            </a:r>
            <a:r>
              <a:rPr lang="en-CA" dirty="0" err="1"/>
              <a:t>convertToFahrenheit</a:t>
            </a:r>
            <a:r>
              <a:rPr lang="en-CA" dirty="0"/>
              <a:t>(degree : Float) = (degree * 9 / 5) + 32</a:t>
            </a:r>
          </a:p>
          <a:p>
            <a:r>
              <a:rPr lang="en-CA" dirty="0"/>
              <a:t>Applies for almost every type of expression:</a:t>
            </a:r>
          </a:p>
          <a:p>
            <a:pPr lvl="1"/>
            <a:r>
              <a:rPr lang="en-US" dirty="0"/>
              <a:t>fun </a:t>
            </a:r>
            <a:r>
              <a:rPr lang="en-US" dirty="0" err="1"/>
              <a:t>getResult</a:t>
            </a:r>
            <a:r>
              <a:rPr lang="en-US" dirty="0"/>
              <a:t>(percentage : Int) = if (percentage &gt; 40) "Pass" else "Fail"</a:t>
            </a:r>
            <a:r>
              <a:rPr lang="en-CA" dirty="0"/>
              <a:t>		</a:t>
            </a:r>
          </a:p>
        </p:txBody>
      </p:sp>
    </p:spTree>
    <p:extLst>
      <p:ext uri="{BB962C8B-B14F-4D97-AF65-F5344CB8AC3E}">
        <p14:creationId xmlns:p14="http://schemas.microsoft.com/office/powerpoint/2010/main" val="2949994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A1C1-8E4A-FD5B-BC1E-C64536763CC9}"/>
              </a:ext>
            </a:extLst>
          </p:cNvPr>
          <p:cNvSpPr>
            <a:spLocks noGrp="1"/>
          </p:cNvSpPr>
          <p:nvPr>
            <p:ph type="title"/>
          </p:nvPr>
        </p:nvSpPr>
        <p:spPr/>
        <p:txBody>
          <a:bodyPr/>
          <a:lstStyle/>
          <a:p>
            <a:r>
              <a:rPr lang="en-US" dirty="0"/>
              <a:t>Variables</a:t>
            </a:r>
            <a:endParaRPr lang="en-CA" dirty="0"/>
          </a:p>
        </p:txBody>
      </p:sp>
      <p:sp>
        <p:nvSpPr>
          <p:cNvPr id="3" name="Content Placeholder 2">
            <a:extLst>
              <a:ext uri="{FF2B5EF4-FFF2-40B4-BE49-F238E27FC236}">
                <a16:creationId xmlns:a16="http://schemas.microsoft.com/office/drawing/2014/main" id="{83F5AB3C-9F20-328D-2778-B02338EE17CC}"/>
              </a:ext>
            </a:extLst>
          </p:cNvPr>
          <p:cNvSpPr>
            <a:spLocks noGrp="1"/>
          </p:cNvSpPr>
          <p:nvPr>
            <p:ph idx="1"/>
          </p:nvPr>
        </p:nvSpPr>
        <p:spPr>
          <a:xfrm>
            <a:off x="838200" y="1825624"/>
            <a:ext cx="11026140" cy="5306696"/>
          </a:xfrm>
        </p:spPr>
        <p:txBody>
          <a:bodyPr>
            <a:normAutofit/>
          </a:bodyPr>
          <a:lstStyle/>
          <a:p>
            <a:r>
              <a:rPr lang="en-CA" sz="2000" dirty="0"/>
              <a:t>The </a:t>
            </a:r>
            <a:r>
              <a:rPr lang="en-CA" sz="2000" b="1" dirty="0"/>
              <a:t>var</a:t>
            </a:r>
            <a:r>
              <a:rPr lang="en-CA" sz="2000" dirty="0"/>
              <a:t> keyword is used to declare a variable that may change in value</a:t>
            </a:r>
          </a:p>
          <a:p>
            <a:r>
              <a:rPr lang="en-CA" sz="2000" dirty="0"/>
              <a:t>The </a:t>
            </a:r>
            <a:r>
              <a:rPr lang="en-CA" sz="2000" b="1" dirty="0" err="1"/>
              <a:t>val</a:t>
            </a:r>
            <a:r>
              <a:rPr lang="en-CA" sz="2000" dirty="0"/>
              <a:t> keyword is used to declare a constant</a:t>
            </a:r>
          </a:p>
          <a:p>
            <a:pPr lvl="1"/>
            <a:r>
              <a:rPr lang="en-US" sz="1800" dirty="0"/>
              <a:t>var name = "Joe"</a:t>
            </a:r>
          </a:p>
          <a:p>
            <a:pPr lvl="1"/>
            <a:r>
              <a:rPr lang="en-US" sz="1800" dirty="0" err="1"/>
              <a:t>val</a:t>
            </a:r>
            <a:r>
              <a:rPr lang="en-US" sz="1800" dirty="0"/>
              <a:t> birthyear = 1985</a:t>
            </a:r>
          </a:p>
          <a:p>
            <a:pPr lvl="1"/>
            <a:endParaRPr lang="en-US" sz="1800" dirty="0"/>
          </a:p>
          <a:p>
            <a:r>
              <a:rPr lang="en-US" sz="2200" dirty="0"/>
              <a:t>Use of </a:t>
            </a:r>
            <a:r>
              <a:rPr lang="en-US" sz="2200" dirty="0" err="1"/>
              <a:t>val</a:t>
            </a:r>
            <a:r>
              <a:rPr lang="en-US" sz="2200" dirty="0"/>
              <a:t> is recommended where possible.</a:t>
            </a:r>
          </a:p>
          <a:p>
            <a:pPr lvl="1"/>
            <a:endParaRPr lang="en-US" sz="1800" dirty="0"/>
          </a:p>
          <a:p>
            <a:r>
              <a:rPr lang="en-US" sz="2000" dirty="0"/>
              <a:t>Cool feature </a:t>
            </a:r>
            <a:r>
              <a:rPr lang="en-US" sz="2000" dirty="0">
                <a:sym typeface="Wingdings" panose="05000000000000000000" pitchFamily="2" charset="2"/>
              </a:rPr>
              <a:t> </a:t>
            </a:r>
            <a:r>
              <a:rPr lang="en-US" sz="2000" dirty="0"/>
              <a:t>We don't have to specify a type – Kotlin will figure it out based on the first assignment.</a:t>
            </a:r>
          </a:p>
          <a:p>
            <a:pPr lvl="1"/>
            <a:r>
              <a:rPr lang="en-US" sz="1600" dirty="0"/>
              <a:t>Once a type is assigned, it can't be changed.</a:t>
            </a:r>
          </a:p>
          <a:p>
            <a:r>
              <a:rPr lang="en-US" sz="2000" dirty="0"/>
              <a:t>But, we can still specify a type if we wish.  Unlike Java, the type is written after the variable name and preceded by a colon</a:t>
            </a:r>
          </a:p>
          <a:p>
            <a:pPr lvl="1"/>
            <a:r>
              <a:rPr lang="en-US" sz="1800" dirty="0"/>
              <a:t>var name: String = "Joe"</a:t>
            </a:r>
          </a:p>
          <a:p>
            <a:pPr lvl="1"/>
            <a:r>
              <a:rPr lang="en-US" sz="1800" dirty="0" err="1"/>
              <a:t>val</a:t>
            </a:r>
            <a:r>
              <a:rPr lang="en-US" sz="1800" dirty="0"/>
              <a:t> birthyear: Int = 1985</a:t>
            </a:r>
          </a:p>
          <a:p>
            <a:pPr lvl="1"/>
            <a:endParaRPr lang="en-US" sz="1800" dirty="0"/>
          </a:p>
          <a:p>
            <a:endParaRPr lang="en-US" sz="2200" dirty="0"/>
          </a:p>
          <a:p>
            <a:endParaRPr lang="en-CA" sz="2000" dirty="0"/>
          </a:p>
        </p:txBody>
      </p:sp>
    </p:spTree>
    <p:extLst>
      <p:ext uri="{BB962C8B-B14F-4D97-AF65-F5344CB8AC3E}">
        <p14:creationId xmlns:p14="http://schemas.microsoft.com/office/powerpoint/2010/main" val="1944173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2D22-E82F-73C7-FA17-0A3062BA7B90}"/>
              </a:ext>
            </a:extLst>
          </p:cNvPr>
          <p:cNvSpPr>
            <a:spLocks noGrp="1"/>
          </p:cNvSpPr>
          <p:nvPr>
            <p:ph type="title"/>
          </p:nvPr>
        </p:nvSpPr>
        <p:spPr/>
        <p:txBody>
          <a:bodyPr/>
          <a:lstStyle/>
          <a:p>
            <a:r>
              <a:rPr lang="en-US" dirty="0"/>
              <a:t>Types</a:t>
            </a:r>
            <a:endParaRPr lang="en-CA" dirty="0"/>
          </a:p>
        </p:txBody>
      </p:sp>
      <p:sp>
        <p:nvSpPr>
          <p:cNvPr id="3" name="Content Placeholder 2">
            <a:extLst>
              <a:ext uri="{FF2B5EF4-FFF2-40B4-BE49-F238E27FC236}">
                <a16:creationId xmlns:a16="http://schemas.microsoft.com/office/drawing/2014/main" id="{868EAD4B-B096-99FD-0D88-F00571383ABF}"/>
              </a:ext>
            </a:extLst>
          </p:cNvPr>
          <p:cNvSpPr>
            <a:spLocks noGrp="1"/>
          </p:cNvSpPr>
          <p:nvPr>
            <p:ph idx="1"/>
          </p:nvPr>
        </p:nvSpPr>
        <p:spPr/>
        <p:txBody>
          <a:bodyPr>
            <a:normAutofit fontScale="92500" lnSpcReduction="20000"/>
          </a:bodyPr>
          <a:lstStyle/>
          <a:p>
            <a:r>
              <a:rPr lang="en-US" dirty="0"/>
              <a:t>Main types are:</a:t>
            </a:r>
          </a:p>
          <a:p>
            <a:pPr lvl="1"/>
            <a:r>
              <a:rPr lang="en-US" dirty="0"/>
              <a:t>Int</a:t>
            </a:r>
          </a:p>
          <a:p>
            <a:pPr lvl="1"/>
            <a:r>
              <a:rPr lang="en-US" dirty="0"/>
              <a:t>Double</a:t>
            </a:r>
          </a:p>
          <a:p>
            <a:pPr lvl="1"/>
            <a:r>
              <a:rPr lang="en-US" dirty="0"/>
              <a:t>Char</a:t>
            </a:r>
          </a:p>
          <a:p>
            <a:pPr lvl="1"/>
            <a:r>
              <a:rPr lang="en-US" dirty="0"/>
              <a:t>Boolean</a:t>
            </a:r>
          </a:p>
          <a:p>
            <a:pPr lvl="1"/>
            <a:r>
              <a:rPr lang="en-US" dirty="0"/>
              <a:t>String</a:t>
            </a:r>
          </a:p>
          <a:p>
            <a:pPr lvl="1"/>
            <a:r>
              <a:rPr lang="en-US" dirty="0"/>
              <a:t>Also: Float, Long, Short</a:t>
            </a:r>
          </a:p>
          <a:p>
            <a:pPr lvl="1"/>
            <a:r>
              <a:rPr lang="en-US" dirty="0"/>
              <a:t>Note: All capitalized.</a:t>
            </a:r>
          </a:p>
          <a:p>
            <a:r>
              <a:rPr lang="en-US" dirty="0"/>
              <a:t>Conversion:</a:t>
            </a:r>
          </a:p>
          <a:p>
            <a:pPr lvl="1"/>
            <a:r>
              <a:rPr lang="en-US" dirty="0"/>
              <a:t>You can convert one type to another using a </a:t>
            </a:r>
            <a:r>
              <a:rPr lang="en-US" dirty="0" err="1"/>
              <a:t>toXXX</a:t>
            </a:r>
            <a:r>
              <a:rPr lang="en-US" dirty="0"/>
              <a:t>() method on the object</a:t>
            </a:r>
          </a:p>
          <a:p>
            <a:pPr marL="914400" lvl="2" indent="0">
              <a:buNone/>
            </a:pPr>
            <a:r>
              <a:rPr lang="en-US" dirty="0"/>
              <a:t>value1.toInt()</a:t>
            </a:r>
          </a:p>
          <a:p>
            <a:pPr marL="914400" lvl="2" indent="0">
              <a:buNone/>
            </a:pPr>
            <a:r>
              <a:rPr lang="en-US" dirty="0"/>
              <a:t>value2.toString()</a:t>
            </a:r>
          </a:p>
          <a:p>
            <a:r>
              <a:rPr lang="en-US" dirty="0"/>
              <a:t>Still have </a:t>
            </a:r>
            <a:r>
              <a:rPr lang="en-US" dirty="0" err="1"/>
              <a:t>Double.MIN_VALUE</a:t>
            </a:r>
            <a:r>
              <a:rPr lang="en-US" dirty="0"/>
              <a:t>, etc.</a:t>
            </a:r>
            <a:endParaRPr lang="en-CA" dirty="0"/>
          </a:p>
          <a:p>
            <a:pPr lvl="1"/>
            <a:endParaRPr lang="en-US" dirty="0"/>
          </a:p>
        </p:txBody>
      </p:sp>
    </p:spTree>
    <p:extLst>
      <p:ext uri="{BB962C8B-B14F-4D97-AF65-F5344CB8AC3E}">
        <p14:creationId xmlns:p14="http://schemas.microsoft.com/office/powerpoint/2010/main" val="167254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00FA-A8F3-DE55-0F01-1F5E2397404F}"/>
              </a:ext>
            </a:extLst>
          </p:cNvPr>
          <p:cNvSpPr>
            <a:spLocks noGrp="1"/>
          </p:cNvSpPr>
          <p:nvPr>
            <p:ph type="title"/>
          </p:nvPr>
        </p:nvSpPr>
        <p:spPr/>
        <p:txBody>
          <a:bodyPr/>
          <a:lstStyle/>
          <a:p>
            <a:r>
              <a:rPr lang="en-US" dirty="0"/>
              <a:t>Note: Similarity to other languages</a:t>
            </a:r>
            <a:endParaRPr lang="en-CA" dirty="0"/>
          </a:p>
        </p:txBody>
      </p:sp>
      <p:sp>
        <p:nvSpPr>
          <p:cNvPr id="3" name="Content Placeholder 2">
            <a:extLst>
              <a:ext uri="{FF2B5EF4-FFF2-40B4-BE49-F238E27FC236}">
                <a16:creationId xmlns:a16="http://schemas.microsoft.com/office/drawing/2014/main" id="{74A2BFD7-ECAB-F00B-F236-78EF069FD2E0}"/>
              </a:ext>
            </a:extLst>
          </p:cNvPr>
          <p:cNvSpPr>
            <a:spLocks noGrp="1"/>
          </p:cNvSpPr>
          <p:nvPr>
            <p:ph idx="1"/>
          </p:nvPr>
        </p:nvSpPr>
        <p:spPr>
          <a:xfrm>
            <a:off x="838199" y="1825625"/>
            <a:ext cx="10933253" cy="4351338"/>
          </a:xfrm>
        </p:spPr>
        <p:txBody>
          <a:bodyPr>
            <a:normAutofit fontScale="62500" lnSpcReduction="20000"/>
          </a:bodyPr>
          <a:lstStyle/>
          <a:p>
            <a:r>
              <a:rPr lang="en-US" dirty="0"/>
              <a:t>Notice how using optional named parameters with default values in Kotlin results in an effect similar to JSX specifying a component with only some props specified</a:t>
            </a:r>
          </a:p>
          <a:p>
            <a:r>
              <a:rPr lang="en-US" dirty="0"/>
              <a:t>Functions: Similarity to Swift</a:t>
            </a:r>
          </a:p>
          <a:p>
            <a:pPr lvl="1"/>
            <a:r>
              <a:rPr lang="en-US" dirty="0"/>
              <a:t>Note: There is a lot of similarity of syntax with Swift here</a:t>
            </a:r>
          </a:p>
          <a:p>
            <a:pPr lvl="1"/>
            <a:r>
              <a:rPr lang="en-US" dirty="0"/>
              <a:t>Use of "fun" is close to "</a:t>
            </a:r>
            <a:r>
              <a:rPr lang="en-US" dirty="0" err="1"/>
              <a:t>func</a:t>
            </a:r>
            <a:r>
              <a:rPr lang="en-US" dirty="0"/>
              <a:t>" in Swift</a:t>
            </a:r>
          </a:p>
          <a:p>
            <a:pPr lvl="1"/>
            <a:r>
              <a:rPr lang="en-US" dirty="0"/>
              <a:t>Specification of type using colon after the parameter name</a:t>
            </a:r>
          </a:p>
          <a:p>
            <a:pPr lvl="1"/>
            <a:r>
              <a:rPr lang="en-US" dirty="0"/>
              <a:t>Specification of return type after parameter list (but with colon instead of arrow)</a:t>
            </a:r>
          </a:p>
          <a:p>
            <a:pPr lvl="1"/>
            <a:r>
              <a:rPr lang="en-US" dirty="0"/>
              <a:t>Named parameters (but some rules are a bit different)</a:t>
            </a:r>
          </a:p>
          <a:p>
            <a:pPr lvl="2"/>
            <a:r>
              <a:rPr lang="en-US" dirty="0"/>
              <a:t>In Kotlin, don't have to use names of parameters when calling the function (in Swift, need to add underscore in order avoid using name, and then can't use name at all)</a:t>
            </a:r>
          </a:p>
          <a:p>
            <a:pPr lvl="2"/>
            <a:r>
              <a:rPr lang="en-US" dirty="0"/>
              <a:t>No argument labels </a:t>
            </a:r>
          </a:p>
          <a:p>
            <a:r>
              <a:rPr lang="en-US" dirty="0"/>
              <a:t>Variables: Similarity to Swift</a:t>
            </a:r>
          </a:p>
          <a:p>
            <a:pPr lvl="1"/>
            <a:r>
              <a:rPr lang="en-US" dirty="0"/>
              <a:t>Same use of colon notation with type after variable name</a:t>
            </a:r>
          </a:p>
          <a:p>
            <a:pPr lvl="1"/>
            <a:r>
              <a:rPr lang="en-US" dirty="0"/>
              <a:t>Same use of var</a:t>
            </a:r>
          </a:p>
          <a:p>
            <a:pPr lvl="1"/>
            <a:r>
              <a:rPr lang="en-US" dirty="0" err="1"/>
              <a:t>val</a:t>
            </a:r>
            <a:r>
              <a:rPr lang="en-US" dirty="0"/>
              <a:t> instead of let for constants</a:t>
            </a:r>
          </a:p>
          <a:p>
            <a:r>
              <a:rPr lang="en-US" dirty="0"/>
              <a:t>Types: Similarity </a:t>
            </a:r>
            <a:r>
              <a:rPr lang="en-US"/>
              <a:t>to Swift</a:t>
            </a:r>
            <a:endParaRPr lang="en-US" dirty="0"/>
          </a:p>
          <a:p>
            <a:pPr lvl="1"/>
            <a:r>
              <a:rPr lang="en-US" dirty="0"/>
              <a:t>Most type names are the same (Char instead of Character)</a:t>
            </a:r>
          </a:p>
          <a:p>
            <a:r>
              <a:rPr lang="en-US" dirty="0">
                <a:hlinkClick r:id="rId2"/>
              </a:rPr>
              <a:t>https://www.kodeco.com/6754-a-comparison-of-swift-and-kotlin-languages</a:t>
            </a:r>
            <a:r>
              <a:rPr lang="en-US" dirty="0"/>
              <a:t> </a:t>
            </a:r>
          </a:p>
          <a:p>
            <a:endParaRPr lang="en-CA" dirty="0"/>
          </a:p>
        </p:txBody>
      </p:sp>
    </p:spTree>
    <p:extLst>
      <p:ext uri="{BB962C8B-B14F-4D97-AF65-F5344CB8AC3E}">
        <p14:creationId xmlns:p14="http://schemas.microsoft.com/office/powerpoint/2010/main" val="38806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54813"/>
            <a:ext cx="10515600" cy="1325563"/>
          </a:xfrm>
        </p:spPr>
        <p:txBody>
          <a:bodyPr/>
          <a:lstStyle/>
          <a:p>
            <a:r>
              <a:rPr lang="en-US" dirty="0"/>
              <a:t>Do you love:</a:t>
            </a:r>
            <a:endParaRPr lang="en-CA" dirty="0"/>
          </a:p>
        </p:txBody>
      </p:sp>
      <p:sp>
        <p:nvSpPr>
          <p:cNvPr id="4" name="Slide Number Placeholder 3"/>
          <p:cNvSpPr>
            <a:spLocks noGrp="1"/>
          </p:cNvSpPr>
          <p:nvPr>
            <p:ph type="sldNum" sz="quarter" idx="12"/>
          </p:nvPr>
        </p:nvSpPr>
        <p:spPr/>
        <p:txBody>
          <a:bodyPr/>
          <a:lstStyle/>
          <a:p>
            <a:fld id="{3F5E9295-BF27-4F57-8B19-F8277D6029BE}" type="slidenum">
              <a:rPr lang="en-US" smtClean="0"/>
              <a:pPr/>
              <a:t>5</a:t>
            </a:fld>
            <a:endParaRPr lang="en-US" dirty="0"/>
          </a:p>
        </p:txBody>
      </p:sp>
      <p:sp>
        <p:nvSpPr>
          <p:cNvPr id="6" name="Text Placeholder 2">
            <a:extLst>
              <a:ext uri="{FF2B5EF4-FFF2-40B4-BE49-F238E27FC236}">
                <a16:creationId xmlns:a16="http://schemas.microsoft.com/office/drawing/2014/main" id="{998498A7-4C24-424F-BE9B-CC232DEEBC98}"/>
              </a:ext>
            </a:extLst>
          </p:cNvPr>
          <p:cNvSpPr txBox="1">
            <a:spLocks/>
          </p:cNvSpPr>
          <p:nvPr/>
        </p:nvSpPr>
        <p:spPr>
          <a:xfrm>
            <a:off x="2350008" y="1394338"/>
            <a:ext cx="2449281"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lnSpc>
                <a:spcPct val="114999"/>
              </a:lnSpc>
              <a:buNone/>
            </a:pPr>
            <a:r>
              <a:rPr lang="en-US" sz="2000" b="1" i="1" dirty="0"/>
              <a:t>Helping others connect?</a:t>
            </a:r>
            <a:endParaRPr lang="en-US" sz="2000" dirty="0"/>
          </a:p>
          <a:p>
            <a:pPr marL="114300" indent="0" algn="ctr">
              <a:lnSpc>
                <a:spcPct val="114999"/>
              </a:lnSpc>
              <a:buNone/>
            </a:pPr>
            <a:endParaRPr lang="en-US" sz="2000" dirty="0"/>
          </a:p>
          <a:p>
            <a:pPr marL="114300" indent="0" algn="ctr">
              <a:lnSpc>
                <a:spcPct val="114999"/>
              </a:lnSpc>
              <a:buNone/>
            </a:pPr>
            <a:r>
              <a:rPr lang="en-US" dirty="0"/>
              <a:t>How would they meet each other? What type of activities would they be involved in? How would they communicate with each other? How could you help them collaborate better?</a:t>
            </a:r>
          </a:p>
        </p:txBody>
      </p:sp>
      <p:sp>
        <p:nvSpPr>
          <p:cNvPr id="7" name="Text Placeholder 2">
            <a:extLst>
              <a:ext uri="{FF2B5EF4-FFF2-40B4-BE49-F238E27FC236}">
                <a16:creationId xmlns:a16="http://schemas.microsoft.com/office/drawing/2014/main" id="{29D8C451-21B5-4B0A-87FA-238851BC76C5}"/>
              </a:ext>
            </a:extLst>
          </p:cNvPr>
          <p:cNvSpPr txBox="1">
            <a:spLocks/>
          </p:cNvSpPr>
          <p:nvPr/>
        </p:nvSpPr>
        <p:spPr>
          <a:xfrm>
            <a:off x="4799290" y="1394338"/>
            <a:ext cx="2280412"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lnSpc>
                <a:spcPct val="114999"/>
              </a:lnSpc>
              <a:buNone/>
            </a:pPr>
            <a:r>
              <a:rPr lang="en-US" sz="2000" b="1" i="1" dirty="0"/>
              <a:t>Running a business?</a:t>
            </a:r>
          </a:p>
          <a:p>
            <a:pPr marL="114300" indent="0" algn="ctr">
              <a:lnSpc>
                <a:spcPct val="114999"/>
              </a:lnSpc>
              <a:buNone/>
            </a:pPr>
            <a:endParaRPr lang="en-US" sz="2000" dirty="0"/>
          </a:p>
          <a:p>
            <a:pPr marL="114300" indent="0" algn="ctr">
              <a:lnSpc>
                <a:spcPct val="114999"/>
              </a:lnSpc>
              <a:buNone/>
            </a:pPr>
            <a:r>
              <a:rPr lang="en-US" dirty="0"/>
              <a:t>How would you attract customers? What information and services would you provide? How would you maintain the interest of your customers? How would you make money?</a:t>
            </a:r>
          </a:p>
        </p:txBody>
      </p:sp>
      <p:sp>
        <p:nvSpPr>
          <p:cNvPr id="8" name="Text Placeholder 2">
            <a:extLst>
              <a:ext uri="{FF2B5EF4-FFF2-40B4-BE49-F238E27FC236}">
                <a16:creationId xmlns:a16="http://schemas.microsoft.com/office/drawing/2014/main" id="{79CCE16F-9EC0-4B28-A353-228DEDC068BD}"/>
              </a:ext>
            </a:extLst>
          </p:cNvPr>
          <p:cNvSpPr txBox="1">
            <a:spLocks/>
          </p:cNvSpPr>
          <p:nvPr/>
        </p:nvSpPr>
        <p:spPr>
          <a:xfrm>
            <a:off x="7048437" y="1394338"/>
            <a:ext cx="2399280"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lnSpc>
                <a:spcPct val="114999"/>
              </a:lnSpc>
              <a:buNone/>
            </a:pPr>
            <a:r>
              <a:rPr lang="en-US" sz="2000" b="1" i="1" dirty="0"/>
              <a:t>Having fun?</a:t>
            </a:r>
          </a:p>
          <a:p>
            <a:pPr marL="114300" indent="0" algn="ctr">
              <a:lnSpc>
                <a:spcPct val="114999"/>
              </a:lnSpc>
              <a:buNone/>
            </a:pPr>
            <a:endParaRPr lang="en-US" sz="2000" dirty="0"/>
          </a:p>
          <a:p>
            <a:pPr marL="114300" indent="0" algn="ctr">
              <a:lnSpc>
                <a:spcPct val="114999"/>
              </a:lnSpc>
              <a:buNone/>
            </a:pPr>
            <a:endParaRPr lang="en-US" sz="2000" dirty="0"/>
          </a:p>
          <a:p>
            <a:pPr marL="114300" indent="0" algn="ctr">
              <a:lnSpc>
                <a:spcPct val="114999"/>
              </a:lnSpc>
              <a:buNone/>
            </a:pPr>
            <a:r>
              <a:rPr lang="en-US" dirty="0"/>
              <a:t>What kind of entertainment could you provide? How would they interact and stay interested? How would they be able to choose or influence what happens?</a:t>
            </a:r>
          </a:p>
        </p:txBody>
      </p:sp>
      <p:sp>
        <p:nvSpPr>
          <p:cNvPr id="9" name="Text Placeholder 2">
            <a:extLst>
              <a:ext uri="{FF2B5EF4-FFF2-40B4-BE49-F238E27FC236}">
                <a16:creationId xmlns:a16="http://schemas.microsoft.com/office/drawing/2014/main" id="{7CBBAD64-1E33-4D57-BC83-0D5F11842057}"/>
              </a:ext>
            </a:extLst>
          </p:cNvPr>
          <p:cNvSpPr txBox="1">
            <a:spLocks/>
          </p:cNvSpPr>
          <p:nvPr/>
        </p:nvSpPr>
        <p:spPr>
          <a:xfrm>
            <a:off x="9378191" y="1394338"/>
            <a:ext cx="2399281"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lnSpc>
                <a:spcPct val="114999"/>
              </a:lnSpc>
              <a:buNone/>
            </a:pPr>
            <a:r>
              <a:rPr lang="en-US" sz="2000" b="1" i="1" dirty="0"/>
              <a:t>Keeping others informed?</a:t>
            </a:r>
            <a:endParaRPr lang="en-US" sz="2000" dirty="0"/>
          </a:p>
          <a:p>
            <a:pPr marL="114300" indent="0" algn="ctr">
              <a:lnSpc>
                <a:spcPct val="114999"/>
              </a:lnSpc>
              <a:buNone/>
            </a:pPr>
            <a:endParaRPr lang="en-US" sz="2000" dirty="0"/>
          </a:p>
          <a:p>
            <a:pPr marL="114300" indent="0" algn="ctr">
              <a:lnSpc>
                <a:spcPct val="114999"/>
              </a:lnSpc>
              <a:buNone/>
            </a:pPr>
            <a:r>
              <a:rPr lang="en-US" dirty="0"/>
              <a:t>How would you get the information they need?  How would you display the information so it is easy to understand quickly?  How would they explore that information? </a:t>
            </a:r>
          </a:p>
        </p:txBody>
      </p:sp>
      <p:sp>
        <p:nvSpPr>
          <p:cNvPr id="10" name="Text Placeholder 2">
            <a:extLst>
              <a:ext uri="{FF2B5EF4-FFF2-40B4-BE49-F238E27FC236}">
                <a16:creationId xmlns:a16="http://schemas.microsoft.com/office/drawing/2014/main" id="{69B6CA2C-2A7C-491A-A339-D6108A314AEC}"/>
              </a:ext>
            </a:extLst>
          </p:cNvPr>
          <p:cNvSpPr txBox="1">
            <a:spLocks/>
          </p:cNvSpPr>
          <p:nvPr/>
        </p:nvSpPr>
        <p:spPr>
          <a:xfrm>
            <a:off x="184657" y="5833946"/>
            <a:ext cx="11528807" cy="658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lnSpc>
                <a:spcPct val="114999"/>
              </a:lnSpc>
              <a:buNone/>
            </a:pPr>
            <a:endParaRPr lang="en-US" sz="2800" dirty="0"/>
          </a:p>
        </p:txBody>
      </p:sp>
      <p:sp>
        <p:nvSpPr>
          <p:cNvPr id="11" name="Text Placeholder 2">
            <a:extLst>
              <a:ext uri="{FF2B5EF4-FFF2-40B4-BE49-F238E27FC236}">
                <a16:creationId xmlns:a16="http://schemas.microsoft.com/office/drawing/2014/main" id="{998498A7-4C24-424F-BE9B-CC232DEEBC98}"/>
              </a:ext>
            </a:extLst>
          </p:cNvPr>
          <p:cNvSpPr txBox="1">
            <a:spLocks/>
          </p:cNvSpPr>
          <p:nvPr/>
        </p:nvSpPr>
        <p:spPr>
          <a:xfrm>
            <a:off x="184657" y="1394338"/>
            <a:ext cx="2262973"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lnSpc>
                <a:spcPct val="114999"/>
              </a:lnSpc>
              <a:buNone/>
            </a:pPr>
            <a:r>
              <a:rPr lang="en-US" sz="2000" b="1" i="1" dirty="0"/>
              <a:t>Helping others be productive</a:t>
            </a:r>
            <a:endParaRPr lang="en-US" sz="2000" dirty="0"/>
          </a:p>
          <a:p>
            <a:pPr marL="114300" indent="0" algn="ctr">
              <a:lnSpc>
                <a:spcPct val="114999"/>
              </a:lnSpc>
              <a:buNone/>
            </a:pPr>
            <a:endParaRPr lang="en-US" sz="2000" dirty="0"/>
          </a:p>
          <a:p>
            <a:pPr marL="114300" indent="0" algn="ctr">
              <a:lnSpc>
                <a:spcPct val="114999"/>
              </a:lnSpc>
              <a:buNone/>
            </a:pPr>
            <a:r>
              <a:rPr lang="en-US" dirty="0"/>
              <a:t>How could you help make their life easier?  What kinds of assistance could you provide?  What tools could help with keeping organized, performing tasks, staying on top of things, etc.?</a:t>
            </a:r>
          </a:p>
        </p:txBody>
      </p:sp>
      <p:sp>
        <p:nvSpPr>
          <p:cNvPr id="12" name="Text Placeholder 2">
            <a:extLst>
              <a:ext uri="{FF2B5EF4-FFF2-40B4-BE49-F238E27FC236}">
                <a16:creationId xmlns:a16="http://schemas.microsoft.com/office/drawing/2014/main" id="{5B0CF5C2-42B4-C235-BE51-A16F82C40E8B}"/>
              </a:ext>
            </a:extLst>
          </p:cNvPr>
          <p:cNvSpPr txBox="1">
            <a:spLocks/>
          </p:cNvSpPr>
          <p:nvPr/>
        </p:nvSpPr>
        <p:spPr>
          <a:xfrm>
            <a:off x="337057" y="5829178"/>
            <a:ext cx="11528807" cy="658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lnSpc>
                <a:spcPct val="114999"/>
              </a:lnSpc>
              <a:buNone/>
            </a:pPr>
            <a:r>
              <a:rPr lang="en-US" sz="2800" b="1" i="1" dirty="0"/>
              <a:t>What is the purpose, how is it relevant to the end user, and how do you ensure it is appealing and works well?</a:t>
            </a:r>
            <a:endParaRPr lang="en-US" sz="2800" dirty="0"/>
          </a:p>
        </p:txBody>
      </p:sp>
    </p:spTree>
    <p:extLst>
      <p:ext uri="{BB962C8B-B14F-4D97-AF65-F5344CB8AC3E}">
        <p14:creationId xmlns:p14="http://schemas.microsoft.com/office/powerpoint/2010/main" val="171139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16D5-0843-4CE8-A9D3-2C111E9850C2}"/>
              </a:ext>
            </a:extLst>
          </p:cNvPr>
          <p:cNvSpPr>
            <a:spLocks noGrp="1"/>
          </p:cNvSpPr>
          <p:nvPr>
            <p:ph type="title"/>
          </p:nvPr>
        </p:nvSpPr>
        <p:spPr/>
        <p:txBody>
          <a:bodyPr/>
          <a:lstStyle/>
          <a:p>
            <a:r>
              <a:rPr lang="en-US" dirty="0"/>
              <a:t>Meet and Greet</a:t>
            </a:r>
            <a:endParaRPr lang="en-CA" dirty="0"/>
          </a:p>
        </p:txBody>
      </p:sp>
      <p:sp>
        <p:nvSpPr>
          <p:cNvPr id="3" name="Content Placeholder 2">
            <a:extLst>
              <a:ext uri="{FF2B5EF4-FFF2-40B4-BE49-F238E27FC236}">
                <a16:creationId xmlns:a16="http://schemas.microsoft.com/office/drawing/2014/main" id="{BE3C0DFE-9A48-4C64-BC5C-FBD2D3A0B7B1}"/>
              </a:ext>
            </a:extLst>
          </p:cNvPr>
          <p:cNvSpPr>
            <a:spLocks noGrp="1"/>
          </p:cNvSpPr>
          <p:nvPr>
            <p:ph idx="1"/>
          </p:nvPr>
        </p:nvSpPr>
        <p:spPr>
          <a:xfrm>
            <a:off x="838200" y="1825624"/>
            <a:ext cx="10515600" cy="5032375"/>
          </a:xfrm>
        </p:spPr>
        <p:txBody>
          <a:bodyPr>
            <a:normAutofit fontScale="85000" lnSpcReduction="20000"/>
          </a:bodyPr>
          <a:lstStyle/>
          <a:p>
            <a:r>
              <a:rPr lang="en-US" dirty="0"/>
              <a:t>Cameras on, please.</a:t>
            </a:r>
          </a:p>
          <a:p>
            <a:endParaRPr lang="en-US" dirty="0"/>
          </a:p>
          <a:p>
            <a:r>
              <a:rPr lang="en-US" dirty="0"/>
              <a:t>Introduce yourselves</a:t>
            </a:r>
          </a:p>
          <a:p>
            <a:pPr lvl="1">
              <a:lnSpc>
                <a:spcPct val="114999"/>
              </a:lnSpc>
            </a:pPr>
            <a:r>
              <a:rPr lang="en" dirty="0"/>
              <a:t>What excites you about learning about multiplatform mobile development?</a:t>
            </a:r>
            <a:endParaRPr lang="en-US" dirty="0"/>
          </a:p>
          <a:p>
            <a:pPr lvl="1">
              <a:lnSpc>
                <a:spcPct val="114999"/>
              </a:lnSpc>
            </a:pPr>
            <a:r>
              <a:rPr lang="en" dirty="0"/>
              <a:t>What's the main thing you hope to learn/achieve in this course (or program)?</a:t>
            </a:r>
          </a:p>
          <a:p>
            <a:pPr lvl="1">
              <a:lnSpc>
                <a:spcPct val="114999"/>
              </a:lnSpc>
            </a:pPr>
            <a:endParaRPr lang="en" dirty="0"/>
          </a:p>
          <a:p>
            <a:pPr>
              <a:lnSpc>
                <a:spcPct val="114999"/>
              </a:lnSpc>
            </a:pPr>
            <a:r>
              <a:rPr lang="en" dirty="0"/>
              <a:t>Tell me something interesting about you</a:t>
            </a:r>
          </a:p>
          <a:p>
            <a:pPr lvl="1">
              <a:lnSpc>
                <a:spcPct val="114999"/>
              </a:lnSpc>
            </a:pPr>
            <a:r>
              <a:rPr lang="en" dirty="0"/>
              <a:t>One (or more) cool/interesting fact(s) about you (e.g., a hobby, life experience, favourite food/movie/song/other, places visited, sport played, etc.)</a:t>
            </a:r>
          </a:p>
          <a:p>
            <a:pPr lvl="1">
              <a:lnSpc>
                <a:spcPct val="114999"/>
              </a:lnSpc>
            </a:pPr>
            <a:endParaRPr lang="en" dirty="0"/>
          </a:p>
          <a:p>
            <a:pPr>
              <a:lnSpc>
                <a:spcPct val="114999"/>
              </a:lnSpc>
            </a:pPr>
            <a:r>
              <a:rPr lang="en" dirty="0"/>
              <a:t>Describe an activity you'd love to build an app around</a:t>
            </a:r>
          </a:p>
          <a:p>
            <a:pPr lvl="1">
              <a:lnSpc>
                <a:spcPct val="114999"/>
              </a:lnSpc>
            </a:pPr>
            <a:r>
              <a:rPr lang="en" dirty="0"/>
              <a:t>We'll try to use this activity (or another preferred one) to give focus to your assignments and your final project</a:t>
            </a:r>
          </a:p>
          <a:p>
            <a:endParaRPr lang="en-CA" dirty="0"/>
          </a:p>
        </p:txBody>
      </p:sp>
    </p:spTree>
    <p:extLst>
      <p:ext uri="{BB962C8B-B14F-4D97-AF65-F5344CB8AC3E}">
        <p14:creationId xmlns:p14="http://schemas.microsoft.com/office/powerpoint/2010/main" val="3051304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CA72-FA4F-4143-A36B-8F9EA2D41579}"/>
              </a:ext>
            </a:extLst>
          </p:cNvPr>
          <p:cNvSpPr>
            <a:spLocks noGrp="1"/>
          </p:cNvSpPr>
          <p:nvPr>
            <p:ph type="title"/>
          </p:nvPr>
        </p:nvSpPr>
        <p:spPr/>
        <p:txBody>
          <a:bodyPr/>
          <a:lstStyle/>
          <a:p>
            <a:r>
              <a:rPr lang="en-US" dirty="0"/>
              <a:t>A little bit about me</a:t>
            </a:r>
            <a:endParaRPr lang="en-CA" dirty="0"/>
          </a:p>
        </p:txBody>
      </p:sp>
      <p:sp>
        <p:nvSpPr>
          <p:cNvPr id="3" name="Content Placeholder 2">
            <a:extLst>
              <a:ext uri="{FF2B5EF4-FFF2-40B4-BE49-F238E27FC236}">
                <a16:creationId xmlns:a16="http://schemas.microsoft.com/office/drawing/2014/main" id="{12F2F36B-AD97-48E6-9275-40621C230B41}"/>
              </a:ext>
            </a:extLst>
          </p:cNvPr>
          <p:cNvSpPr>
            <a:spLocks noGrp="1"/>
          </p:cNvSpPr>
          <p:nvPr>
            <p:ph idx="1"/>
          </p:nvPr>
        </p:nvSpPr>
        <p:spPr>
          <a:xfrm>
            <a:off x="838199" y="1825625"/>
            <a:ext cx="11146972" cy="4667250"/>
          </a:xfrm>
        </p:spPr>
        <p:txBody>
          <a:bodyPr>
            <a:normAutofit lnSpcReduction="10000"/>
          </a:bodyPr>
          <a:lstStyle/>
          <a:p>
            <a:r>
              <a:rPr lang="en-US" dirty="0">
                <a:ea typeface="+mn-lt"/>
                <a:cs typeface="+mn-lt"/>
              </a:rPr>
              <a:t>A little bit about me</a:t>
            </a:r>
            <a:endParaRPr lang="en-US" dirty="0">
              <a:cs typeface="Calibri"/>
            </a:endParaRPr>
          </a:p>
          <a:p>
            <a:pPr lvl="1"/>
            <a:r>
              <a:rPr lang="en-US" dirty="0">
                <a:ea typeface="+mn-lt"/>
                <a:cs typeface="+mn-lt"/>
                <a:hlinkClick r:id="rId2"/>
              </a:rPr>
              <a:t>https://www.talibhussain.com</a:t>
            </a:r>
            <a:r>
              <a:rPr lang="en-US" dirty="0">
                <a:ea typeface="+mn-lt"/>
                <a:cs typeface="+mn-lt"/>
              </a:rPr>
              <a:t>  </a:t>
            </a:r>
          </a:p>
          <a:p>
            <a:pPr lvl="1"/>
            <a:r>
              <a:rPr lang="en-US" dirty="0">
                <a:ea typeface="+mn-lt"/>
                <a:cs typeface="+mn-lt"/>
              </a:rPr>
              <a:t>Wanted to be a "</a:t>
            </a:r>
            <a:r>
              <a:rPr lang="en-US" dirty="0" err="1">
                <a:ea typeface="+mn-lt"/>
                <a:cs typeface="+mn-lt"/>
              </a:rPr>
              <a:t>Computerist</a:t>
            </a:r>
            <a:r>
              <a:rPr lang="en-US" dirty="0">
                <a:ea typeface="+mn-lt"/>
                <a:cs typeface="+mn-lt"/>
              </a:rPr>
              <a:t>" when I grew up (My mother was a Systems Analyst)</a:t>
            </a:r>
          </a:p>
          <a:p>
            <a:pPr lvl="1"/>
            <a:r>
              <a:rPr lang="en-US" dirty="0">
                <a:ea typeface="+mn-lt"/>
                <a:cs typeface="+mn-lt"/>
              </a:rPr>
              <a:t>Did Pure &amp; Applied Science at JAC (graduated 1988) and Ph.D. in Computer Science at Queen's University</a:t>
            </a:r>
          </a:p>
          <a:p>
            <a:pPr lvl="1"/>
            <a:r>
              <a:rPr lang="en-US" dirty="0">
                <a:ea typeface="+mn-lt"/>
                <a:cs typeface="+mn-lt"/>
              </a:rPr>
              <a:t>Where I worked: </a:t>
            </a:r>
            <a:r>
              <a:rPr lang="en-US" dirty="0">
                <a:ea typeface="+mn-lt"/>
                <a:cs typeface="+mn-lt"/>
                <a:hlinkClick r:id="rId3"/>
              </a:rPr>
              <a:t>https://en.wikipedia.org/wiki/BBN_Technologies</a:t>
            </a:r>
            <a:r>
              <a:rPr lang="en-US" dirty="0">
                <a:ea typeface="+mn-lt"/>
                <a:cs typeface="+mn-lt"/>
              </a:rPr>
              <a:t>  </a:t>
            </a:r>
            <a:endParaRPr lang="en-US" dirty="0">
              <a:cs typeface="Calibri"/>
            </a:endParaRPr>
          </a:p>
          <a:p>
            <a:pPr lvl="2"/>
            <a:r>
              <a:rPr lang="en-US" dirty="0">
                <a:ea typeface="+mn-lt"/>
                <a:cs typeface="+mn-lt"/>
              </a:rPr>
              <a:t>Worked on Artificial Intelligence, Serious Games, Logistics and more</a:t>
            </a:r>
            <a:endParaRPr lang="en-US" dirty="0">
              <a:cs typeface="Calibri"/>
            </a:endParaRPr>
          </a:p>
          <a:p>
            <a:pPr lvl="1"/>
            <a:r>
              <a:rPr lang="en-US" dirty="0"/>
              <a:t>Where I've taught: JAC, McGill, Queen's, Tufts, Various workshops</a:t>
            </a:r>
          </a:p>
          <a:p>
            <a:pPr lvl="1"/>
            <a:r>
              <a:rPr lang="en-US" dirty="0">
                <a:ea typeface="+mn-lt"/>
                <a:cs typeface="+mn-lt"/>
              </a:rPr>
              <a:t>Play Ultimate Frisbee/Badminton/Soccer/Curling; Am a Singer.</a:t>
            </a:r>
          </a:p>
          <a:p>
            <a:pPr lvl="1"/>
            <a:r>
              <a:rPr lang="en-US" dirty="0"/>
              <a:t>Cool fact: Worked with the person who invented e-mail! Ray Tomlinson </a:t>
            </a:r>
            <a:r>
              <a:rPr lang="en-US" dirty="0">
                <a:hlinkClick r:id="rId4"/>
              </a:rPr>
              <a:t>https://en.wikipedia.org/wiki/Ray_Tomlinson</a:t>
            </a:r>
            <a:r>
              <a:rPr lang="en-US" dirty="0"/>
              <a:t> </a:t>
            </a:r>
          </a:p>
          <a:p>
            <a:pPr lvl="1"/>
            <a:endParaRPr lang="en-CA" dirty="0"/>
          </a:p>
          <a:p>
            <a:pPr lvl="1"/>
            <a:r>
              <a:rPr lang="en-CA" dirty="0"/>
              <a:t>Any Questions?</a:t>
            </a:r>
          </a:p>
        </p:txBody>
      </p:sp>
    </p:spTree>
    <p:extLst>
      <p:ext uri="{BB962C8B-B14F-4D97-AF65-F5344CB8AC3E}">
        <p14:creationId xmlns:p14="http://schemas.microsoft.com/office/powerpoint/2010/main" val="278163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37A5-9327-4217-B4EB-54B068BE51E9}"/>
              </a:ext>
            </a:extLst>
          </p:cNvPr>
          <p:cNvSpPr>
            <a:spLocks noGrp="1"/>
          </p:cNvSpPr>
          <p:nvPr>
            <p:ph type="title"/>
          </p:nvPr>
        </p:nvSpPr>
        <p:spPr/>
        <p:txBody>
          <a:bodyPr/>
          <a:lstStyle/>
          <a:p>
            <a:r>
              <a:rPr lang="en-US" dirty="0"/>
              <a:t>Course Outline</a:t>
            </a:r>
            <a:endParaRPr lang="en-CA" dirty="0"/>
          </a:p>
        </p:txBody>
      </p:sp>
      <p:sp>
        <p:nvSpPr>
          <p:cNvPr id="3" name="Content Placeholder 2">
            <a:extLst>
              <a:ext uri="{FF2B5EF4-FFF2-40B4-BE49-F238E27FC236}">
                <a16:creationId xmlns:a16="http://schemas.microsoft.com/office/drawing/2014/main" id="{E5A3CB7C-0280-404D-AB1C-0863B8DE9A3D}"/>
              </a:ext>
            </a:extLst>
          </p:cNvPr>
          <p:cNvSpPr>
            <a:spLocks noGrp="1"/>
          </p:cNvSpPr>
          <p:nvPr>
            <p:ph idx="1"/>
          </p:nvPr>
        </p:nvSpPr>
        <p:spPr>
          <a:xfrm>
            <a:off x="838199" y="1825625"/>
            <a:ext cx="11149014" cy="4351338"/>
          </a:xfrm>
        </p:spPr>
        <p:txBody>
          <a:bodyPr>
            <a:normAutofit/>
          </a:bodyPr>
          <a:lstStyle/>
          <a:p>
            <a:r>
              <a:rPr lang="en-US" dirty="0"/>
              <a:t>Course Outline posted on Teams Class Materials folder</a:t>
            </a:r>
          </a:p>
          <a:p>
            <a:endParaRPr lang="en-US" dirty="0"/>
          </a:p>
          <a:p>
            <a:r>
              <a:rPr lang="en-US" dirty="0"/>
              <a:t>My email: </a:t>
            </a:r>
            <a:r>
              <a:rPr lang="en-US" dirty="0">
                <a:hlinkClick r:id="rId2"/>
              </a:rPr>
              <a:t>talib.hussain@johnabbott.qc.ca</a:t>
            </a:r>
            <a:r>
              <a:rPr lang="en-US" dirty="0"/>
              <a:t> </a:t>
            </a:r>
          </a:p>
          <a:p>
            <a:endParaRPr lang="en-US" dirty="0"/>
          </a:p>
          <a:p>
            <a:r>
              <a:rPr lang="en-US" sz="2800" dirty="0"/>
              <a:t>Contact via Teams or email (more urgent) or MIO messaging (less urgent or "official") </a:t>
            </a:r>
          </a:p>
          <a:p>
            <a:pPr marL="914400" lvl="2" indent="0">
              <a:buNone/>
            </a:pPr>
            <a:endParaRPr lang="en-US" dirty="0"/>
          </a:p>
          <a:p>
            <a:r>
              <a:rPr lang="en-US" dirty="0"/>
              <a:t>Official Ponderation: 2 hours lecture + 4 hours lab + 3 hours homework</a:t>
            </a:r>
          </a:p>
          <a:p>
            <a:pPr lvl="1"/>
            <a:r>
              <a:rPr lang="en-US" dirty="0"/>
              <a:t>At </a:t>
            </a:r>
            <a:r>
              <a:rPr lang="en-US" dirty="0" err="1"/>
              <a:t>ContEd</a:t>
            </a:r>
            <a:r>
              <a:rPr lang="en-US" dirty="0"/>
              <a:t> speed, that means 2.5 hours of homework per weeknight on average…!</a:t>
            </a:r>
          </a:p>
          <a:p>
            <a:endParaRPr lang="en-US" dirty="0"/>
          </a:p>
          <a:p>
            <a:endParaRPr lang="en-CA" dirty="0"/>
          </a:p>
        </p:txBody>
      </p:sp>
    </p:spTree>
    <p:extLst>
      <p:ext uri="{BB962C8B-B14F-4D97-AF65-F5344CB8AC3E}">
        <p14:creationId xmlns:p14="http://schemas.microsoft.com/office/powerpoint/2010/main" val="421491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0E38B1-57A6-D263-81F4-92FC8174AE56}"/>
              </a:ext>
            </a:extLst>
          </p:cNvPr>
          <p:cNvSpPr>
            <a:spLocks noGrp="1"/>
          </p:cNvSpPr>
          <p:nvPr>
            <p:ph type="title"/>
          </p:nvPr>
        </p:nvSpPr>
        <p:spPr/>
        <p:txBody>
          <a:bodyPr/>
          <a:lstStyle/>
          <a:p>
            <a:r>
              <a:rPr lang="en-US" dirty="0"/>
              <a:t>Go Over Course Outline…</a:t>
            </a:r>
            <a:endParaRPr lang="en-CA" dirty="0"/>
          </a:p>
        </p:txBody>
      </p:sp>
      <p:sp>
        <p:nvSpPr>
          <p:cNvPr id="7" name="Text Placeholder 6">
            <a:extLst>
              <a:ext uri="{FF2B5EF4-FFF2-40B4-BE49-F238E27FC236}">
                <a16:creationId xmlns:a16="http://schemas.microsoft.com/office/drawing/2014/main" id="{BEBDF14F-009B-20D7-CCAD-C236DC0AC321}"/>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444208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7753</TotalTime>
  <Words>4898</Words>
  <Application>Microsoft Office PowerPoint</Application>
  <PresentationFormat>Widescreen</PresentationFormat>
  <Paragraphs>491</Paragraphs>
  <Slides>47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Related Technologies for Multiplatform Applications</vt:lpstr>
      <vt:lpstr>Objectives</vt:lpstr>
      <vt:lpstr>Welcome!</vt:lpstr>
      <vt:lpstr>Critical Thinking Challenge for Course  How do I efficiently build something that is useful, usable and effective?</vt:lpstr>
      <vt:lpstr>Do you love:</vt:lpstr>
      <vt:lpstr>Meet and Greet</vt:lpstr>
      <vt:lpstr>A little bit about me</vt:lpstr>
      <vt:lpstr>Course Outline</vt:lpstr>
      <vt:lpstr>Go Over Course Outline…</vt:lpstr>
      <vt:lpstr>Weekly Goals</vt:lpstr>
      <vt:lpstr>Class Format</vt:lpstr>
      <vt:lpstr>Tools</vt:lpstr>
      <vt:lpstr>AI, Stack Overflow, Help, etc.</vt:lpstr>
      <vt:lpstr>Poll</vt:lpstr>
      <vt:lpstr>Useful Links</vt:lpstr>
      <vt:lpstr>Useful Links</vt:lpstr>
      <vt:lpstr>Useful Links</vt:lpstr>
      <vt:lpstr>Kotlin Multiplatform &amp;  Compose Multiplatform</vt:lpstr>
      <vt:lpstr>Let's jump right in</vt:lpstr>
      <vt:lpstr>Lab #1</vt:lpstr>
      <vt:lpstr>Setup</vt:lpstr>
      <vt:lpstr>PowerPoint Presentation</vt:lpstr>
      <vt:lpstr>Compose  Multiplatform</vt:lpstr>
      <vt:lpstr>Load project in Studio</vt:lpstr>
      <vt:lpstr>Let's Explore</vt:lpstr>
      <vt:lpstr>PowerPoint Presentation</vt:lpstr>
      <vt:lpstr>Similarity to React</vt:lpstr>
      <vt:lpstr>PowerPoint Presentation</vt:lpstr>
      <vt:lpstr>PowerPoint Presentation</vt:lpstr>
      <vt:lpstr>PowerPoint Presentation</vt:lpstr>
      <vt:lpstr>Let's also run it as a Desktop App!</vt:lpstr>
      <vt:lpstr>PowerPoint Presentation</vt:lpstr>
      <vt:lpstr>Let's run it as an iOS App…</vt:lpstr>
      <vt:lpstr>PowerPoint Presentation</vt:lpstr>
      <vt:lpstr>Kotlin</vt:lpstr>
      <vt:lpstr>Concepts</vt:lpstr>
      <vt:lpstr>Intro to Kotlin </vt:lpstr>
      <vt:lpstr>Some basics that are the same as in Java</vt:lpstr>
      <vt:lpstr>Some basics that differ from Java</vt:lpstr>
      <vt:lpstr>Functions</vt:lpstr>
      <vt:lpstr>Try it as we go…</vt:lpstr>
      <vt:lpstr>Functions: Named arguments</vt:lpstr>
      <vt:lpstr>Functions: Default arguments</vt:lpstr>
      <vt:lpstr>Single Expression Functions (or "One-Line Functions")</vt:lpstr>
      <vt:lpstr>Variables</vt:lpstr>
      <vt:lpstr>Types</vt:lpstr>
      <vt:lpstr>Note: Similarity to other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Talib Hussain</cp:lastModifiedBy>
  <cp:revision>4</cp:revision>
  <dcterms:created xsi:type="dcterms:W3CDTF">2023-05-24T18:31:30Z</dcterms:created>
  <dcterms:modified xsi:type="dcterms:W3CDTF">2023-06-07T04:52:13Z</dcterms:modified>
</cp:coreProperties>
</file>