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64" r:id="rId3"/>
    <p:sldId id="360" r:id="rId4"/>
    <p:sldId id="354" r:id="rId5"/>
    <p:sldId id="355" r:id="rId6"/>
    <p:sldId id="361" r:id="rId7"/>
    <p:sldId id="365" r:id="rId8"/>
    <p:sldId id="357" r:id="rId9"/>
    <p:sldId id="368" r:id="rId10"/>
    <p:sldId id="367" r:id="rId11"/>
    <p:sldId id="370" r:id="rId12"/>
    <p:sldId id="366" r:id="rId13"/>
    <p:sldId id="369" r:id="rId14"/>
    <p:sldId id="372" r:id="rId15"/>
    <p:sldId id="371" r:id="rId16"/>
    <p:sldId id="374" r:id="rId17"/>
    <p:sldId id="376" r:id="rId18"/>
    <p:sldId id="383" r:id="rId19"/>
    <p:sldId id="378" r:id="rId20"/>
    <p:sldId id="381" r:id="rId21"/>
    <p:sldId id="382" r:id="rId22"/>
    <p:sldId id="384" r:id="rId23"/>
    <p:sldId id="385" r:id="rId24"/>
    <p:sldId id="379" r:id="rId25"/>
    <p:sldId id="387" r:id="rId26"/>
    <p:sldId id="270" r:id="rId27"/>
    <p:sldId id="272" r:id="rId28"/>
    <p:sldId id="274" r:id="rId29"/>
    <p:sldId id="277" r:id="rId30"/>
    <p:sldId id="389" r:id="rId31"/>
    <p:sldId id="388" r:id="rId32"/>
    <p:sldId id="282" r:id="rId33"/>
    <p:sldId id="284" r:id="rId34"/>
    <p:sldId id="285" r:id="rId35"/>
    <p:sldId id="286" r:id="rId36"/>
    <p:sldId id="373" r:id="rId37"/>
    <p:sldId id="3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5D4"/>
    <a:srgbClr val="25EBF9"/>
    <a:srgbClr val="263E49"/>
    <a:srgbClr val="1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1024" autoAdjust="0"/>
  </p:normalViewPr>
  <p:slideViewPr>
    <p:cSldViewPr snapToGrid="0">
      <p:cViewPr varScale="1">
        <p:scale>
          <a:sx n="68" d="100"/>
          <a:sy n="68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49A5-3D07-478D-AA3B-4A02284C7355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9ED3-1D48-41BD-AFF7-002C4C63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CA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https://img.freepik.com/premium-photo/phone-mobile-application-development-concept-mobile-internet-3d-illustration_76964-5164.jpg?size=626&amp;ext=jpg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93499-AB9F-4349-B66E-3ACF1F1CDA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81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9ED3-1D48-41BD-AFF7-002C4C639FC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26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5A3-6768-C418-37F1-F5A84F00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B9B4-DE8A-4FC3-3746-7B86D4B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7A07-7E94-D9EB-19CD-CCB860E6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6FB3-3DF5-95BA-1D06-3C8FA00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076-8C13-6E4E-C86F-64FC79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EC8-10C2-1AD6-D46B-64E5D62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FF99-8487-92B0-E5BE-D7AAB1F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486A-94A9-DBAA-113A-4805F0A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20E-1080-8BE8-B41D-816269E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188-69AE-107B-7FEA-77674DB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00C62-729A-8AFC-E72B-E71348E4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04A3-852A-E461-5E18-736533D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31DA-8C82-1FD4-1AC2-33A7F40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C6BD-85FA-ABE5-AEB2-D7791F4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C7CE-35C8-4BAA-5EC7-809B52F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6BB-7C92-8668-CC1A-F29B46D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302E-BB89-1ECA-7397-DAF3150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113E-C856-7B14-C95B-754D706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3BF9-7240-48D3-E61C-DABE268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04B9-2511-7D1E-FF84-01392EB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233-8B5C-2A98-D29F-8B586F0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09F4-F0C4-C12E-2E00-40E425E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367D-5166-17F7-8111-133CAA7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3A5-6069-CE8B-1F6B-803FC68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64EC-3FBA-CDDC-9C12-2BF3DC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235-49B4-415B-20E0-50D9B1F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607-ED13-5345-8761-CCAB179B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4474-E561-3162-886C-AA17077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2F09-D154-5012-8836-E6FC8D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F1BC-E7BB-4483-4A97-2C64B2E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8822-6143-0D7B-283A-160BC0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B82B-CB4B-6C82-B7CE-298FAB9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161-65E6-B24D-A24A-8A1B9A6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929A-F105-A3BC-DA58-45C3022F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53B9-1980-E5FF-B1EE-B5B6E5BB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B724-14CE-952E-1400-B38469E1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F09-5022-7678-424D-367D96A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1C06-36D8-72A7-E072-C52B0858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9F8D-C787-CBC3-F4C4-E998F4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B1-A832-4076-2E88-3F9EE83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42-57BF-DCD0-A7B2-5CCA029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B29E-9283-FD61-1173-8F11755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682F-055B-3DB5-5066-3838437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8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6D6-34E6-CC5E-1E9E-D034B7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A3C0-3A72-B22F-5069-98104D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98B-BD07-401A-861D-D70CFAB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FC1-7746-BE86-9011-C11BC48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3DAB-19D9-1C67-6B6D-1FC51C12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2C9E-61FD-A95C-259B-2BC68256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5963-E9DE-E5D7-357F-C0E40D6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A2DE-6917-C0B5-7C0E-6BC7E1B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345-CD71-FFE9-F84F-993471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280-A07C-D086-F92D-3473EBD6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3608-9024-2949-32FE-212E4ECB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6150-A36E-5BF3-32F4-0A52DA56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727-715A-8D10-DA76-66D2764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E259-7E90-0940-FEE4-5E6FBE5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084-31F0-83E7-2FAC-22613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8407-172A-0530-F48B-040375A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610-F622-8BBF-2A9D-0E3428B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C46F-B71D-A697-7108-0D7E463D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D0D-1305-CFDF-1C22-92D742D8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6C0-7D2A-C940-4DCF-5B0A4D6C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KOTLIN/kotlin_ranges.php" TargetMode="External"/><Relationship Id="rId2" Type="http://schemas.openxmlformats.org/officeDocument/2006/relationships/hyperlink" Target="https://www.baeldung.com/kotlin/ran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otlin-lambdas-expressions-and-anonymous-functions/" TargetMode="External"/><Relationship Id="rId2" Type="http://schemas.openxmlformats.org/officeDocument/2006/relationships/hyperlink" Target="https://student.cs.uwaterloo.ca/~cs346/1231/learning-kotlin/function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kotlin/lambda-express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api/latest/jvm/stdlib/kotlin/repea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function-types-and-lambda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unction-types-and-lambda#3" TargetMode="External"/><Relationship Id="rId2" Type="http://schemas.openxmlformats.org/officeDocument/2006/relationships/hyperlink" Target="https://www.w3schools.com/KOTLIN/kotlin_examples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kotlin/visibility-modifi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aqarul/kotlin-static-member-fields-and-singletons-b79fd65aaf9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FSZwOeSwL-XNkMXnKDy-YPMEpCPKyb29RlpekSzzJDY/edit#slide=id.gb9961b3fa0_0_433" TargetMode="External"/><Relationship Id="rId2" Type="http://schemas.openxmlformats.org/officeDocument/2006/relationships/hyperlink" Target="https://www.w3schools.com/KOTLIN/kotlin_exampl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codelabs/basic-android-kotlin-compose-classes-and-objects#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cache.googleusercontent.com/search?q=cache:ej4eG6pKOeoJ:https://medium.com/mobile-app-development-publication/swift-optional-and-kotlin-nullable-a-comparison-773227f277c3&amp;client=firefox-b-d&amp;hl=en&amp;gl=ca&amp;strip=1&amp;vwsrc=0" TargetMode="External"/><Relationship Id="rId2" Type="http://schemas.openxmlformats.org/officeDocument/2006/relationships/hyperlink" Target="https://medium.com/mobile-app-development-publication/swift-optional-and-kotlin-nullable-a-comparison-773227f277c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tonioleiva.com/data-classes-kotli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kotlin-fundamentals-practice-problems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otlin-collections/" TargetMode="External"/><Relationship Id="rId2" Type="http://schemas.openxmlformats.org/officeDocument/2006/relationships/hyperlink" Target="https://kotlinlang.org/api/latest/jvm/stdlib/kotlin.colle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tlinlang.org/api/latest/jvm/stdlib/kotlin.collections/array-list-of.html" TargetMode="External"/><Relationship Id="rId4" Type="http://schemas.openxmlformats.org/officeDocument/2006/relationships/hyperlink" Target="https://kotlinlang.org/api/latest/jvm/stdlib/kotlin.collections/list-of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unctions#0" TargetMode="External"/><Relationship Id="rId2" Type="http://schemas.openxmlformats.org/officeDocument/2006/relationships/hyperlink" Target="https://www.w3schools.com/KOTLIN/kotlin_exampl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codelabs/basic-android-kotlin-compose-collections#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dorks.com/replace-switch-with-when-in-kotlin/" TargetMode="External"/><Relationship Id="rId2" Type="http://schemas.openxmlformats.org/officeDocument/2006/relationships/hyperlink" Target="https://www.w3schools.com/KOTLIN/kotlin_whe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, electronic device, gadget, mobile phone&#10;&#10;Description automatically generated">
            <a:extLst>
              <a:ext uri="{FF2B5EF4-FFF2-40B4-BE49-F238E27FC236}">
                <a16:creationId xmlns:a16="http://schemas.microsoft.com/office/drawing/2014/main" id="{28EDAE0A-81D1-1430-A511-DE26F2CD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6292"/>
            <a:ext cx="6876000" cy="687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8EC2C-6139-4D64-A2EF-C1DFB1FED64F}"/>
              </a:ext>
            </a:extLst>
          </p:cNvPr>
          <p:cNvSpPr/>
          <p:nvPr/>
        </p:nvSpPr>
        <p:spPr>
          <a:xfrm>
            <a:off x="-1" y="-16292"/>
            <a:ext cx="5542156" cy="6874292"/>
          </a:xfrm>
          <a:prstGeom prst="rect">
            <a:avLst/>
          </a:prstGeom>
          <a:gradFill flip="none" rotWithShape="1">
            <a:gsLst>
              <a:gs pos="5000">
                <a:schemeClr val="tx2">
                  <a:lumMod val="50000"/>
                </a:schemeClr>
              </a:gs>
              <a:gs pos="89000">
                <a:srgbClr val="06C5D4"/>
              </a:gs>
              <a:gs pos="100000">
                <a:srgbClr val="25EBF9"/>
              </a:gs>
              <a:gs pos="25000">
                <a:schemeClr val="accent1">
                  <a:lumMod val="89000"/>
                </a:schemeClr>
              </a:gs>
              <a:gs pos="49000">
                <a:schemeClr val="accent1">
                  <a:lumMod val="7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BA31-765E-4658-93D7-D508FF1B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99" y="2353004"/>
            <a:ext cx="3917794" cy="337723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420-731-AB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Instructor: Talib Hussain</a:t>
            </a: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Day 2</a:t>
            </a:r>
            <a:r>
              <a:rPr lang="en-US" sz="2800" b="1">
                <a:solidFill>
                  <a:schemeClr val="bg1"/>
                </a:solidFill>
              </a:rPr>
              <a:t>: More Kotlin Basics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1416-0260-4F3B-9054-FE02787D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07859"/>
            <a:ext cx="5542156" cy="195561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Related Technologies for Multiplatform Applications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FFE9E-4E08-47CA-820B-DCF8CEF0F86F}"/>
              </a:ext>
            </a:extLst>
          </p:cNvPr>
          <p:cNvCxnSpPr/>
          <p:nvPr/>
        </p:nvCxnSpPr>
        <p:spPr>
          <a:xfrm>
            <a:off x="130099" y="1932785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D9E1-10BC-9735-9A30-4C21665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F7D-32B2-D838-26C4-B86A2C3F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0656" cy="50323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Kotlin allows you to explicitly express a range of values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Most often used with for – in loop</a:t>
            </a:r>
          </a:p>
          <a:p>
            <a:pPr marL="457200" lvl="1" indent="0">
              <a:buNone/>
            </a:pPr>
            <a:r>
              <a:rPr lang="en-US" dirty="0"/>
              <a:t>for (x in 1..10)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Can use a step function</a:t>
            </a:r>
          </a:p>
          <a:p>
            <a:pPr marL="457200" lvl="1" indent="0">
              <a:buNone/>
            </a:pPr>
            <a:r>
              <a:rPr lang="en-US" dirty="0"/>
              <a:t>for (x in 1..10 step 2)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 range may be over characters</a:t>
            </a:r>
          </a:p>
          <a:p>
            <a:pPr marL="457200" lvl="1" indent="0">
              <a:buNone/>
            </a:pPr>
            <a:r>
              <a:rPr lang="en-US" dirty="0"/>
              <a:t>for (c in '</a:t>
            </a:r>
            <a:r>
              <a:rPr lang="en-US" dirty="0" err="1"/>
              <a:t>a'..'x</a:t>
            </a:r>
            <a:r>
              <a:rPr lang="en-US" dirty="0"/>
              <a:t>') 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(c)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Use </a:t>
            </a:r>
            <a:r>
              <a:rPr lang="en-US" b="1" dirty="0" err="1"/>
              <a:t>downTo</a:t>
            </a:r>
            <a:r>
              <a:rPr lang="en-US" dirty="0"/>
              <a:t> to specify a range that is decreasing</a:t>
            </a:r>
          </a:p>
          <a:p>
            <a:pPr marL="457200" lvl="1" indent="0">
              <a:buNone/>
            </a:pPr>
            <a:r>
              <a:rPr lang="en-US" dirty="0"/>
              <a:t>for (x in 10 </a:t>
            </a:r>
            <a:r>
              <a:rPr lang="en-US" dirty="0" err="1"/>
              <a:t>downTo</a:t>
            </a:r>
            <a:r>
              <a:rPr lang="en-US" dirty="0"/>
              <a:t> 1)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You can also check whether a value is in a given range using an if statement</a:t>
            </a:r>
          </a:p>
          <a:p>
            <a:pPr marL="457200" lvl="1" indent="0">
              <a:buNone/>
            </a:pPr>
            <a:r>
              <a:rPr lang="en-US" dirty="0"/>
              <a:t>if (y in 1..100)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hlinkClick r:id="rId2"/>
              </a:rPr>
              <a:t>https://www.baeldung.com/kotlin/ranges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https://www.w3schools.com/KOTLIN/kotlin_ranges.php</a:t>
            </a:r>
            <a:r>
              <a:rPr lang="en-US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35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D67-4A97-DF7F-1E5D-C1F17674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6F0D-440A-61A0-46F8-23207F82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450"/>
            <a:ext cx="10515600" cy="51654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Lambda expressions are functions that do not have a name which are defined without the </a:t>
            </a:r>
            <a:r>
              <a:rPr lang="en-US" i="1" dirty="0"/>
              <a:t>fun</a:t>
            </a:r>
            <a:r>
              <a:rPr lang="en-US" dirty="0"/>
              <a:t> keyword </a:t>
            </a:r>
          </a:p>
          <a:p>
            <a:pPr lvl="1"/>
            <a:r>
              <a:rPr lang="en-US" dirty="0"/>
              <a:t>Used immediately as an expression</a:t>
            </a:r>
          </a:p>
          <a:p>
            <a:pPr lvl="1"/>
            <a:r>
              <a:rPr lang="en-US" dirty="0"/>
              <a:t>Can help your code be more concise</a:t>
            </a:r>
          </a:p>
          <a:p>
            <a:r>
              <a:rPr lang="en-US" dirty="0"/>
              <a:t>They are essentially code inside of curly braces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CA" dirty="0"/>
              <a:t>{ </a:t>
            </a:r>
            <a:r>
              <a:rPr lang="en-CA" dirty="0" err="1"/>
              <a:t>body_of_function</a:t>
            </a:r>
            <a:r>
              <a:rPr lang="en-CA" dirty="0"/>
              <a:t> }  </a:t>
            </a:r>
          </a:p>
          <a:p>
            <a:endParaRPr lang="en-US" dirty="0"/>
          </a:p>
          <a:p>
            <a:r>
              <a:rPr lang="en-US" dirty="0"/>
              <a:t>They may take variables as arguments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CA" dirty="0"/>
              <a:t>{ </a:t>
            </a:r>
            <a:r>
              <a:rPr lang="en-CA" dirty="0" err="1"/>
              <a:t>argument_list</a:t>
            </a:r>
            <a:r>
              <a:rPr lang="en-CA" dirty="0"/>
              <a:t> -&gt; </a:t>
            </a:r>
            <a:r>
              <a:rPr lang="en-CA" dirty="0" err="1"/>
              <a:t>body_of_function</a:t>
            </a:r>
            <a:r>
              <a:rPr lang="en-CA" dirty="0"/>
              <a:t>}  </a:t>
            </a:r>
          </a:p>
          <a:p>
            <a:endParaRPr lang="en-US" dirty="0"/>
          </a:p>
          <a:p>
            <a:r>
              <a:rPr lang="en-CA" dirty="0"/>
              <a:t>Special keyword "it"</a:t>
            </a:r>
          </a:p>
          <a:p>
            <a:pPr lvl="1"/>
            <a:r>
              <a:rPr lang="en-CA" dirty="0"/>
              <a:t>Implicit name of a single parameter</a:t>
            </a:r>
          </a:p>
          <a:p>
            <a:pPr lvl="1"/>
            <a:r>
              <a:rPr lang="en-CA" dirty="0"/>
              <a:t>We'll see this later in .filter and .map</a:t>
            </a:r>
          </a:p>
          <a:p>
            <a:endParaRPr lang="en-US" dirty="0"/>
          </a:p>
          <a:p>
            <a:r>
              <a:rPr lang="en-CA" dirty="0">
                <a:hlinkClick r:id="rId2"/>
              </a:rPr>
              <a:t>https://student.cs.uwaterloo.ca/~cs346/1231/learning-kotlin/functional/index.html</a:t>
            </a:r>
            <a:endParaRPr lang="en-CA" dirty="0"/>
          </a:p>
          <a:p>
            <a:r>
              <a:rPr lang="en-US" dirty="0">
                <a:hlinkClick r:id="rId3"/>
              </a:rPr>
              <a:t>https://www.geeksforgeeks.org/kotlin-lambdas-expressions-and-anonymous-functions/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https://www.baeldung.com/kotlin/lambda-expressions</a:t>
            </a:r>
            <a:r>
              <a:rPr lang="en-US" dirty="0"/>
              <a:t> 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29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D9E1-10BC-9735-9A30-4C21665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F7D-32B2-D838-26C4-B86A2C3F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Since we can't easily use a for loop for counting, Kotlin provides a simple "repeat" function that loops a fixed number of times.</a:t>
            </a:r>
          </a:p>
          <a:p>
            <a:r>
              <a:rPr lang="en-US" dirty="0"/>
              <a:t>It is a function followed by a lambda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repeat(</a:t>
            </a:r>
            <a:r>
              <a:rPr lang="en-US" i="1" dirty="0"/>
              <a:t>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Repeats the loop the given </a:t>
            </a:r>
            <a:r>
              <a:rPr lang="en-US" i="1" dirty="0"/>
              <a:t>number</a:t>
            </a:r>
            <a:r>
              <a:rPr lang="en-US" dirty="0"/>
              <a:t> of times.</a:t>
            </a:r>
          </a:p>
          <a:p>
            <a:pPr lvl="1"/>
            <a:r>
              <a:rPr lang="en-US" dirty="0">
                <a:hlinkClick r:id="rId2"/>
              </a:rPr>
              <a:t>https://kotlinlang.org/api/latest/jvm/stdlib/kotlin/repeat.html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// greets with an index</a:t>
            </a:r>
          </a:p>
          <a:p>
            <a:pPr marL="457200" lvl="1" indent="0">
              <a:buNone/>
            </a:pPr>
            <a:r>
              <a:rPr lang="en-US" dirty="0"/>
              <a:t>repeat(3) { index -&gt;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 with index $index")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95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9B9-CA72-8C6B-1A8C-A6CB074B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functional programming techniques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BD90-8A68-3A9D-0466-0F730FCC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Kotlin allows you to use a variety of functional programming operations on collections</a:t>
            </a:r>
          </a:p>
          <a:p>
            <a:r>
              <a:rPr lang="en-CA" dirty="0"/>
              <a:t>Two common ones are  .filter and .map</a:t>
            </a:r>
          </a:p>
          <a:p>
            <a:pPr lvl="1"/>
            <a:r>
              <a:rPr lang="en-CA" dirty="0"/>
              <a:t>Many others exist</a:t>
            </a:r>
          </a:p>
          <a:p>
            <a:pPr lvl="1"/>
            <a:r>
              <a:rPr lang="en-CA" dirty="0"/>
              <a:t>These exist in other languages such as JavaScript and Swift</a:t>
            </a:r>
          </a:p>
          <a:p>
            <a:r>
              <a:rPr lang="en-CA" dirty="0"/>
              <a:t>The syntax in Kotlin is to call the function on an object and provide it with a lambda expression in curly braces.</a:t>
            </a:r>
          </a:p>
          <a:p>
            <a:r>
              <a:rPr lang="en-CA" dirty="0"/>
              <a:t>These operations may be chained together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 err="1"/>
              <a:t>val</a:t>
            </a:r>
            <a:r>
              <a:rPr lang="en-CA" dirty="0"/>
              <a:t> list = </a:t>
            </a:r>
            <a:r>
              <a:rPr lang="en-CA" dirty="0" err="1"/>
              <a:t>listOf</a:t>
            </a:r>
            <a:r>
              <a:rPr lang="en-CA" dirty="0"/>
              <a:t>(1,2,3,4,5)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// Filter by given predicate and return the list of elements that match the predicate</a:t>
            </a:r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selecteditems</a:t>
            </a:r>
            <a:r>
              <a:rPr lang="en-US" dirty="0"/>
              <a:t> = </a:t>
            </a:r>
            <a:r>
              <a:rPr lang="en-US" dirty="0" err="1"/>
              <a:t>list.filter</a:t>
            </a:r>
            <a:r>
              <a:rPr lang="en-US" dirty="0"/>
              <a:t> { it &lt; 4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// Apply the same operation to each element of the list and return the new list</a:t>
            </a:r>
            <a:endParaRPr lang="en-CA" dirty="0"/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transformedItems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 { it*it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// Chain operations together</a:t>
            </a:r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selectedAndTransformedItems</a:t>
            </a:r>
            <a:r>
              <a:rPr lang="en-US" dirty="0"/>
              <a:t> = </a:t>
            </a:r>
            <a:r>
              <a:rPr lang="en-US" dirty="0" err="1"/>
              <a:t>list.filter</a:t>
            </a:r>
            <a:r>
              <a:rPr lang="en-US" dirty="0"/>
              <a:t> { it &lt; 4 }.map { it*it }</a:t>
            </a:r>
          </a:p>
        </p:txBody>
      </p:sp>
    </p:spTree>
    <p:extLst>
      <p:ext uri="{BB962C8B-B14F-4D97-AF65-F5344CB8AC3E}">
        <p14:creationId xmlns:p14="http://schemas.microsoft.com/office/powerpoint/2010/main" val="34738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104C-D0A0-6355-00F9-E1ECA767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 function in a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D6D1-57AB-5AFB-D1CD-9733E5AA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the :: notation to store a function in a variable</a:t>
            </a:r>
          </a:p>
          <a:p>
            <a:pPr marL="457200" lvl="1" indent="0">
              <a:buNone/>
            </a:pPr>
            <a:r>
              <a:rPr lang="en-US" dirty="0"/>
              <a:t>fun main()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trickFunction</a:t>
            </a:r>
            <a:r>
              <a:rPr lang="en-US" dirty="0"/>
              <a:t> = ::trick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fun trick()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("No treats!")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Or, use a lambda expression to define the function.  Store that lambda in a variable.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CA" dirty="0"/>
              <a:t>fun main() {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trickFunction</a:t>
            </a:r>
            <a:r>
              <a:rPr lang="en-CA" dirty="0"/>
              <a:t> = trick</a:t>
            </a:r>
          </a:p>
          <a:p>
            <a:pPr marL="457200" lvl="1" indent="0">
              <a:buNone/>
            </a:pPr>
            <a:r>
              <a:rPr lang="en-CA" dirty="0"/>
              <a:t>    trick()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trickFunction</a:t>
            </a:r>
            <a:r>
              <a:rPr lang="en-CA" dirty="0"/>
              <a:t>()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 err="1"/>
              <a:t>val</a:t>
            </a:r>
            <a:r>
              <a:rPr lang="en-CA" dirty="0"/>
              <a:t> trick = {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println</a:t>
            </a:r>
            <a:r>
              <a:rPr lang="en-CA" dirty="0"/>
              <a:t>("No treats!")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r>
              <a:rPr lang="en-CA" dirty="0">
                <a:hlinkClick r:id="rId2"/>
              </a:rPr>
              <a:t>https://developer.android.com/codelabs/basic-android-kotlin-compose-function-types-and-lambda#2</a:t>
            </a: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7728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E208-F36D-5947-700D-34D568B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F265-D83D-4A0B-89BD-B06DDCC5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Spend 20 minutes exploring when, ranges, lambda functions, functional programming, etc. in detail</a:t>
            </a:r>
          </a:p>
          <a:p>
            <a:pPr lvl="1"/>
            <a:r>
              <a:rPr lang="en-US" dirty="0"/>
              <a:t>Goal: Become familiar with the new syntax</a:t>
            </a:r>
          </a:p>
          <a:p>
            <a:r>
              <a:rPr lang="en-CA" dirty="0"/>
              <a:t>Explore </a:t>
            </a:r>
            <a:r>
              <a:rPr lang="en-CA" dirty="0">
                <a:hlinkClick r:id="rId2"/>
              </a:rPr>
              <a:t>https://www.w3schools.com/KOTLIN/kotlin_examples.php</a:t>
            </a:r>
            <a:endParaRPr lang="en-CA" dirty="0"/>
          </a:p>
          <a:p>
            <a:pPr lvl="1"/>
            <a:r>
              <a:rPr lang="en-CA" dirty="0"/>
              <a:t>When and Ranges</a:t>
            </a:r>
          </a:p>
          <a:p>
            <a:r>
              <a:rPr lang="en-CA" dirty="0" err="1"/>
              <a:t>CodeLab</a:t>
            </a:r>
            <a:r>
              <a:rPr lang="en-CA" dirty="0"/>
              <a:t> to Explore:</a:t>
            </a:r>
          </a:p>
          <a:p>
            <a:pPr lvl="1"/>
            <a:r>
              <a:rPr lang="en-CA" dirty="0"/>
              <a:t>Lambdas: </a:t>
            </a:r>
            <a:r>
              <a:rPr lang="en-CA" dirty="0">
                <a:hlinkClick r:id="rId3"/>
              </a:rPr>
              <a:t>https://developer.android.com/codelabs/basic-android-kotlin-compose-function-types-and-lambda#3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25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0FE9-4315-F8A1-E454-529A3D12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Kotlin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D6F0-D6BB-5476-3868-8F853503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basic class in Kotlin is similar to one in Java</a:t>
            </a:r>
          </a:p>
          <a:p>
            <a:pPr marL="457200" lvl="1" indent="0">
              <a:buNone/>
            </a:pPr>
            <a:r>
              <a:rPr lang="en-CA" dirty="0"/>
              <a:t>class Car {</a:t>
            </a:r>
          </a:p>
          <a:p>
            <a:pPr marL="457200" lvl="1" indent="0">
              <a:buNone/>
            </a:pPr>
            <a:r>
              <a:rPr lang="en-CA" dirty="0"/>
              <a:t>  var brand = ""</a:t>
            </a:r>
          </a:p>
          <a:p>
            <a:pPr marL="457200" lvl="1" indent="0">
              <a:buNone/>
            </a:pPr>
            <a:r>
              <a:rPr lang="en-CA" dirty="0"/>
              <a:t>  var model = ""</a:t>
            </a:r>
          </a:p>
          <a:p>
            <a:pPr marL="457200" lvl="1" indent="0">
              <a:buNone/>
            </a:pPr>
            <a:r>
              <a:rPr lang="en-CA" dirty="0"/>
              <a:t>  var year = 0</a:t>
            </a:r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457200" lvl="1" indent="0">
              <a:buNone/>
            </a:pPr>
            <a:r>
              <a:rPr lang="en-CA" dirty="0"/>
              <a:t>  fun </a:t>
            </a:r>
            <a:r>
              <a:rPr lang="en-CA" dirty="0" err="1"/>
              <a:t>updateModel</a:t>
            </a:r>
            <a:r>
              <a:rPr lang="en-CA" dirty="0"/>
              <a:t>(newmodel: String){...}</a:t>
            </a:r>
          </a:p>
          <a:p>
            <a:pPr marL="457200" lvl="1" indent="0">
              <a:buNone/>
            </a:pPr>
            <a:r>
              <a:rPr lang="en-CA" dirty="0"/>
              <a:t>  ...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"Fields" (from Java) are generally called </a:t>
            </a:r>
            <a:r>
              <a:rPr lang="en-CA" b="1" dirty="0"/>
              <a:t>properties</a:t>
            </a:r>
          </a:p>
          <a:p>
            <a:r>
              <a:rPr lang="en-CA" dirty="0"/>
              <a:t>"Methods" (from Java) are called </a:t>
            </a:r>
            <a:r>
              <a:rPr lang="en-CA" b="1" dirty="0"/>
              <a:t>class functions</a:t>
            </a:r>
          </a:p>
          <a:p>
            <a:r>
              <a:rPr lang="en-CA" dirty="0"/>
              <a:t>But, </a:t>
            </a:r>
            <a:r>
              <a:rPr lang="en-US" dirty="0"/>
              <a:t>visibility is public is default</a:t>
            </a:r>
          </a:p>
          <a:p>
            <a:pPr lvl="1"/>
            <a:r>
              <a:rPr lang="en-US" dirty="0"/>
              <a:t>private – only visible in that file</a:t>
            </a:r>
          </a:p>
          <a:p>
            <a:pPr lvl="1"/>
            <a:r>
              <a:rPr lang="en-US" dirty="0"/>
              <a:t>internal – visible within same module</a:t>
            </a:r>
          </a:p>
          <a:p>
            <a:pPr lvl="1"/>
            <a:r>
              <a:rPr lang="en-US" dirty="0"/>
              <a:t>protected - visible inside that class AND that it is also visible in subclasses</a:t>
            </a:r>
          </a:p>
          <a:p>
            <a:r>
              <a:rPr lang="en-CA" dirty="0">
                <a:hlinkClick r:id="rId2"/>
              </a:rPr>
              <a:t>https://www.baeldung.com/kotlin/visibility-modifiers</a:t>
            </a:r>
            <a:r>
              <a:rPr lang="en-CA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94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80CD-68B3-A7F3-3472-8BACFCA4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2095-B71A-6F8D-4782-C5B9FFDE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25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a simple class, we can just define a constructor</a:t>
            </a:r>
          </a:p>
          <a:p>
            <a:pPr lvl="1"/>
            <a:r>
              <a:rPr lang="en-US" dirty="0"/>
              <a:t>We don't have to explicitly define all the fields,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CA" dirty="0"/>
              <a:t>class Car(var brand: String, var model: String, var year: Int)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Constructor arguments can have default values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/>
              <a:t>class Car(var brand: String, var model: String = "Unknown", var </a:t>
            </a:r>
            <a:r>
              <a:rPr lang="en-CA" dirty="0" err="1"/>
              <a:t>year:Int</a:t>
            </a:r>
            <a:r>
              <a:rPr lang="en-CA" dirty="0"/>
              <a:t> = 2022)</a:t>
            </a:r>
          </a:p>
          <a:p>
            <a:pPr lvl="1"/>
            <a:endParaRPr lang="en-CA" dirty="0"/>
          </a:p>
          <a:p>
            <a:r>
              <a:rPr lang="en-US" dirty="0"/>
              <a:t>When calling a constructor in Kotlin, we don't use the 'new' keyword</a:t>
            </a:r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c1 = Car("Ford", "Mustang", 1969)</a:t>
            </a:r>
          </a:p>
          <a:p>
            <a:endParaRPr lang="en-CA" dirty="0"/>
          </a:p>
          <a:p>
            <a:r>
              <a:rPr lang="en-CA" dirty="0"/>
              <a:t>Multiple constructors are possible (self-study).</a:t>
            </a:r>
          </a:p>
        </p:txBody>
      </p:sp>
    </p:spTree>
    <p:extLst>
      <p:ext uri="{BB962C8B-B14F-4D97-AF65-F5344CB8AC3E}">
        <p14:creationId xmlns:p14="http://schemas.microsoft.com/office/powerpoint/2010/main" val="108380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E3B4-5A33-9A15-3509-CBB8D57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 with constructor &amp;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9809-C8E8-B3DF-EA33-5E983C1E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class Car(var brand: String, var model: String, var year: Int) {</a:t>
            </a:r>
          </a:p>
          <a:p>
            <a:pPr marL="0" indent="0">
              <a:buNone/>
            </a:pPr>
            <a:r>
              <a:rPr lang="en-CA" dirty="0"/>
              <a:t>  // Class function</a:t>
            </a:r>
          </a:p>
          <a:p>
            <a:pPr marL="0" indent="0">
              <a:buNone/>
            </a:pPr>
            <a:r>
              <a:rPr lang="en-CA" dirty="0"/>
              <a:t>  fun drive() 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println</a:t>
            </a:r>
            <a:r>
              <a:rPr lang="en-CA" dirty="0"/>
              <a:t>("</a:t>
            </a:r>
            <a:r>
              <a:rPr lang="en-CA" dirty="0" err="1"/>
              <a:t>Wrooom</a:t>
            </a:r>
            <a:r>
              <a:rPr lang="en-CA" dirty="0"/>
              <a:t>!")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r>
              <a:rPr lang="en-CA" dirty="0"/>
              <a:t>  </a:t>
            </a:r>
          </a:p>
          <a:p>
            <a:pPr marL="0" indent="0">
              <a:buNone/>
            </a:pPr>
            <a:r>
              <a:rPr lang="en-CA" dirty="0"/>
              <a:t>  // Class function with parameters</a:t>
            </a:r>
          </a:p>
          <a:p>
            <a:pPr marL="0" indent="0">
              <a:buNone/>
            </a:pPr>
            <a:r>
              <a:rPr lang="en-CA" dirty="0"/>
              <a:t>  fun speed(</a:t>
            </a:r>
            <a:r>
              <a:rPr lang="en-CA" dirty="0" err="1"/>
              <a:t>maxSpeed</a:t>
            </a:r>
            <a:r>
              <a:rPr lang="en-CA" dirty="0"/>
              <a:t>: Int) 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println</a:t>
            </a:r>
            <a:r>
              <a:rPr lang="en-CA" dirty="0"/>
              <a:t>("Max speed is: " + </a:t>
            </a:r>
            <a:r>
              <a:rPr lang="en-CA" dirty="0" err="1"/>
              <a:t>maxSpeed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54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3532-B536-F238-5389-AE218E5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3AF1-8721-5D4C-459D-D7710195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java, the getter and setter for a property of a class simply uses the name of the property</a:t>
            </a:r>
          </a:p>
          <a:p>
            <a:pPr lvl="1"/>
            <a:r>
              <a:rPr lang="en-US" dirty="0"/>
              <a:t>i.e., not </a:t>
            </a:r>
            <a:r>
              <a:rPr lang="en-US" dirty="0" err="1"/>
              <a:t>getX</a:t>
            </a:r>
            <a:r>
              <a:rPr lang="en-US" dirty="0"/>
              <a:t>(), </a:t>
            </a:r>
            <a:r>
              <a:rPr lang="en-US" dirty="0" err="1"/>
              <a:t>setX</a:t>
            </a:r>
            <a:r>
              <a:rPr lang="en-US" dirty="0"/>
              <a:t>().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car = Car("Honda", "Camry", 2023)</a:t>
            </a:r>
          </a:p>
          <a:p>
            <a:pPr marL="457200" lvl="1" indent="0">
              <a:buNone/>
            </a:pP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car.brand</a:t>
            </a:r>
            <a:r>
              <a:rPr lang="en-US" dirty="0"/>
              <a:t>)                 Access with .&lt;property name&gt;</a:t>
            </a:r>
          </a:p>
          <a:p>
            <a:pPr marL="457200" lvl="1" indent="0">
              <a:buNone/>
            </a:pPr>
            <a:r>
              <a:rPr lang="en-US" dirty="0" err="1"/>
              <a:t>car.model</a:t>
            </a:r>
            <a:r>
              <a:rPr lang="en-US" dirty="0"/>
              <a:t> = "Civic"               Set with .&lt;property name&gt;</a:t>
            </a:r>
          </a:p>
          <a:p>
            <a:pPr marL="457200" lvl="1" indent="0">
              <a:buNone/>
            </a:pPr>
            <a:r>
              <a:rPr lang="en-US" dirty="0" err="1"/>
              <a:t>println</a:t>
            </a:r>
            <a:r>
              <a:rPr lang="en-US" dirty="0"/>
              <a:t>(civis.name)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65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7D8-1D16-E210-085B-ABBE0377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89B8-8B2C-45E1-8ADA-DE327654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Kotlin Basics, continued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Lists</a:t>
            </a:r>
          </a:p>
          <a:p>
            <a:r>
              <a:rPr lang="en-US" dirty="0"/>
              <a:t>Kotlin Operations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Ranges</a:t>
            </a:r>
          </a:p>
          <a:p>
            <a:pPr lvl="1"/>
            <a:r>
              <a:rPr lang="en-US" dirty="0"/>
              <a:t>When</a:t>
            </a:r>
          </a:p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.map, .filter</a:t>
            </a:r>
          </a:p>
          <a:p>
            <a:r>
              <a:rPr lang="en-US" dirty="0"/>
              <a:t>Kotlin Object-Oriented Programming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Null safety</a:t>
            </a:r>
          </a:p>
          <a:p>
            <a:r>
              <a:rPr lang="en-US" dirty="0"/>
              <a:t>data classes</a:t>
            </a:r>
          </a:p>
          <a:p>
            <a:r>
              <a:rPr lang="en-CA" dirty="0"/>
              <a:t>Begin Group Formation</a:t>
            </a:r>
          </a:p>
        </p:txBody>
      </p:sp>
    </p:spTree>
    <p:extLst>
      <p:ext uri="{BB962C8B-B14F-4D97-AF65-F5344CB8AC3E}">
        <p14:creationId xmlns:p14="http://schemas.microsoft.com/office/powerpoint/2010/main" val="307149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DBE1-B762-B185-BEA9-0FEE023A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Static…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5AB3-4A03-C696-7090-FCC28708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901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Kotlin does not have the static keyword.</a:t>
            </a:r>
          </a:p>
          <a:p>
            <a:r>
              <a:rPr lang="en-US" dirty="0"/>
              <a:t>If you want to create the equivalent to a static method in Kotlin, you can use "companion objects"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Companion objects are the singleton objects whose properties and functions are tied to a class but not to the instance of that class. Hence, we can access them just like a static method of the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that only one companion class is allowed per class. More than one companion object per class will lead to a runtime error in Kotlin.</a:t>
            </a:r>
          </a:p>
          <a:p>
            <a:pPr marL="457200" lvl="1" indent="0">
              <a:buNone/>
            </a:pPr>
            <a:r>
              <a:rPr lang="en-CA" dirty="0"/>
              <a:t>class </a:t>
            </a:r>
            <a:r>
              <a:rPr lang="en-CA" dirty="0" err="1"/>
              <a:t>MyClass</a:t>
            </a:r>
            <a:r>
              <a:rPr lang="en-CA" dirty="0"/>
              <a:t> {</a:t>
            </a:r>
          </a:p>
          <a:p>
            <a:pPr marL="457200" lvl="1" indent="0">
              <a:buNone/>
            </a:pPr>
            <a:r>
              <a:rPr lang="en-CA" dirty="0"/>
              <a:t>   companion object{</a:t>
            </a:r>
          </a:p>
          <a:p>
            <a:pPr marL="457200" lvl="1" indent="0">
              <a:buNone/>
            </a:pPr>
            <a:r>
              <a:rPr lang="en-CA" dirty="0"/>
              <a:t>      fun </a:t>
            </a:r>
            <a:r>
              <a:rPr lang="en-CA" dirty="0" err="1"/>
              <a:t>myStaticMethod</a:t>
            </a:r>
            <a:r>
              <a:rPr lang="en-CA" dirty="0"/>
              <a:t>(): String{</a:t>
            </a:r>
          </a:p>
          <a:p>
            <a:pPr marL="457200" lvl="1" indent="0">
              <a:buNone/>
            </a:pPr>
            <a:r>
              <a:rPr lang="en-CA" dirty="0"/>
              <a:t>         return "This method can be called without object"</a:t>
            </a:r>
          </a:p>
          <a:p>
            <a:pPr marL="457200" lvl="1" indent="0">
              <a:buNone/>
            </a:pPr>
            <a:r>
              <a:rPr lang="en-CA" dirty="0"/>
              <a:t>      }</a:t>
            </a:r>
          </a:p>
          <a:p>
            <a:pPr marL="457200" lvl="1" indent="0">
              <a:buNone/>
            </a:pPr>
            <a:r>
              <a:rPr lang="en-CA" dirty="0"/>
              <a:t>   }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fun main(</a:t>
            </a:r>
            <a:r>
              <a:rPr lang="en-CA" dirty="0" err="1"/>
              <a:t>args</a:t>
            </a:r>
            <a:r>
              <a:rPr lang="en-CA" dirty="0"/>
              <a:t>: Array&lt;String&gt;) {</a:t>
            </a:r>
          </a:p>
          <a:p>
            <a:pPr marL="457200" lvl="1" indent="0">
              <a:buNone/>
            </a:pPr>
            <a:r>
              <a:rPr lang="en-CA" dirty="0"/>
              <a:t>   </a:t>
            </a:r>
            <a:r>
              <a:rPr lang="en-CA" dirty="0" err="1"/>
              <a:t>println</a:t>
            </a:r>
            <a:r>
              <a:rPr lang="en-CA" dirty="0"/>
              <a:t>(</a:t>
            </a:r>
            <a:r>
              <a:rPr lang="en-CA" dirty="0" err="1"/>
              <a:t>MyClass.myStaticMethod</a:t>
            </a:r>
            <a:r>
              <a:rPr lang="en-CA" dirty="0"/>
              <a:t>())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r>
              <a:rPr lang="en-CA" dirty="0">
                <a:hlinkClick r:id="rId2"/>
              </a:rPr>
              <a:t>https://medium.com/@waqarul/kotlin-static-member-fields-and-singletons-b79fd65aaf9b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89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5C25-9F4C-8687-73CC-D207903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BC3F-8BBA-0FAD-08B4-B9F3B32E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506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allow a class to be subclassed, it must be defined with the keyword 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  <a:p>
            <a:r>
              <a:rPr lang="en-US" dirty="0"/>
              <a:t>A class extends another using the colon syntax below: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// Superclass</a:t>
            </a:r>
          </a:p>
          <a:p>
            <a:pPr marL="457200" lvl="1" indent="0">
              <a:buNone/>
            </a:pPr>
            <a:r>
              <a:rPr lang="en-US" dirty="0"/>
              <a:t>open class </a:t>
            </a:r>
            <a:r>
              <a:rPr lang="en-US" dirty="0" err="1"/>
              <a:t>MyParentClass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x = 5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// Subclass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MyChildClass</a:t>
            </a:r>
            <a:r>
              <a:rPr lang="en-US" dirty="0"/>
              <a:t>: </a:t>
            </a:r>
            <a:r>
              <a:rPr lang="en-US" dirty="0" err="1"/>
              <a:t>MyParentClass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fun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(x) // x is now inherited from the superclass</a:t>
            </a:r>
          </a:p>
          <a:p>
            <a:pPr marL="457200" lvl="1" indent="0">
              <a:buNone/>
            </a:pPr>
            <a:r>
              <a:rPr lang="en-US" dirty="0"/>
              <a:t>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0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5C25-9F4C-8687-73CC-D2079039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BC3F-8BBA-0FAD-08B4-B9F3B32E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506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allow a class to be subclassed, it must be defined with the keyword 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  <a:p>
            <a:r>
              <a:rPr lang="en-US" dirty="0"/>
              <a:t>A class extends another using the colon syntax below:</a:t>
            </a:r>
          </a:p>
          <a:p>
            <a:pPr marL="457200" lvl="1" indent="0">
              <a:buNone/>
            </a:pPr>
            <a:r>
              <a:rPr lang="en-US" dirty="0"/>
              <a:t>// Superclass</a:t>
            </a:r>
          </a:p>
          <a:p>
            <a:pPr marL="457200" lvl="1" indent="0">
              <a:buNone/>
            </a:pPr>
            <a:r>
              <a:rPr lang="en-US" dirty="0"/>
              <a:t>open class </a:t>
            </a:r>
            <a:r>
              <a:rPr lang="en-US" dirty="0" err="1"/>
              <a:t>MyParentClass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x = 5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// Subclass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MyChildClass</a:t>
            </a:r>
            <a:r>
              <a:rPr lang="en-US" dirty="0"/>
              <a:t>: </a:t>
            </a:r>
            <a:r>
              <a:rPr lang="en-US" dirty="0" err="1"/>
              <a:t>MyParentClass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fun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(x) // x is now inherited from the superclass</a:t>
            </a:r>
          </a:p>
          <a:p>
            <a:pPr marL="457200" lvl="1" indent="0">
              <a:buNone/>
            </a:pPr>
            <a:r>
              <a:rPr lang="en-US" dirty="0"/>
              <a:t>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If the parent has constructor values, must also pass the appropriate constructor values when subclassing.</a:t>
            </a:r>
          </a:p>
          <a:p>
            <a:pPr marL="457200" lvl="1" indent="0">
              <a:buNone/>
            </a:pPr>
            <a:r>
              <a:rPr lang="en-US" dirty="0"/>
              <a:t>open class </a:t>
            </a:r>
            <a:r>
              <a:rPr lang="en-US" dirty="0" err="1"/>
              <a:t>MyClass</a:t>
            </a:r>
            <a:r>
              <a:rPr lang="en-US" dirty="0"/>
              <a:t>(var </a:t>
            </a:r>
            <a:r>
              <a:rPr lang="en-US" dirty="0" err="1"/>
              <a:t>value:Int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SubClass</a:t>
            </a:r>
            <a:r>
              <a:rPr lang="en-US" dirty="0"/>
              <a:t>(var </a:t>
            </a:r>
            <a:r>
              <a:rPr lang="en-US" dirty="0" err="1"/>
              <a:t>value:Int</a:t>
            </a:r>
            <a:r>
              <a:rPr lang="en-US" dirty="0"/>
              <a:t>, var </a:t>
            </a:r>
            <a:r>
              <a:rPr lang="en-US" dirty="0" err="1"/>
              <a:t>otherValue:String</a:t>
            </a:r>
            <a:r>
              <a:rPr lang="en-US" dirty="0"/>
              <a:t>): </a:t>
            </a:r>
            <a:r>
              <a:rPr lang="en-US" dirty="0" err="1"/>
              <a:t>MyClass</a:t>
            </a:r>
            <a:r>
              <a:rPr lang="en-US" dirty="0"/>
              <a:t>(value)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312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636D-74AE-8541-7E47-B335DB57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F7B-68B4-E316-DB03-193DC190B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9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function of a parent class cannot be overridden in a subclass unless the function in the parent is declared open.</a:t>
            </a:r>
          </a:p>
          <a:p>
            <a:r>
              <a:rPr lang="en-US" dirty="0"/>
              <a:t>The override keyword must also be used when defining the overridden function.</a:t>
            </a:r>
          </a:p>
          <a:p>
            <a:pPr marL="457200" lvl="1" indent="0">
              <a:buNone/>
            </a:pPr>
            <a:r>
              <a:rPr lang="en-US" dirty="0"/>
              <a:t>open class </a:t>
            </a:r>
            <a:r>
              <a:rPr lang="en-US" dirty="0" err="1"/>
              <a:t>MyClass</a:t>
            </a:r>
            <a:r>
              <a:rPr lang="en-US" dirty="0"/>
              <a:t>(var </a:t>
            </a:r>
            <a:r>
              <a:rPr lang="en-US" dirty="0" err="1"/>
              <a:t>value:String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open fun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(value)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SubClass</a:t>
            </a:r>
            <a:r>
              <a:rPr lang="en-US" dirty="0"/>
              <a:t>(var </a:t>
            </a:r>
            <a:r>
              <a:rPr lang="en-US" dirty="0" err="1"/>
              <a:t>value:String</a:t>
            </a:r>
            <a:r>
              <a:rPr lang="en-US" dirty="0"/>
              <a:t>, var </a:t>
            </a:r>
            <a:r>
              <a:rPr lang="en-US" dirty="0" err="1"/>
              <a:t>otherValue:String</a:t>
            </a:r>
            <a:r>
              <a:rPr lang="en-US" dirty="0"/>
              <a:t>): </a:t>
            </a:r>
            <a:r>
              <a:rPr lang="en-US" dirty="0" err="1"/>
              <a:t>MyClass</a:t>
            </a:r>
            <a:r>
              <a:rPr lang="en-US" dirty="0"/>
              <a:t>(value) {</a:t>
            </a:r>
          </a:p>
          <a:p>
            <a:pPr marL="457200" lvl="1" indent="0">
              <a:buNone/>
            </a:pPr>
            <a:r>
              <a:rPr lang="en-US" dirty="0"/>
              <a:t>    override fun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otherValue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CA" dirty="0"/>
              <a:t>Elsewhere: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val</a:t>
            </a:r>
            <a:r>
              <a:rPr lang="en-CA" dirty="0"/>
              <a:t> x = </a:t>
            </a:r>
            <a:r>
              <a:rPr lang="en-CA" dirty="0" err="1"/>
              <a:t>MyClass</a:t>
            </a:r>
            <a:r>
              <a:rPr lang="en-CA" dirty="0"/>
              <a:t>("Hi")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val</a:t>
            </a:r>
            <a:r>
              <a:rPr lang="en-CA" dirty="0"/>
              <a:t> y = </a:t>
            </a:r>
            <a:r>
              <a:rPr lang="en-CA" dirty="0" err="1"/>
              <a:t>SubClass</a:t>
            </a:r>
            <a:r>
              <a:rPr lang="en-CA" dirty="0"/>
              <a:t>("Hi", "Bye")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x.myFunction</a:t>
            </a:r>
            <a:r>
              <a:rPr lang="en-CA" dirty="0"/>
              <a:t>()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y.myFunction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Should print out "Hi" then "Bye"</a:t>
            </a:r>
          </a:p>
        </p:txBody>
      </p:sp>
    </p:spTree>
    <p:extLst>
      <p:ext uri="{BB962C8B-B14F-4D97-AF65-F5344CB8AC3E}">
        <p14:creationId xmlns:p14="http://schemas.microsoft.com/office/powerpoint/2010/main" val="78877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E208-F36D-5947-700D-34D568B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F265-D83D-4A0B-89BD-B06DDCC5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Spend 20 minutes exploring Kotlin OOP in detail</a:t>
            </a:r>
          </a:p>
          <a:p>
            <a:pPr lvl="1"/>
            <a:r>
              <a:rPr lang="en-US" dirty="0"/>
              <a:t>Goal: Become familiar with the new syntax</a:t>
            </a:r>
          </a:p>
          <a:p>
            <a:r>
              <a:rPr lang="en-CA" dirty="0"/>
              <a:t>Explore </a:t>
            </a:r>
            <a:r>
              <a:rPr lang="en-CA" dirty="0">
                <a:hlinkClick r:id="rId2"/>
              </a:rPr>
              <a:t>https://www.w3schools.com/KOTLIN/kotlin_examples.php</a:t>
            </a:r>
            <a:endParaRPr lang="en-CA" dirty="0"/>
          </a:p>
          <a:p>
            <a:pPr lvl="1"/>
            <a:r>
              <a:rPr lang="en-CA" dirty="0"/>
              <a:t>Classes section</a:t>
            </a:r>
          </a:p>
          <a:p>
            <a:r>
              <a:rPr lang="en-CA" dirty="0"/>
              <a:t>Details at:</a:t>
            </a:r>
          </a:p>
          <a:p>
            <a:pPr lvl="1"/>
            <a:r>
              <a:rPr lang="en-CA" dirty="0">
                <a:hlinkClick r:id="rId3"/>
              </a:rPr>
              <a:t>https://docs.google.com/presentation/d/1FSZwOeSwL-XNkMXnKDy-YPMEpCPKyb29RlpekSzzJDY/edit#slide=id.gb9961b3fa0_0_433</a:t>
            </a:r>
            <a:r>
              <a:rPr lang="en-CA" dirty="0"/>
              <a:t> </a:t>
            </a:r>
          </a:p>
          <a:p>
            <a:r>
              <a:rPr lang="en-CA" dirty="0" err="1"/>
              <a:t>CodeLab</a:t>
            </a:r>
            <a:r>
              <a:rPr lang="en-CA" dirty="0"/>
              <a:t> to Explore:</a:t>
            </a:r>
          </a:p>
          <a:p>
            <a:pPr lvl="1"/>
            <a:r>
              <a:rPr lang="en-CA" dirty="0">
                <a:hlinkClick r:id="rId4"/>
              </a:rPr>
              <a:t>https://developer.android.com/codelabs/basic-android-kotlin-compose-classes-and-objects#0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83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43E-8FD3-D81A-C820-525C75D5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 Safety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B1CA-1D9E-9E29-933B-B2D65BE8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Kotlin is designed as a null safe language</a:t>
            </a:r>
          </a:p>
          <a:p>
            <a:pPr lvl="1"/>
            <a:r>
              <a:rPr lang="en-US" dirty="0"/>
              <a:t>By default, variables in Kotlin cannot be set to null.</a:t>
            </a:r>
          </a:p>
          <a:p>
            <a:r>
              <a:rPr lang="en-US" dirty="0"/>
              <a:t>There is a special nullable type which allows you to use nulls subject to certain rules.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https://medium.com/mobile-app-development-publication/swift-optional-and-kotlin-nullable-a-comparison-773227f277c3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Or, use cached version if can't access Medium</a:t>
            </a:r>
          </a:p>
          <a:p>
            <a:pPr lvl="1"/>
            <a:r>
              <a:rPr lang="en-US" dirty="0">
                <a:hlinkClick r:id="rId3"/>
              </a:rPr>
              <a:t>http://webcache.googleusercontent.com/search?q=cache:ej4eG6pKOeoJ:https://medium.com/mobile-app-development-publication/swift-optional-and-kotlin-nullable-a-comparison-773227f277c3&amp;client=firefox-b-d&amp;hl=en&amp;gl=ca&amp;strip=1&amp;vwsrc=0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7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702A-D5B1-CFB2-09D2-AC009852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Safety: Cannot assign null to a normal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2BCB-5EA4-9744-03FB-0944A37E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var str: String = "</a:t>
            </a:r>
            <a:r>
              <a:rPr lang="en-CA" dirty="0" err="1"/>
              <a:t>xyz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str = null // Compile-time error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var str: String? = "</a:t>
            </a:r>
            <a:r>
              <a:rPr lang="en-CA" dirty="0" err="1"/>
              <a:t>xyz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str =null // OK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58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E4C-EC25-E2A4-CF91-7B9761A4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Safety: Nullable parameter must be handled properly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D7A2-9158-2671-DE2E-EAD48044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getLength</a:t>
            </a:r>
            <a:r>
              <a:rPr lang="en-CA" dirty="0"/>
              <a:t>(str: String): Int? {</a:t>
            </a:r>
          </a:p>
          <a:p>
            <a:pPr marL="0" indent="0">
              <a:buNone/>
            </a:pPr>
            <a:r>
              <a:rPr lang="en-CA" dirty="0"/>
              <a:t>    return </a:t>
            </a:r>
            <a:r>
              <a:rPr lang="en-CA" dirty="0" err="1"/>
              <a:t>str.length</a:t>
            </a:r>
            <a:r>
              <a:rPr lang="en-CA" dirty="0"/>
              <a:t>   // OK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vs.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getLength</a:t>
            </a:r>
            <a:r>
              <a:rPr lang="en-CA" dirty="0"/>
              <a:t>(str: String?): Int? {</a:t>
            </a:r>
          </a:p>
          <a:p>
            <a:pPr marL="0" indent="0">
              <a:buNone/>
            </a:pPr>
            <a:r>
              <a:rPr lang="en-CA" dirty="0"/>
              <a:t>    return </a:t>
            </a:r>
            <a:r>
              <a:rPr lang="en-CA" dirty="0" err="1"/>
              <a:t>str.length</a:t>
            </a:r>
            <a:r>
              <a:rPr lang="en-CA" dirty="0"/>
              <a:t>   // Compile-time error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r>
              <a:rPr lang="en-CA" dirty="0"/>
              <a:t>Since str could be null, checking it's length opens you up to the possibility of a null pointer error.</a:t>
            </a:r>
          </a:p>
        </p:txBody>
      </p:sp>
    </p:spTree>
    <p:extLst>
      <p:ext uri="{BB962C8B-B14F-4D97-AF65-F5344CB8AC3E}">
        <p14:creationId xmlns:p14="http://schemas.microsoft.com/office/powerpoint/2010/main" val="228646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3430-7816-7440-6812-BBB232D7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ways to handle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2BF3-2371-0C19-A431-97B9F3FE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Can explicitly check for null ("old-school" way)</a:t>
            </a:r>
          </a:p>
          <a:p>
            <a:pPr marL="457200" lvl="1" indent="0">
              <a:buNone/>
            </a:pPr>
            <a:r>
              <a:rPr lang="en-CA" dirty="0"/>
              <a:t>fun </a:t>
            </a:r>
            <a:r>
              <a:rPr lang="en-CA" dirty="0" err="1"/>
              <a:t>getLength</a:t>
            </a:r>
            <a:r>
              <a:rPr lang="en-CA" dirty="0"/>
              <a:t>(str: String?): Int? {</a:t>
            </a:r>
          </a:p>
          <a:p>
            <a:pPr marL="457200" lvl="1" indent="0">
              <a:buNone/>
            </a:pPr>
            <a:r>
              <a:rPr lang="en-CA" dirty="0"/>
              <a:t>    if (str != null) {</a:t>
            </a:r>
          </a:p>
          <a:p>
            <a:pPr marL="457200" lvl="1" indent="0">
              <a:buNone/>
            </a:pPr>
            <a:r>
              <a:rPr lang="en-CA" dirty="0"/>
              <a:t>        return </a:t>
            </a:r>
            <a:r>
              <a:rPr lang="en-CA" dirty="0" err="1"/>
              <a:t>str.length</a:t>
            </a:r>
            <a:r>
              <a:rPr lang="en-CA" dirty="0"/>
              <a:t>   // OK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r>
              <a:rPr lang="en-CA" dirty="0"/>
              <a:t>    return 0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r>
              <a:rPr lang="en-CA" dirty="0"/>
              <a:t>Or can use the safe call operator ?.</a:t>
            </a:r>
          </a:p>
          <a:p>
            <a:pPr marL="457200" lvl="1" indent="0">
              <a:buNone/>
            </a:pPr>
            <a:r>
              <a:rPr lang="en-CA" dirty="0"/>
              <a:t>fun </a:t>
            </a:r>
            <a:r>
              <a:rPr lang="en-CA" dirty="0" err="1"/>
              <a:t>getLength</a:t>
            </a:r>
            <a:r>
              <a:rPr lang="en-CA" dirty="0"/>
              <a:t>(str: String?): Int? {</a:t>
            </a:r>
          </a:p>
          <a:p>
            <a:pPr marL="457200" lvl="1" indent="0">
              <a:buNone/>
            </a:pPr>
            <a:r>
              <a:rPr lang="en-CA" dirty="0"/>
              <a:t>    return </a:t>
            </a:r>
            <a:r>
              <a:rPr lang="en-CA" dirty="0" err="1"/>
              <a:t>str?.length</a:t>
            </a:r>
            <a:r>
              <a:rPr lang="en-CA" dirty="0"/>
              <a:t>   // OK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/>
              <a:t>This returns null if the given </a:t>
            </a:r>
            <a:r>
              <a:rPr lang="en-CA" i="1" dirty="0"/>
              <a:t>str</a:t>
            </a:r>
            <a:r>
              <a:rPr lang="en-CA" dirty="0"/>
              <a:t> string is null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65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AC-EAF6-8E5D-956B-894BA7D7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vs. Kotlin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E4BF-5C4C-9643-EA81-FD827B4D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4"/>
            <a:ext cx="10515600" cy="570460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// Java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err="1"/>
              <a:t>getZipCode</a:t>
            </a:r>
            <a:r>
              <a:rPr lang="en-US" dirty="0"/>
              <a:t>(User user) {</a:t>
            </a:r>
          </a:p>
          <a:p>
            <a:pPr marL="457200" lvl="1" indent="0">
              <a:buNone/>
            </a:pPr>
            <a:r>
              <a:rPr lang="en-US" dirty="0"/>
              <a:t>    if (user != null) {</a:t>
            </a:r>
          </a:p>
          <a:p>
            <a:pPr marL="457200" lvl="1" indent="0">
              <a:buNone/>
            </a:pPr>
            <a:r>
              <a:rPr lang="en-US" dirty="0"/>
              <a:t>        if (</a:t>
            </a:r>
            <a:r>
              <a:rPr lang="en-US" dirty="0" err="1"/>
              <a:t>user.getAddress</a:t>
            </a:r>
            <a:r>
              <a:rPr lang="en-US" dirty="0"/>
              <a:t>() != null) </a:t>
            </a:r>
          </a:p>
          <a:p>
            <a:pPr marL="457200" lvl="1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user.getAddress</a:t>
            </a:r>
            <a:r>
              <a:rPr lang="en-US" dirty="0"/>
              <a:t>().</a:t>
            </a:r>
            <a:r>
              <a:rPr lang="en-US" dirty="0" err="1"/>
              <a:t>getZipCode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return null;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vs</a:t>
            </a:r>
          </a:p>
          <a:p>
            <a:pPr marL="457200" lvl="1" indent="0">
              <a:buNone/>
            </a:pPr>
            <a:r>
              <a:rPr lang="en-US" dirty="0"/>
              <a:t>//Kotlin</a:t>
            </a:r>
          </a:p>
          <a:p>
            <a:pPr marL="457200" lvl="1" indent="0">
              <a:buNone/>
            </a:pPr>
            <a:r>
              <a:rPr lang="en-US" dirty="0"/>
              <a:t>fun </a:t>
            </a:r>
            <a:r>
              <a:rPr lang="en-US" dirty="0" err="1"/>
              <a:t>getZipCode</a:t>
            </a:r>
            <a:r>
              <a:rPr lang="en-US" dirty="0"/>
              <a:t>(user: User?): </a:t>
            </a:r>
            <a:r>
              <a:rPr lang="en-US" dirty="0" err="1"/>
              <a:t>ZipCode</a:t>
            </a:r>
            <a:r>
              <a:rPr lang="en-US" dirty="0"/>
              <a:t>? {</a:t>
            </a:r>
          </a:p>
          <a:p>
            <a:pPr marL="457200" lvl="1" indent="0">
              <a:buNone/>
            </a:pPr>
            <a:r>
              <a:rPr lang="en-US" dirty="0"/>
              <a:t>    return user?.address?.</a:t>
            </a:r>
            <a:r>
              <a:rPr lang="en-US" dirty="0" err="1"/>
              <a:t>zipCode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Or, even more concisely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//Kotlin</a:t>
            </a:r>
          </a:p>
          <a:p>
            <a:pPr marL="457200" lvl="1" indent="0">
              <a:buNone/>
            </a:pPr>
            <a:r>
              <a:rPr lang="en-US" dirty="0"/>
              <a:t>fun </a:t>
            </a:r>
            <a:r>
              <a:rPr lang="en-US" dirty="0" err="1"/>
              <a:t>getZipCode</a:t>
            </a:r>
            <a:r>
              <a:rPr lang="en-US" dirty="0"/>
              <a:t>(user: User?): </a:t>
            </a:r>
            <a:r>
              <a:rPr lang="en-US" dirty="0" err="1"/>
              <a:t>ZipCode</a:t>
            </a:r>
            <a:r>
              <a:rPr lang="en-US" dirty="0"/>
              <a:t>? = user?.address?.</a:t>
            </a:r>
            <a:r>
              <a:rPr lang="en-US" dirty="0" err="1"/>
              <a:t>zipCode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57C-F627-F2A2-E951-A168EE04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differences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1F56-9FDC-9B71-CF4F-02D198D8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How to create an array,  list, etc.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arrayOf</a:t>
            </a:r>
            <a:r>
              <a:rPr lang="en-US" dirty="0"/>
              <a:t>(),  </a:t>
            </a:r>
            <a:r>
              <a:rPr lang="en-US" dirty="0" err="1"/>
              <a:t>listOf</a:t>
            </a:r>
            <a:r>
              <a:rPr lang="en-US" dirty="0"/>
              <a:t>(), </a:t>
            </a:r>
            <a:r>
              <a:rPr lang="en-US" dirty="0" err="1"/>
              <a:t>arrayListOf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 traditional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Only a "for ( … in …)" loop</a:t>
            </a:r>
          </a:p>
          <a:p>
            <a:pPr lvl="1"/>
            <a:r>
              <a:rPr lang="en-US" b="1" dirty="0"/>
              <a:t>repeat</a:t>
            </a:r>
            <a:r>
              <a:rPr lang="en-US" dirty="0"/>
              <a:t> loop</a:t>
            </a:r>
          </a:p>
          <a:p>
            <a:r>
              <a:rPr lang="en-US" dirty="0"/>
              <a:t>Ranges are new</a:t>
            </a:r>
          </a:p>
          <a:p>
            <a:r>
              <a:rPr lang="en-US" b="1" dirty="0"/>
              <a:t>when</a:t>
            </a:r>
            <a:r>
              <a:rPr lang="en-US" dirty="0"/>
              <a:t> instead of </a:t>
            </a:r>
            <a:r>
              <a:rPr lang="en-US" b="1" dirty="0"/>
              <a:t>switch</a:t>
            </a:r>
          </a:p>
          <a:p>
            <a:pPr lvl="1"/>
            <a:r>
              <a:rPr lang="en-US" dirty="0"/>
              <a:t>Behaves slightly differently</a:t>
            </a:r>
          </a:p>
          <a:p>
            <a:pPr lvl="1"/>
            <a:r>
              <a:rPr lang="en-US" dirty="0"/>
              <a:t>Main difference is no break needed.</a:t>
            </a:r>
          </a:p>
          <a:p>
            <a:r>
              <a:rPr lang="en-US" dirty="0"/>
              <a:t>Classes have a variety of differences with many shortcuts/new capabilities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new</a:t>
            </a:r>
            <a:r>
              <a:rPr lang="en-US" dirty="0"/>
              <a:t> keyword when creating objects</a:t>
            </a:r>
          </a:p>
          <a:p>
            <a:pPr lvl="1"/>
            <a:r>
              <a:rPr lang="en-US" dirty="0"/>
              <a:t>Default visibility is public and visibility modifiers vary slightly</a:t>
            </a:r>
          </a:p>
          <a:p>
            <a:pPr lvl="1"/>
            <a:r>
              <a:rPr lang="en-US" dirty="0"/>
              <a:t>Classes are not inheritable by default.  Need to use keyword open.</a:t>
            </a:r>
          </a:p>
          <a:p>
            <a:pPr lvl="1"/>
            <a:r>
              <a:rPr lang="en-US" dirty="0"/>
              <a:t>Functions are not overridable by default.  Need to be in open class, use open keyword and use override keyword.</a:t>
            </a:r>
          </a:p>
          <a:p>
            <a:r>
              <a:rPr lang="en-US" dirty="0"/>
              <a:t>Lambda</a:t>
            </a:r>
          </a:p>
          <a:p>
            <a:r>
              <a:rPr lang="en-US" dirty="0"/>
              <a:t>Map/Filter operations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57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AC-EAF6-8E5D-956B-894BA7D7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vs. Kotlin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E4BF-5C4C-9643-EA81-FD827B4D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Java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err="1"/>
              <a:t>getZipCode</a:t>
            </a:r>
            <a:r>
              <a:rPr lang="en-US" dirty="0"/>
              <a:t>(User user) {</a:t>
            </a:r>
          </a:p>
          <a:p>
            <a:pPr marL="0" indent="0">
              <a:buNone/>
            </a:pPr>
            <a:r>
              <a:rPr lang="en-US" dirty="0"/>
              <a:t>    if (user != null)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user.getAddress</a:t>
            </a:r>
            <a:r>
              <a:rPr lang="en-US" dirty="0"/>
              <a:t>() != null) 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user.getAddress</a:t>
            </a:r>
            <a:r>
              <a:rPr lang="en-US" dirty="0"/>
              <a:t>().</a:t>
            </a:r>
            <a:r>
              <a:rPr lang="en-US" dirty="0" err="1"/>
              <a:t>getZipCode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null;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0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C92-C3D5-CD57-FED0-67E308A3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22BE-91E8-BCDF-E564-D83AB43B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offers different types of classes, e.g.,</a:t>
            </a:r>
          </a:p>
          <a:p>
            <a:pPr lvl="1"/>
            <a:r>
              <a:rPr lang="en-US" dirty="0"/>
              <a:t>data classes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sealed classes</a:t>
            </a:r>
          </a:p>
          <a:p>
            <a:r>
              <a:rPr lang="en-US" dirty="0"/>
              <a:t>Data classes are a very useful concise way to define a class whose purpose is to store data.</a:t>
            </a:r>
          </a:p>
          <a:p>
            <a:pPr lvl="1"/>
            <a:r>
              <a:rPr lang="en-US" dirty="0"/>
              <a:t>E.g., Similar to a "POJO" – plain old Java object or JavaBean</a:t>
            </a:r>
          </a:p>
          <a:p>
            <a:pPr lvl="1"/>
            <a:endParaRPr lang="en-US" dirty="0"/>
          </a:p>
          <a:p>
            <a:r>
              <a:rPr lang="en-CA" dirty="0">
                <a:hlinkClick r:id="rId2"/>
              </a:rPr>
              <a:t>https://antonioleiva.com/data-classes-kotlin/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83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E20-C451-058F-BECC-33A23A9B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C9E4-CDBB-7CAB-0D4E-3055F3BB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EE534-D1E0-2368-2F72-8B1454E0C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270875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7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7BC6-CFD0-7EF9-41E6-DEBA867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2C07-766B-414B-05F8-30C721A2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841FC-52A3-1554-6A9F-1D21AB918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14709" cy="60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BA7-CA2E-26FA-D209-D2D8C98A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3FD-B4F3-8F1E-75D6-40824F91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B95E0-8CF7-5197-3476-C1BC4DA3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264"/>
            <a:ext cx="8212338" cy="58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6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C607-8ED9-72AB-8A94-C7CC1A7F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3A1-5FB4-961B-1E3D-AD757DAC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38C9-86FE-D517-5A74-1D3A6B28A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5782"/>
            <a:ext cx="8418737" cy="59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6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10CE-709D-A2EC-7B45-EDA6092B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7F26-5D71-51EE-7295-DF5B6937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276" cy="4351338"/>
          </a:xfrm>
        </p:spPr>
        <p:txBody>
          <a:bodyPr>
            <a:normAutofit/>
          </a:bodyPr>
          <a:lstStyle/>
          <a:p>
            <a:r>
              <a:rPr lang="en-US" dirty="0"/>
              <a:t>Worth 1%</a:t>
            </a:r>
          </a:p>
          <a:p>
            <a:r>
              <a:rPr lang="en-US" dirty="0"/>
              <a:t>Do as many of the coding problems at the following site as you can until time indicated by teacher.</a:t>
            </a:r>
          </a:p>
          <a:p>
            <a:pPr lvl="1"/>
            <a:r>
              <a:rPr lang="en-CA" dirty="0">
                <a:hlinkClick r:id="rId2"/>
              </a:rPr>
              <a:t>https://developer.android.com/codelabs/basic-android-kotlin-compose-kotlin-fundamentals-practice-problems#0</a:t>
            </a:r>
            <a:r>
              <a:rPr lang="en-CA" dirty="0"/>
              <a:t> </a:t>
            </a:r>
          </a:p>
          <a:p>
            <a:pPr lvl="1"/>
            <a:r>
              <a:rPr lang="en-US" dirty="0"/>
              <a:t>Note: The Internet profile and Special auction problems have nullable parameters.  You can skip them if they are too complicated for you to understand.</a:t>
            </a:r>
          </a:p>
          <a:p>
            <a:r>
              <a:rPr lang="en-US" dirty="0"/>
              <a:t>Take a screenshot of your final code for each solution.</a:t>
            </a:r>
          </a:p>
          <a:p>
            <a:r>
              <a:rPr lang="en-US" dirty="0"/>
              <a:t>When time is up, submit zip of all your screenshots to Lea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903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A9C-9D26-0194-D8FD-56A840F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36E8-6222-E23A-CED6-1188F01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ideas for Apps in a shared google doc.</a:t>
            </a:r>
          </a:p>
          <a:p>
            <a:r>
              <a:rPr lang="en-US" dirty="0"/>
              <a:t>Try to find others with shared interests</a:t>
            </a:r>
          </a:p>
          <a:p>
            <a:r>
              <a:rPr lang="en-US" dirty="0"/>
              <a:t>Discuss group 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85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FAEF-EE14-C175-3C6A-7F92DF9D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2AC2-7623-E504-62BC-EB056677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8064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Access string characters using array notation</a:t>
            </a:r>
          </a:p>
          <a:p>
            <a:pPr lvl="1"/>
            <a:r>
              <a:rPr lang="en-US" dirty="0"/>
              <a:t>name = "Jane"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(name[0]) would print 'J'</a:t>
            </a:r>
          </a:p>
          <a:p>
            <a:r>
              <a:rPr lang="en-US" dirty="0"/>
              <a:t>Can use triple quotes to assigned any arbitrary text</a:t>
            </a:r>
          </a:p>
          <a:p>
            <a:pPr marL="457200" lvl="1" indent="0">
              <a:buNone/>
            </a:pPr>
            <a:r>
              <a:rPr lang="sv-SE" dirty="0"/>
              <a:t> val text = """</a:t>
            </a:r>
          </a:p>
          <a:p>
            <a:pPr marL="457200" lvl="1" indent="0">
              <a:buNone/>
            </a:pPr>
            <a:r>
              <a:rPr lang="sv-SE" dirty="0"/>
              <a:t>     var age = 5</a:t>
            </a:r>
          </a:p>
          <a:p>
            <a:pPr marL="457200" lvl="1" indent="0">
              <a:buNone/>
            </a:pPr>
            <a:r>
              <a:rPr lang="sv-SE" dirty="0"/>
              <a:t>     // This is a comment</a:t>
            </a:r>
          </a:p>
          <a:p>
            <a:pPr marL="457200" lvl="1" indent="0">
              <a:buNone/>
            </a:pPr>
            <a:r>
              <a:rPr lang="sv-SE" dirty="0"/>
              <a:t>  """</a:t>
            </a:r>
          </a:p>
          <a:p>
            <a:pPr lvl="1"/>
            <a:r>
              <a:rPr lang="sv-SE" dirty="0"/>
              <a:t>Note: whitespace and line breaks are included...</a:t>
            </a:r>
            <a:endParaRPr lang="en-US" dirty="0"/>
          </a:p>
          <a:p>
            <a:r>
              <a:rPr lang="en-US" dirty="0"/>
              <a:t>String templates</a:t>
            </a:r>
          </a:p>
          <a:p>
            <a:pPr lvl="1"/>
            <a:r>
              <a:rPr lang="en-US" dirty="0"/>
              <a:t>Starts with a $ and can be a simple value or an expression in { }</a:t>
            </a:r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name = "Ginger"</a:t>
            </a:r>
          </a:p>
          <a:p>
            <a:pPr marL="457200" lvl="1" indent="0">
              <a:buNone/>
            </a:pPr>
            <a:r>
              <a:rPr lang="en-US" dirty="0" err="1"/>
              <a:t>println</a:t>
            </a:r>
            <a:r>
              <a:rPr lang="en-US" dirty="0"/>
              <a:t>("$</a:t>
            </a:r>
            <a:r>
              <a:rPr lang="en-US" dirty="0" err="1"/>
              <a:t>name.length</a:t>
            </a:r>
            <a:r>
              <a:rPr lang="en-US" dirty="0"/>
              <a:t> is ${</a:t>
            </a:r>
            <a:r>
              <a:rPr lang="en-US" dirty="0" err="1"/>
              <a:t>name.length</a:t>
            </a:r>
            <a:r>
              <a:rPr lang="en-US" dirty="0"/>
              <a:t>} ")</a:t>
            </a:r>
          </a:p>
          <a:p>
            <a:pPr marL="457200" lvl="1" indent="0">
              <a:buNone/>
            </a:pPr>
            <a:r>
              <a:rPr lang="en-US" dirty="0" err="1"/>
              <a:t>println</a:t>
            </a:r>
            <a:r>
              <a:rPr lang="en-US" dirty="0"/>
              <a:t>("Computed number is ${</a:t>
            </a:r>
            <a:r>
              <a:rPr lang="en-US" dirty="0" err="1"/>
              <a:t>name.length</a:t>
            </a:r>
            <a:r>
              <a:rPr lang="en-US" dirty="0"/>
              <a:t> * 2 + 1}")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 err="1"/>
              <a:t>Ginger.length</a:t>
            </a:r>
            <a:r>
              <a:rPr lang="en-US" dirty="0"/>
              <a:t> is 6</a:t>
            </a:r>
          </a:p>
          <a:p>
            <a:pPr marL="457200" lvl="1" indent="0">
              <a:buNone/>
            </a:pPr>
            <a:r>
              <a:rPr lang="en-US" dirty="0"/>
              <a:t>&gt;Computed number is 13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Can use == to compare strings (yay!)  This is like .equals() in Java</a:t>
            </a:r>
          </a:p>
          <a:p>
            <a:pPr lvl="1"/>
            <a:r>
              <a:rPr lang="en-US" dirty="0"/>
              <a:t>Also .equals(), .</a:t>
            </a:r>
            <a:r>
              <a:rPr lang="en-US" dirty="0" err="1"/>
              <a:t>compareTo</a:t>
            </a:r>
            <a:r>
              <a:rPr lang="en-US" dirty="0"/>
              <a:t>(), </a:t>
            </a:r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upperCase</a:t>
            </a:r>
            <a:r>
              <a:rPr lang="en-US" dirty="0"/>
              <a:t>(), .</a:t>
            </a:r>
            <a:r>
              <a:rPr lang="en-US" dirty="0" err="1"/>
              <a:t>lowerCase</a:t>
            </a:r>
            <a:r>
              <a:rPr lang="en-US" dirty="0"/>
              <a:t>() and many more</a:t>
            </a:r>
          </a:p>
          <a:p>
            <a:pPr lvl="1"/>
            <a:r>
              <a:rPr lang="en-US" dirty="0"/>
              <a:t>Can also use === (triple equals) to check if two variables are pointing to the same object (i.e., this is like == in Java).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5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02D1-E2CA-DCDD-A249-BD31AE1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05BD-5B29-6718-64E9-BD95BCA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Implicit type declaration</a:t>
            </a:r>
          </a:p>
          <a:p>
            <a:pPr marL="457200" lvl="1" indent="0">
              <a:buNone/>
            </a:pP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arrayOf</a:t>
            </a:r>
            <a:r>
              <a:rPr lang="en-CA" dirty="0"/>
              <a:t>(1, 2, 3, 4)   //implicit type declaration</a:t>
            </a:r>
          </a:p>
          <a:p>
            <a:pPr lvl="1"/>
            <a:endParaRPr lang="en-CA" dirty="0"/>
          </a:p>
          <a:p>
            <a:r>
              <a:rPr lang="en-CA" dirty="0"/>
              <a:t>Explicit type declaration</a:t>
            </a:r>
          </a:p>
          <a:p>
            <a:pPr marL="457200" lvl="1" indent="0">
              <a:buNone/>
            </a:pP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intArrayOf</a:t>
            </a:r>
            <a:r>
              <a:rPr lang="en-CA" dirty="0"/>
              <a:t>(1, 2, 3, 4)</a:t>
            </a:r>
          </a:p>
          <a:p>
            <a:pPr marL="457200" lvl="1" indent="0">
              <a:buNone/>
            </a:pP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arrayOf</a:t>
            </a:r>
            <a:r>
              <a:rPr lang="en-CA" dirty="0"/>
              <a:t>&lt;Int&gt;(1, 2, 3, 4)</a:t>
            </a:r>
          </a:p>
          <a:p>
            <a:pPr lvl="1"/>
            <a:endParaRPr lang="en-CA" dirty="0"/>
          </a:p>
          <a:p>
            <a:r>
              <a:rPr lang="en-CA" dirty="0"/>
              <a:t>Create an array with a set of default values</a:t>
            </a:r>
          </a:p>
          <a:p>
            <a:pPr marL="457200" lvl="1" indent="0">
              <a:buNone/>
            </a:pPr>
            <a:r>
              <a:rPr lang="en-CA" dirty="0"/>
              <a:t>var </a:t>
            </a:r>
            <a:r>
              <a:rPr lang="en-CA" dirty="0" err="1"/>
              <a:t>nums</a:t>
            </a:r>
            <a:r>
              <a:rPr lang="en-CA" dirty="0"/>
              <a:t> = Array&lt;Int&gt;(4, { 0 })</a:t>
            </a:r>
          </a:p>
          <a:p>
            <a:pPr marL="457200" lvl="1" indent="0">
              <a:buNone/>
            </a:pPr>
            <a:r>
              <a:rPr lang="en-CA" dirty="0"/>
              <a:t>var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IntArray</a:t>
            </a:r>
            <a:r>
              <a:rPr lang="en-CA" dirty="0"/>
              <a:t>(4, { 0 })</a:t>
            </a:r>
          </a:p>
          <a:p>
            <a:pPr marL="457200" lvl="1" indent="0">
              <a:buNone/>
            </a:pPr>
            <a:r>
              <a:rPr lang="en-CA" dirty="0"/>
              <a:t>var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IntArray</a:t>
            </a:r>
            <a:r>
              <a:rPr lang="en-CA" dirty="0"/>
              <a:t>(4, { it }) – special keyword it</a:t>
            </a:r>
          </a:p>
          <a:p>
            <a:pPr marL="457200" lvl="1" indent="0">
              <a:buNone/>
            </a:pPr>
            <a:r>
              <a:rPr lang="en-CA" dirty="0"/>
              <a:t>var </a:t>
            </a:r>
            <a:r>
              <a:rPr lang="en-CA" dirty="0" err="1"/>
              <a:t>nums</a:t>
            </a:r>
            <a:r>
              <a:rPr lang="en-CA" dirty="0"/>
              <a:t> = </a:t>
            </a:r>
            <a:r>
              <a:rPr lang="en-CA" dirty="0" err="1"/>
              <a:t>IntArray</a:t>
            </a:r>
            <a:r>
              <a:rPr lang="en-CA" dirty="0"/>
              <a:t>(4, { it + 1}) </a:t>
            </a:r>
          </a:p>
          <a:p>
            <a:pPr lvl="1"/>
            <a:endParaRPr lang="en-CA" dirty="0"/>
          </a:p>
          <a:p>
            <a:r>
              <a:rPr lang="en-CA" dirty="0"/>
              <a:t>Created an array with mixed types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arrayOf</a:t>
            </a:r>
            <a:r>
              <a:rPr lang="en-US" dirty="0"/>
              <a:t>(2, "s", 4.0,2F)</a:t>
            </a:r>
          </a:p>
          <a:p>
            <a:pPr lvl="1"/>
            <a:endParaRPr lang="en-US" dirty="0"/>
          </a:p>
          <a:p>
            <a:r>
              <a:rPr lang="en-CA" dirty="0"/>
              <a:t>Get size of array using size property</a:t>
            </a:r>
          </a:p>
          <a:p>
            <a:pPr marL="457200" lvl="1" indent="0">
              <a:buNone/>
            </a:pPr>
            <a:r>
              <a:rPr lang="en-CA" dirty="0" err="1"/>
              <a:t>nums.size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4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F13-6FAE-2CED-4CAD-D7D0E6A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7861-D915-2F96-ED3A-C84BB5AE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types of collections (List, Set, Map, etc.)</a:t>
            </a:r>
          </a:p>
          <a:p>
            <a:pPr lvl="1"/>
            <a:r>
              <a:rPr lang="en-CA" dirty="0">
                <a:hlinkClick r:id="rId2"/>
              </a:rPr>
              <a:t>https://kotlinlang.org/api/latest/jvm/stdlib/kotlin.collections/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https://www.geeksforgeeks.org/kotlin-collections/</a:t>
            </a:r>
            <a:r>
              <a:rPr lang="en-CA" dirty="0"/>
              <a:t> </a:t>
            </a:r>
          </a:p>
          <a:p>
            <a:r>
              <a:rPr lang="en-CA" dirty="0"/>
              <a:t>Create a list using </a:t>
            </a:r>
            <a:r>
              <a:rPr lang="en-CA" dirty="0" err="1"/>
              <a:t>listOf</a:t>
            </a:r>
            <a:r>
              <a:rPr lang="en-CA" dirty="0"/>
              <a:t>():</a:t>
            </a:r>
          </a:p>
          <a:p>
            <a:pPr lvl="1"/>
            <a:r>
              <a:rPr lang="en-CA" dirty="0">
                <a:hlinkClick r:id="rId4"/>
              </a:rPr>
              <a:t>https://kotlinlang.org/api/latest/jvm/stdlib/kotlin.collections/list-of.html</a:t>
            </a:r>
            <a:r>
              <a:rPr lang="en-CA" dirty="0"/>
              <a:t> </a:t>
            </a:r>
          </a:p>
          <a:p>
            <a:r>
              <a:rPr lang="en-CA" dirty="0" err="1"/>
              <a:t>ArrayList</a:t>
            </a:r>
            <a:r>
              <a:rPr lang="en-CA" dirty="0"/>
              <a:t>:  </a:t>
            </a:r>
            <a:r>
              <a:rPr lang="en-CA" dirty="0" err="1"/>
              <a:t>arrayListOf</a:t>
            </a:r>
            <a:r>
              <a:rPr lang="en-CA" dirty="0"/>
              <a:t>()</a:t>
            </a:r>
          </a:p>
          <a:p>
            <a:pPr lvl="1"/>
            <a:r>
              <a:rPr lang="en-CA" dirty="0">
                <a:hlinkClick r:id="rId5"/>
              </a:rPr>
              <a:t>https://kotlinlang.org/api/latest/jvm/stdlib/kotlin.collections/array-list-of.html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1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5DBC-E030-D920-97EB-B1F480C3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– in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B154-4739-66B1-E99E-37B49FF2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Kotlin, there is no traditional "for" loop (e.g., no counting over index values…)</a:t>
            </a:r>
          </a:p>
          <a:p>
            <a:r>
              <a:rPr lang="en-US" dirty="0"/>
              <a:t>Instead, a </a:t>
            </a:r>
            <a:r>
              <a:rPr lang="en-US" b="1" dirty="0"/>
              <a:t>for – in </a:t>
            </a:r>
            <a:r>
              <a:rPr lang="en-US" dirty="0"/>
              <a:t>loop is used.  </a:t>
            </a:r>
          </a:p>
          <a:p>
            <a:pPr lvl="1"/>
            <a:r>
              <a:rPr lang="en-US" dirty="0"/>
              <a:t>Kotlin just calls it a </a:t>
            </a:r>
            <a:r>
              <a:rPr lang="en-US" b="1" dirty="0"/>
              <a:t>for</a:t>
            </a:r>
            <a:r>
              <a:rPr lang="en-US" dirty="0"/>
              <a:t> loop.  But for – in helps distinguish it from the "usual"</a:t>
            </a:r>
          </a:p>
          <a:p>
            <a:r>
              <a:rPr lang="en-US" dirty="0"/>
              <a:t>This is used to iterate over </a:t>
            </a:r>
            <a:br>
              <a:rPr lang="en-US" dirty="0"/>
            </a:br>
            <a:r>
              <a:rPr lang="en-US" dirty="0"/>
              <a:t>elements in a collection</a:t>
            </a:r>
          </a:p>
          <a:p>
            <a:pPr lvl="1"/>
            <a:r>
              <a:rPr lang="en-US" dirty="0"/>
              <a:t>Similar in functionality to</a:t>
            </a:r>
            <a:br>
              <a:rPr lang="en-US" dirty="0"/>
            </a:br>
            <a:r>
              <a:rPr lang="en-US" dirty="0"/>
              <a:t>for – in loop in Swift and </a:t>
            </a:r>
            <a:br>
              <a:rPr lang="en-US" dirty="0"/>
            </a:br>
            <a:r>
              <a:rPr lang="en-US" dirty="0"/>
              <a:t>for – each loop in Java.</a:t>
            </a:r>
          </a:p>
          <a:p>
            <a:endParaRPr lang="en-CA" dirty="0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BB5DC0BD-F658-1FBE-6D40-376A69D3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75" y="3819646"/>
            <a:ext cx="6059877" cy="22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E208-F36D-5947-700D-34D568B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F265-D83D-4A0B-89BD-B06DDCC5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Spend 20 minutes creating and calling different functions that use parameters, variables, types, strings, arrays and lists in different ways.</a:t>
            </a:r>
          </a:p>
          <a:p>
            <a:pPr lvl="1"/>
            <a:r>
              <a:rPr lang="en-US" dirty="0"/>
              <a:t>Goal: Become familiar with the new syntax</a:t>
            </a:r>
          </a:p>
          <a:p>
            <a:r>
              <a:rPr lang="en-CA" dirty="0"/>
              <a:t>Explore </a:t>
            </a:r>
            <a:r>
              <a:rPr lang="en-CA" dirty="0">
                <a:hlinkClick r:id="rId2"/>
              </a:rPr>
              <a:t>https://www.w3schools.com/KOTLIN/kotlin_examples.php</a:t>
            </a:r>
            <a:endParaRPr lang="en-CA" dirty="0"/>
          </a:p>
          <a:p>
            <a:pPr lvl="1"/>
            <a:r>
              <a:rPr lang="en-CA" dirty="0"/>
              <a:t>Up to "Kotlin For Loop" (skip When)</a:t>
            </a:r>
          </a:p>
          <a:p>
            <a:r>
              <a:rPr lang="en-CA" dirty="0" err="1"/>
              <a:t>CodeLabs</a:t>
            </a:r>
            <a:r>
              <a:rPr lang="en-CA" dirty="0"/>
              <a:t> to Explore:</a:t>
            </a:r>
          </a:p>
          <a:p>
            <a:pPr lvl="1"/>
            <a:r>
              <a:rPr lang="en-CA" dirty="0"/>
              <a:t>Functions: </a:t>
            </a:r>
            <a:r>
              <a:rPr lang="en-US" dirty="0">
                <a:hlinkClick r:id="rId3"/>
              </a:rPr>
              <a:t>https://developer.android.com/codelabs/basic-android-kotlin-compose-functions#0</a:t>
            </a:r>
            <a:r>
              <a:rPr lang="en-US" dirty="0"/>
              <a:t>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Collections: </a:t>
            </a:r>
            <a:r>
              <a:rPr lang="en-CA" dirty="0">
                <a:hlinkClick r:id="rId4"/>
              </a:rPr>
              <a:t>https://developer.android.com/codelabs/basic-android-kotlin-compose-collections#0</a:t>
            </a:r>
            <a:endParaRPr lang="en-CA" dirty="0"/>
          </a:p>
          <a:p>
            <a:pPr lvl="2"/>
            <a:r>
              <a:rPr lang="en-CA" dirty="0"/>
              <a:t>Up to end of Lists</a:t>
            </a:r>
          </a:p>
        </p:txBody>
      </p:sp>
    </p:spTree>
    <p:extLst>
      <p:ext uri="{BB962C8B-B14F-4D97-AF65-F5344CB8AC3E}">
        <p14:creationId xmlns:p14="http://schemas.microsoft.com/office/powerpoint/2010/main" val="55442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D9E1-10BC-9735-9A30-4C21665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F7D-32B2-D838-26C4-B86A2C3F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Kotlin does not have a switch statement, but does provide a </a:t>
            </a:r>
            <a:r>
              <a:rPr lang="en-US" b="1" dirty="0"/>
              <a:t>when</a:t>
            </a:r>
            <a:r>
              <a:rPr lang="en-US" dirty="0"/>
              <a:t> statement that behaves similarly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option = 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result = when (option) {</a:t>
            </a:r>
          </a:p>
          <a:p>
            <a:pPr marL="457200" lvl="1" indent="0">
              <a:buNone/>
            </a:pPr>
            <a:r>
              <a:rPr lang="en-US" dirty="0"/>
              <a:t>  1 -&gt; "Choice 1"</a:t>
            </a:r>
          </a:p>
          <a:p>
            <a:pPr marL="457200" lvl="1" indent="0">
              <a:buNone/>
            </a:pPr>
            <a:r>
              <a:rPr lang="en-US" dirty="0"/>
              <a:t>  2,4 -&gt; "Choice 2 or 4"</a:t>
            </a:r>
          </a:p>
          <a:p>
            <a:pPr marL="457200" lvl="1" indent="0">
              <a:buNone/>
            </a:pPr>
            <a:r>
              <a:rPr lang="en-US" dirty="0"/>
              <a:t>  3 -&gt; "Choice 3"</a:t>
            </a:r>
          </a:p>
          <a:p>
            <a:pPr marL="457200" lvl="1" indent="0">
              <a:buNone/>
            </a:pPr>
            <a:r>
              <a:rPr lang="en-US" dirty="0"/>
              <a:t>  else -&gt; "Invalid Choice"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/>
              </a:rPr>
              <a:t>https://www.w3schools.com/KOTLIN/kotlin_when.php</a:t>
            </a:r>
            <a:endParaRPr lang="en-US" dirty="0"/>
          </a:p>
          <a:p>
            <a:pPr lvl="1"/>
            <a:r>
              <a:rPr lang="en-US" dirty="0"/>
              <a:t>This replaces the use of multiple if .. else expressions</a:t>
            </a:r>
          </a:p>
          <a:p>
            <a:pPr lvl="1"/>
            <a:r>
              <a:rPr lang="en-US" dirty="0"/>
              <a:t>Unlike a switch in Java, you do not need a "break" between cases.</a:t>
            </a:r>
          </a:p>
          <a:p>
            <a:pPr lvl="1"/>
            <a:r>
              <a:rPr lang="en-US" i="1" dirty="0"/>
              <a:t>else</a:t>
            </a:r>
            <a:r>
              <a:rPr lang="en-US" dirty="0"/>
              <a:t> is not needed if it is unreachable</a:t>
            </a:r>
          </a:p>
          <a:p>
            <a:r>
              <a:rPr lang="en-US" dirty="0"/>
              <a:t>when statement is very flexible and can be used in several interesting ways.</a:t>
            </a:r>
          </a:p>
          <a:p>
            <a:pPr lvl="1"/>
            <a:r>
              <a:rPr lang="en-US" dirty="0">
                <a:hlinkClick r:id="rId3"/>
              </a:rPr>
              <a:t>https://blog.mindorks.com/replace-switch-with-when-in-kotlin/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3133</Words>
  <Application>Microsoft Office PowerPoint</Application>
  <PresentationFormat>Widescreen</PresentationFormat>
  <Paragraphs>457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Related Technologies for Multiplatform Applications</vt:lpstr>
      <vt:lpstr>Objectives</vt:lpstr>
      <vt:lpstr>More differences</vt:lpstr>
      <vt:lpstr>Strings</vt:lpstr>
      <vt:lpstr>Arrays</vt:lpstr>
      <vt:lpstr>Lists, etc.</vt:lpstr>
      <vt:lpstr>for – in loop</vt:lpstr>
      <vt:lpstr>Try It!</vt:lpstr>
      <vt:lpstr>when statement</vt:lpstr>
      <vt:lpstr>Ranges</vt:lpstr>
      <vt:lpstr>Lambda Expressions</vt:lpstr>
      <vt:lpstr>repeat loop</vt:lpstr>
      <vt:lpstr>Using functional programming techniques</vt:lpstr>
      <vt:lpstr>Store a function in a variable</vt:lpstr>
      <vt:lpstr>Try It!</vt:lpstr>
      <vt:lpstr>OOP in Kotlin</vt:lpstr>
      <vt:lpstr>Constructor</vt:lpstr>
      <vt:lpstr>Sample class with constructor &amp; functions</vt:lpstr>
      <vt:lpstr>Setting values</vt:lpstr>
      <vt:lpstr>No Static…</vt:lpstr>
      <vt:lpstr>Inheritance</vt:lpstr>
      <vt:lpstr>Inheritance</vt:lpstr>
      <vt:lpstr>Overriding Functions</vt:lpstr>
      <vt:lpstr>Try It!</vt:lpstr>
      <vt:lpstr>Null Safety</vt:lpstr>
      <vt:lpstr>Null Safety: Cannot assign null to a normal variable</vt:lpstr>
      <vt:lpstr>Null Safety: Nullable parameter must be handled properly</vt:lpstr>
      <vt:lpstr>Several ways to handle</vt:lpstr>
      <vt:lpstr>Java vs. Kotlin Example</vt:lpstr>
      <vt:lpstr>Java vs. Kotlin Example</vt:lpstr>
      <vt:lpstr>Data classes</vt:lpstr>
      <vt:lpstr>PowerPoint Presentation</vt:lpstr>
      <vt:lpstr>PowerPoint Presentation</vt:lpstr>
      <vt:lpstr>PowerPoint Presentation</vt:lpstr>
      <vt:lpstr>PowerPoint Presentation</vt:lpstr>
      <vt:lpstr>Exercise</vt:lpstr>
      <vt:lpstr>Group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Hussain</dc:creator>
  <cp:lastModifiedBy>Talib Hussain</cp:lastModifiedBy>
  <cp:revision>9</cp:revision>
  <dcterms:created xsi:type="dcterms:W3CDTF">2023-05-24T18:31:30Z</dcterms:created>
  <dcterms:modified xsi:type="dcterms:W3CDTF">2023-06-12T23:32:39Z</dcterms:modified>
</cp:coreProperties>
</file>