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64" r:id="rId3"/>
    <p:sldId id="383" r:id="rId4"/>
    <p:sldId id="378" r:id="rId5"/>
    <p:sldId id="379" r:id="rId6"/>
    <p:sldId id="380" r:id="rId7"/>
    <p:sldId id="377" r:id="rId8"/>
    <p:sldId id="384" r:id="rId9"/>
    <p:sldId id="387" r:id="rId10"/>
    <p:sldId id="388" r:id="rId11"/>
    <p:sldId id="389" r:id="rId12"/>
    <p:sldId id="390" r:id="rId13"/>
    <p:sldId id="393" r:id="rId14"/>
    <p:sldId id="392" r:id="rId15"/>
    <p:sldId id="1079" r:id="rId16"/>
    <p:sldId id="394" r:id="rId17"/>
    <p:sldId id="395" r:id="rId18"/>
    <p:sldId id="1077" r:id="rId19"/>
    <p:sldId id="1076" r:id="rId20"/>
    <p:sldId id="1080" r:id="rId21"/>
    <p:sldId id="1082" r:id="rId22"/>
    <p:sldId id="382" r:id="rId23"/>
    <p:sldId id="10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C5D4"/>
    <a:srgbClr val="25EBF9"/>
    <a:srgbClr val="263E49"/>
    <a:srgbClr val="1225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4" autoAdjust="0"/>
    <p:restoredTop sz="91024" autoAdjust="0"/>
  </p:normalViewPr>
  <p:slideViewPr>
    <p:cSldViewPr snapToGrid="0">
      <p:cViewPr varScale="1">
        <p:scale>
          <a:sx n="68" d="100"/>
          <a:sy n="68" d="100"/>
        </p:scale>
        <p:origin x="78" y="384"/>
      </p:cViewPr>
      <p:guideLst/>
    </p:cSldViewPr>
  </p:slideViewPr>
  <p:notesTextViewPr>
    <p:cViewPr>
      <p:scale>
        <a:sx n="1" d="1"/>
        <a:sy n="1" d="1"/>
      </p:scale>
      <p:origin x="0" y="0"/>
    </p:cViewPr>
  </p:notesTextViewPr>
  <p:notesViewPr>
    <p:cSldViewPr snapToGrid="0">
      <p:cViewPr varScale="1">
        <p:scale>
          <a:sx n="82" d="100"/>
          <a:sy n="82" d="100"/>
        </p:scale>
        <p:origin x="171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249A5-3D07-478D-AA3B-4A02284C7355}" type="datetimeFigureOut">
              <a:rPr lang="en-CA" smtClean="0"/>
              <a:t>2023-06-12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1C9ED3-1D48-41BD-AFF7-002C4C639FCE}" type="slidenum">
              <a:rPr lang="en-CA" smtClean="0"/>
              <a:t>‹#›</a:t>
            </a:fld>
            <a:endParaRPr lang="en-CA"/>
          </a:p>
        </p:txBody>
      </p:sp>
    </p:spTree>
    <p:extLst>
      <p:ext uri="{BB962C8B-B14F-4D97-AF65-F5344CB8AC3E}">
        <p14:creationId xmlns:p14="http://schemas.microsoft.com/office/powerpoint/2010/main" val="1975811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a:t>
            </a:r>
            <a:r>
              <a:rPr lang="en-CA" sz="1800" b="0" i="0" u="sng" strike="noStrike" dirty="0">
                <a:solidFill>
                  <a:srgbClr val="1155CC"/>
                </a:solidFill>
                <a:effectLst/>
                <a:latin typeface="Arial" panose="020B0604020202020204" pitchFamily="34" charset="0"/>
              </a:rPr>
              <a:t>https://img.freepik.com/premium-photo/phone-mobile-application-development-concept-mobile-internet-3d-illustration_76964-5164.jpg?size=626&amp;ext=jpg</a:t>
            </a:r>
            <a:endParaRPr lang="en-CA" dirty="0"/>
          </a:p>
        </p:txBody>
      </p:sp>
      <p:sp>
        <p:nvSpPr>
          <p:cNvPr id="4" name="Slide Number Placeholder 3"/>
          <p:cNvSpPr>
            <a:spLocks noGrp="1"/>
          </p:cNvSpPr>
          <p:nvPr>
            <p:ph type="sldNum" sz="quarter" idx="5"/>
          </p:nvPr>
        </p:nvSpPr>
        <p:spPr/>
        <p:txBody>
          <a:bodyPr/>
          <a:lstStyle/>
          <a:p>
            <a:fld id="{06493499-AB9F-4349-B66E-3ACF1F1CDA89}" type="slidenum">
              <a:rPr lang="en-CA" smtClean="0"/>
              <a:t>1</a:t>
            </a:fld>
            <a:endParaRPr lang="en-CA"/>
          </a:p>
        </p:txBody>
      </p:sp>
    </p:spTree>
    <p:extLst>
      <p:ext uri="{BB962C8B-B14F-4D97-AF65-F5344CB8AC3E}">
        <p14:creationId xmlns:p14="http://schemas.microsoft.com/office/powerpoint/2010/main" val="3089811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91C9ED3-1D48-41BD-AFF7-002C4C639FCE}" type="slidenum">
              <a:rPr lang="en-CA" smtClean="0"/>
              <a:t>5</a:t>
            </a:fld>
            <a:endParaRPr lang="en-CA"/>
          </a:p>
        </p:txBody>
      </p:sp>
    </p:spTree>
    <p:extLst>
      <p:ext uri="{BB962C8B-B14F-4D97-AF65-F5344CB8AC3E}">
        <p14:creationId xmlns:p14="http://schemas.microsoft.com/office/powerpoint/2010/main" val="1202843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D5A3-6768-C418-37F1-F5A84F00D3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198B9B4-DE8A-4FC3-3746-7B86D4BA92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AC07A07-7E94-D9EB-19CD-CCB860E6CCE8}"/>
              </a:ext>
            </a:extLst>
          </p:cNvPr>
          <p:cNvSpPr>
            <a:spLocks noGrp="1"/>
          </p:cNvSpPr>
          <p:nvPr>
            <p:ph type="dt" sz="half" idx="10"/>
          </p:nvPr>
        </p:nvSpPr>
        <p:spPr/>
        <p:txBody>
          <a:bodyPr/>
          <a:lstStyle/>
          <a:p>
            <a:fld id="{45DFC1D6-F417-41B4-9E1C-6930DD224DCB}" type="datetimeFigureOut">
              <a:rPr lang="en-CA" smtClean="0"/>
              <a:t>2023-06-12</a:t>
            </a:fld>
            <a:endParaRPr lang="en-CA"/>
          </a:p>
        </p:txBody>
      </p:sp>
      <p:sp>
        <p:nvSpPr>
          <p:cNvPr id="5" name="Footer Placeholder 4">
            <a:extLst>
              <a:ext uri="{FF2B5EF4-FFF2-40B4-BE49-F238E27FC236}">
                <a16:creationId xmlns:a16="http://schemas.microsoft.com/office/drawing/2014/main" id="{201F6FB3-3DF5-95BA-1D06-3C8FA00D547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6E8076-8C13-6E4E-C86F-64FC79EBA559}"/>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224698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8EC8-10C2-1AD6-D46B-64E5D621371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570FF99-8487-92B0-E5BE-D7AAB1F8EA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C4D486A-94A9-DBAA-113A-4805F0ABB078}"/>
              </a:ext>
            </a:extLst>
          </p:cNvPr>
          <p:cNvSpPr>
            <a:spLocks noGrp="1"/>
          </p:cNvSpPr>
          <p:nvPr>
            <p:ph type="dt" sz="half" idx="10"/>
          </p:nvPr>
        </p:nvSpPr>
        <p:spPr/>
        <p:txBody>
          <a:bodyPr/>
          <a:lstStyle/>
          <a:p>
            <a:fld id="{45DFC1D6-F417-41B4-9E1C-6930DD224DCB}" type="datetimeFigureOut">
              <a:rPr lang="en-CA" smtClean="0"/>
              <a:t>2023-06-12</a:t>
            </a:fld>
            <a:endParaRPr lang="en-CA"/>
          </a:p>
        </p:txBody>
      </p:sp>
      <p:sp>
        <p:nvSpPr>
          <p:cNvPr id="5" name="Footer Placeholder 4">
            <a:extLst>
              <a:ext uri="{FF2B5EF4-FFF2-40B4-BE49-F238E27FC236}">
                <a16:creationId xmlns:a16="http://schemas.microsoft.com/office/drawing/2014/main" id="{622D520E-1080-8BE8-B41D-816269EF6FA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01BA188-69AE-107B-7FEA-77674DB0ADFE}"/>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55853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F00C62-729A-8AFC-E72B-E71348E4F7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08104A3-852A-E461-5E18-736533DDBE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0EF31DA-8C82-1FD4-1AC2-33A7F40E4D66}"/>
              </a:ext>
            </a:extLst>
          </p:cNvPr>
          <p:cNvSpPr>
            <a:spLocks noGrp="1"/>
          </p:cNvSpPr>
          <p:nvPr>
            <p:ph type="dt" sz="half" idx="10"/>
          </p:nvPr>
        </p:nvSpPr>
        <p:spPr/>
        <p:txBody>
          <a:bodyPr/>
          <a:lstStyle/>
          <a:p>
            <a:fld id="{45DFC1D6-F417-41B4-9E1C-6930DD224DCB}" type="datetimeFigureOut">
              <a:rPr lang="en-CA" smtClean="0"/>
              <a:t>2023-06-12</a:t>
            </a:fld>
            <a:endParaRPr lang="en-CA"/>
          </a:p>
        </p:txBody>
      </p:sp>
      <p:sp>
        <p:nvSpPr>
          <p:cNvPr id="5" name="Footer Placeholder 4">
            <a:extLst>
              <a:ext uri="{FF2B5EF4-FFF2-40B4-BE49-F238E27FC236}">
                <a16:creationId xmlns:a16="http://schemas.microsoft.com/office/drawing/2014/main" id="{13A3C6BD-85FA-ABE5-AEB2-D7791F4752D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00EC7CE-35C8-4BAA-5EC7-809B52F5CF30}"/>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00759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F06BB-7C92-8668-CC1A-F29B46DA2E8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EEE302E-BB89-1ECA-7397-DAF315002E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B68113E-C856-7B14-C95B-754D7065A640}"/>
              </a:ext>
            </a:extLst>
          </p:cNvPr>
          <p:cNvSpPr>
            <a:spLocks noGrp="1"/>
          </p:cNvSpPr>
          <p:nvPr>
            <p:ph type="dt" sz="half" idx="10"/>
          </p:nvPr>
        </p:nvSpPr>
        <p:spPr/>
        <p:txBody>
          <a:bodyPr/>
          <a:lstStyle/>
          <a:p>
            <a:fld id="{45DFC1D6-F417-41B4-9E1C-6930DD224DCB}" type="datetimeFigureOut">
              <a:rPr lang="en-CA" smtClean="0"/>
              <a:t>2023-06-12</a:t>
            </a:fld>
            <a:endParaRPr lang="en-CA"/>
          </a:p>
        </p:txBody>
      </p:sp>
      <p:sp>
        <p:nvSpPr>
          <p:cNvPr id="5" name="Footer Placeholder 4">
            <a:extLst>
              <a:ext uri="{FF2B5EF4-FFF2-40B4-BE49-F238E27FC236}">
                <a16:creationId xmlns:a16="http://schemas.microsoft.com/office/drawing/2014/main" id="{9F603BF9-7240-48D3-E61C-DABE268CD32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F104B9-2511-7D1E-FF84-01392EB4CC76}"/>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2625089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A233-8B5C-2A98-D29F-8B586F0259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A1909F4-F0C4-C12E-2E00-40E425E2FD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18367D-5166-17F7-8111-133CAA70F38B}"/>
              </a:ext>
            </a:extLst>
          </p:cNvPr>
          <p:cNvSpPr>
            <a:spLocks noGrp="1"/>
          </p:cNvSpPr>
          <p:nvPr>
            <p:ph type="dt" sz="half" idx="10"/>
          </p:nvPr>
        </p:nvSpPr>
        <p:spPr/>
        <p:txBody>
          <a:bodyPr/>
          <a:lstStyle/>
          <a:p>
            <a:fld id="{45DFC1D6-F417-41B4-9E1C-6930DD224DCB}" type="datetimeFigureOut">
              <a:rPr lang="en-CA" smtClean="0"/>
              <a:t>2023-06-12</a:t>
            </a:fld>
            <a:endParaRPr lang="en-CA"/>
          </a:p>
        </p:txBody>
      </p:sp>
      <p:sp>
        <p:nvSpPr>
          <p:cNvPr id="5" name="Footer Placeholder 4">
            <a:extLst>
              <a:ext uri="{FF2B5EF4-FFF2-40B4-BE49-F238E27FC236}">
                <a16:creationId xmlns:a16="http://schemas.microsoft.com/office/drawing/2014/main" id="{E76383A5-6069-CE8B-1F6B-803FC68AE4B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42864EC-3FBA-CDDC-9C12-2BF3DCD20213}"/>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3732028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1235-49B4-415B-20E0-50D9B1FD8D0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A119607-ED13-5345-8761-CCAB179BE8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9DB4474-E561-3162-886C-AA1707764B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D862F09-D154-5012-8836-E6FC8D3447BA}"/>
              </a:ext>
            </a:extLst>
          </p:cNvPr>
          <p:cNvSpPr>
            <a:spLocks noGrp="1"/>
          </p:cNvSpPr>
          <p:nvPr>
            <p:ph type="dt" sz="half" idx="10"/>
          </p:nvPr>
        </p:nvSpPr>
        <p:spPr/>
        <p:txBody>
          <a:bodyPr/>
          <a:lstStyle/>
          <a:p>
            <a:fld id="{45DFC1D6-F417-41B4-9E1C-6930DD224DCB}" type="datetimeFigureOut">
              <a:rPr lang="en-CA" smtClean="0"/>
              <a:t>2023-06-12</a:t>
            </a:fld>
            <a:endParaRPr lang="en-CA"/>
          </a:p>
        </p:txBody>
      </p:sp>
      <p:sp>
        <p:nvSpPr>
          <p:cNvPr id="6" name="Footer Placeholder 5">
            <a:extLst>
              <a:ext uri="{FF2B5EF4-FFF2-40B4-BE49-F238E27FC236}">
                <a16:creationId xmlns:a16="http://schemas.microsoft.com/office/drawing/2014/main" id="{8600F1BC-E7BB-4483-4A97-2C64B2EA37A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05A8822-6143-0D7B-283A-160BC0D2EF07}"/>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3347024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B82B-CB4B-6C82-B7CE-298FAB91838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980161-65E6-B24D-A24A-8A1B9A66A7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82929A-F105-A3BC-DA58-45C3022F18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A4B53B9-1980-E5FF-B1EE-B5B6E5BB8B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0CB724-14CE-952E-1400-B38469E1AE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B61CF09-5022-7678-424D-367D96A7D575}"/>
              </a:ext>
            </a:extLst>
          </p:cNvPr>
          <p:cNvSpPr>
            <a:spLocks noGrp="1"/>
          </p:cNvSpPr>
          <p:nvPr>
            <p:ph type="dt" sz="half" idx="10"/>
          </p:nvPr>
        </p:nvSpPr>
        <p:spPr/>
        <p:txBody>
          <a:bodyPr/>
          <a:lstStyle/>
          <a:p>
            <a:fld id="{45DFC1D6-F417-41B4-9E1C-6930DD224DCB}" type="datetimeFigureOut">
              <a:rPr lang="en-CA" smtClean="0"/>
              <a:t>2023-06-12</a:t>
            </a:fld>
            <a:endParaRPr lang="en-CA"/>
          </a:p>
        </p:txBody>
      </p:sp>
      <p:sp>
        <p:nvSpPr>
          <p:cNvPr id="8" name="Footer Placeholder 7">
            <a:extLst>
              <a:ext uri="{FF2B5EF4-FFF2-40B4-BE49-F238E27FC236}">
                <a16:creationId xmlns:a16="http://schemas.microsoft.com/office/drawing/2014/main" id="{9CDE1C06-36D8-72A7-E072-C52B0858A85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0B19F8D-C787-CBC3-F4C4-E998F497211A}"/>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136384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84B1-A832-4076-2E88-3F9EE83B005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368E342-57BF-DCD0-A7B2-5CCA02909932}"/>
              </a:ext>
            </a:extLst>
          </p:cNvPr>
          <p:cNvSpPr>
            <a:spLocks noGrp="1"/>
          </p:cNvSpPr>
          <p:nvPr>
            <p:ph type="dt" sz="half" idx="10"/>
          </p:nvPr>
        </p:nvSpPr>
        <p:spPr/>
        <p:txBody>
          <a:bodyPr/>
          <a:lstStyle/>
          <a:p>
            <a:fld id="{45DFC1D6-F417-41B4-9E1C-6930DD224DCB}" type="datetimeFigureOut">
              <a:rPr lang="en-CA" smtClean="0"/>
              <a:t>2023-06-12</a:t>
            </a:fld>
            <a:endParaRPr lang="en-CA"/>
          </a:p>
        </p:txBody>
      </p:sp>
      <p:sp>
        <p:nvSpPr>
          <p:cNvPr id="4" name="Footer Placeholder 3">
            <a:extLst>
              <a:ext uri="{FF2B5EF4-FFF2-40B4-BE49-F238E27FC236}">
                <a16:creationId xmlns:a16="http://schemas.microsoft.com/office/drawing/2014/main" id="{62A4B29E-9283-FD61-1173-8F117559800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9EF682F-055B-3DB5-5066-38384375E21B}"/>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172680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6B16D6-34E6-CC5E-1E9E-D034B783688C}"/>
              </a:ext>
            </a:extLst>
          </p:cNvPr>
          <p:cNvSpPr>
            <a:spLocks noGrp="1"/>
          </p:cNvSpPr>
          <p:nvPr>
            <p:ph type="dt" sz="half" idx="10"/>
          </p:nvPr>
        </p:nvSpPr>
        <p:spPr/>
        <p:txBody>
          <a:bodyPr/>
          <a:lstStyle/>
          <a:p>
            <a:fld id="{45DFC1D6-F417-41B4-9E1C-6930DD224DCB}" type="datetimeFigureOut">
              <a:rPr lang="en-CA" smtClean="0"/>
              <a:t>2023-06-12</a:t>
            </a:fld>
            <a:endParaRPr lang="en-CA"/>
          </a:p>
        </p:txBody>
      </p:sp>
      <p:sp>
        <p:nvSpPr>
          <p:cNvPr id="3" name="Footer Placeholder 2">
            <a:extLst>
              <a:ext uri="{FF2B5EF4-FFF2-40B4-BE49-F238E27FC236}">
                <a16:creationId xmlns:a16="http://schemas.microsoft.com/office/drawing/2014/main" id="{A5F8A3C0-3A72-B22F-5069-98104DB9CD9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A9498B-BD07-401A-861D-D70CFABA7ED8}"/>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313594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FFC1-7746-BE86-9011-C11BC48D0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C493DAB-19D9-1C67-6B6D-1FC51C127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BED2C9E-61FD-A95C-259B-2BC682569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E25963-E9DE-E5D7-357F-C0E40D6B7825}"/>
              </a:ext>
            </a:extLst>
          </p:cNvPr>
          <p:cNvSpPr>
            <a:spLocks noGrp="1"/>
          </p:cNvSpPr>
          <p:nvPr>
            <p:ph type="dt" sz="half" idx="10"/>
          </p:nvPr>
        </p:nvSpPr>
        <p:spPr/>
        <p:txBody>
          <a:bodyPr/>
          <a:lstStyle/>
          <a:p>
            <a:fld id="{45DFC1D6-F417-41B4-9E1C-6930DD224DCB}" type="datetimeFigureOut">
              <a:rPr lang="en-CA" smtClean="0"/>
              <a:t>2023-06-12</a:t>
            </a:fld>
            <a:endParaRPr lang="en-CA"/>
          </a:p>
        </p:txBody>
      </p:sp>
      <p:sp>
        <p:nvSpPr>
          <p:cNvPr id="6" name="Footer Placeholder 5">
            <a:extLst>
              <a:ext uri="{FF2B5EF4-FFF2-40B4-BE49-F238E27FC236}">
                <a16:creationId xmlns:a16="http://schemas.microsoft.com/office/drawing/2014/main" id="{CA5EA2DE-6917-C0B5-7C0E-6BC7E1BE9E9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16F5345-CD71-FFE9-F84F-99347118A5AC}"/>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182021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1280-A07C-D086-F92D-3473EBD6A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1F23608-9024-2949-32FE-212E4ECB40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0F16150-A36E-5BF3-32F4-0A52DA562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98727-715A-8D10-DA76-66D27642512C}"/>
              </a:ext>
            </a:extLst>
          </p:cNvPr>
          <p:cNvSpPr>
            <a:spLocks noGrp="1"/>
          </p:cNvSpPr>
          <p:nvPr>
            <p:ph type="dt" sz="half" idx="10"/>
          </p:nvPr>
        </p:nvSpPr>
        <p:spPr/>
        <p:txBody>
          <a:bodyPr/>
          <a:lstStyle/>
          <a:p>
            <a:fld id="{45DFC1D6-F417-41B4-9E1C-6930DD224DCB}" type="datetimeFigureOut">
              <a:rPr lang="en-CA" smtClean="0"/>
              <a:t>2023-06-12</a:t>
            </a:fld>
            <a:endParaRPr lang="en-CA"/>
          </a:p>
        </p:txBody>
      </p:sp>
      <p:sp>
        <p:nvSpPr>
          <p:cNvPr id="6" name="Footer Placeholder 5">
            <a:extLst>
              <a:ext uri="{FF2B5EF4-FFF2-40B4-BE49-F238E27FC236}">
                <a16:creationId xmlns:a16="http://schemas.microsoft.com/office/drawing/2014/main" id="{C29DE259-7E90-0940-FEE4-5E6FBE5C835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0C33084-31F0-83E7-2FAC-22613DCE0822}"/>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22841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B78407-172A-0530-F48B-040375AA03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43F5610-F622-8BBF-2A9D-0E3428BBDA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4EFC46F-B71D-A697-7108-0D7E463D47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FC1D6-F417-41B4-9E1C-6930DD224DCB}" type="datetimeFigureOut">
              <a:rPr lang="en-CA" smtClean="0"/>
              <a:t>2023-06-12</a:t>
            </a:fld>
            <a:endParaRPr lang="en-CA"/>
          </a:p>
        </p:txBody>
      </p:sp>
      <p:sp>
        <p:nvSpPr>
          <p:cNvPr id="5" name="Footer Placeholder 4">
            <a:extLst>
              <a:ext uri="{FF2B5EF4-FFF2-40B4-BE49-F238E27FC236}">
                <a16:creationId xmlns:a16="http://schemas.microsoft.com/office/drawing/2014/main" id="{C0385D0D-1305-CFDF-1C22-92D742D8C5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4DA96C0-7D2A-C940-4DCF-5B0A4D6CD6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983948-D219-4D1C-825D-F5B90F026251}" type="slidenum">
              <a:rPr lang="en-CA" smtClean="0"/>
              <a:t>‹#›</a:t>
            </a:fld>
            <a:endParaRPr lang="en-CA"/>
          </a:p>
        </p:txBody>
      </p:sp>
    </p:spTree>
    <p:extLst>
      <p:ext uri="{BB962C8B-B14F-4D97-AF65-F5344CB8AC3E}">
        <p14:creationId xmlns:p14="http://schemas.microsoft.com/office/powerpoint/2010/main" val="3742452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android.com/jetpack/compose/modifiers" TargetMode="External"/><Relationship Id="rId2" Type="http://schemas.openxmlformats.org/officeDocument/2006/relationships/hyperlink" Target="https://singhajit.com/tutorial-1-android-ui-desgin-and-styling/" TargetMode="External"/><Relationship Id="rId1" Type="http://schemas.openxmlformats.org/officeDocument/2006/relationships/slideLayout" Target="../slideLayouts/slideLayout2.xml"/><Relationship Id="rId6" Type="http://schemas.openxmlformats.org/officeDocument/2006/relationships/hyperlink" Target="https://semicolonspace.com/jetpack-compose-alignment-arrangement/" TargetMode="External"/><Relationship Id="rId5" Type="http://schemas.openxmlformats.org/officeDocument/2006/relationships/hyperlink" Target="https://www.tutorialkart.com/android-jetpack-compose/text-create/" TargetMode="External"/><Relationship Id="rId4" Type="http://schemas.openxmlformats.org/officeDocument/2006/relationships/hyperlink" Target="https://developer.android.com/jetpack/compose/tex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android.com/jetpack/compose/documenta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android.com/codelabs/basic-android-kotlin-compose-composables-practice-problem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android.com/jetpack/compose/layouts/material" TargetMode="External"/><Relationship Id="rId2" Type="http://schemas.openxmlformats.org/officeDocument/2006/relationships/hyperlink" Target="https://m3.material.io/get-starte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eveloper.android.com/codelabs/basic-android-kotlin-compose-material-theming#2" TargetMode="External"/><Relationship Id="rId2" Type="http://schemas.openxmlformats.org/officeDocument/2006/relationships/hyperlink" Target="https://developer.android.com/reference/kotlin/androidx/compose/material3/package-summary#materialthem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3.material.io/components/all-buttons" TargetMode="External"/><Relationship Id="rId2" Type="http://schemas.openxmlformats.org/officeDocument/2006/relationships/hyperlink" Target="https://developer.android.com/reference/kotlin/androidx/compose/material3/package-summary"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developer.android.com/reference/kotlin/androidx/compose/material3/package-summary#card" TargetMode="External"/><Relationship Id="rId4" Type="http://schemas.openxmlformats.org/officeDocument/2006/relationships/hyperlink" Target="https://m3.material.io/components/cards/overvie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android.com/codelabs/jetpack-compose-state" TargetMode="External"/><Relationship Id="rId2" Type="http://schemas.openxmlformats.org/officeDocument/2006/relationships/hyperlink" Target="https://developer.android.com/jetpack/compose/state" TargetMode="External"/><Relationship Id="rId1" Type="http://schemas.openxmlformats.org/officeDocument/2006/relationships/slideLayout" Target="../slideLayouts/slideLayout2.xml"/><Relationship Id="rId4" Type="http://schemas.openxmlformats.org/officeDocument/2006/relationships/hyperlink" Target="https://dev.to/zachklipp/remember-mutablestateof-a-cheat-sheet-10m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android.com/jetpack/compose/tutorial" TargetMode="External"/><Relationship Id="rId2" Type="http://schemas.openxmlformats.org/officeDocument/2006/relationships/hyperlink" Target="https://developer.android.com/jetpack/compose/document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android.com/jetpack/compose/lifecycl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android.com/jetpack/compose/layouts/basic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electronics, electronic device, gadget, mobile phone&#10;&#10;Description automatically generated">
            <a:extLst>
              <a:ext uri="{FF2B5EF4-FFF2-40B4-BE49-F238E27FC236}">
                <a16:creationId xmlns:a16="http://schemas.microsoft.com/office/drawing/2014/main" id="{28EDAE0A-81D1-1430-A511-DE26F2CD7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16292"/>
            <a:ext cx="6876000" cy="6876000"/>
          </a:xfrm>
          <a:prstGeom prst="rect">
            <a:avLst/>
          </a:prstGeom>
        </p:spPr>
      </p:pic>
      <p:sp>
        <p:nvSpPr>
          <p:cNvPr id="10" name="Rectangle 9">
            <a:extLst>
              <a:ext uri="{FF2B5EF4-FFF2-40B4-BE49-F238E27FC236}">
                <a16:creationId xmlns:a16="http://schemas.microsoft.com/office/drawing/2014/main" id="{AA88EC2C-6139-4D64-A2EF-C1DFB1FED64F}"/>
              </a:ext>
            </a:extLst>
          </p:cNvPr>
          <p:cNvSpPr/>
          <p:nvPr/>
        </p:nvSpPr>
        <p:spPr>
          <a:xfrm>
            <a:off x="-1" y="-16292"/>
            <a:ext cx="5542156" cy="6874292"/>
          </a:xfrm>
          <a:prstGeom prst="rect">
            <a:avLst/>
          </a:prstGeom>
          <a:gradFill flip="none" rotWithShape="1">
            <a:gsLst>
              <a:gs pos="5000">
                <a:schemeClr val="tx2">
                  <a:lumMod val="50000"/>
                </a:schemeClr>
              </a:gs>
              <a:gs pos="89000">
                <a:srgbClr val="06C5D4"/>
              </a:gs>
              <a:gs pos="100000">
                <a:srgbClr val="25EBF9"/>
              </a:gs>
              <a:gs pos="25000">
                <a:schemeClr val="accent1">
                  <a:lumMod val="89000"/>
                </a:schemeClr>
              </a:gs>
              <a:gs pos="49000">
                <a:schemeClr val="accent1">
                  <a:lumMod val="70000"/>
                </a:schemeClr>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ubtitle 2">
            <a:extLst>
              <a:ext uri="{FF2B5EF4-FFF2-40B4-BE49-F238E27FC236}">
                <a16:creationId xmlns:a16="http://schemas.microsoft.com/office/drawing/2014/main" id="{3BF5BA31-765E-4658-93D7-D508FF1B9E5A}"/>
              </a:ext>
            </a:extLst>
          </p:cNvPr>
          <p:cNvSpPr>
            <a:spLocks noGrp="1"/>
          </p:cNvSpPr>
          <p:nvPr>
            <p:ph type="subTitle" idx="1"/>
          </p:nvPr>
        </p:nvSpPr>
        <p:spPr>
          <a:xfrm>
            <a:off x="130099" y="2353004"/>
            <a:ext cx="3917794" cy="3377235"/>
          </a:xfrm>
        </p:spPr>
        <p:txBody>
          <a:bodyPr>
            <a:noAutofit/>
          </a:bodyPr>
          <a:lstStyle/>
          <a:p>
            <a:pPr algn="l"/>
            <a:r>
              <a:rPr lang="en-US" sz="2800" b="1" dirty="0">
                <a:solidFill>
                  <a:schemeClr val="bg1"/>
                </a:solidFill>
              </a:rPr>
              <a:t>420-731-AB</a:t>
            </a:r>
          </a:p>
          <a:p>
            <a:pPr algn="l"/>
            <a:r>
              <a:rPr lang="en-US" sz="2800" b="1" dirty="0">
                <a:solidFill>
                  <a:schemeClr val="bg1"/>
                </a:solidFill>
              </a:rPr>
              <a:t>Instructor: Talib Hussain</a:t>
            </a:r>
          </a:p>
          <a:p>
            <a:pPr algn="l"/>
            <a:endParaRPr lang="en-US" sz="2800" b="1" dirty="0">
              <a:solidFill>
                <a:schemeClr val="bg1"/>
              </a:solidFill>
            </a:endParaRPr>
          </a:p>
          <a:p>
            <a:pPr algn="l"/>
            <a:r>
              <a:rPr lang="en-US" sz="2800" b="1" dirty="0">
                <a:solidFill>
                  <a:schemeClr val="bg1"/>
                </a:solidFill>
              </a:rPr>
              <a:t>Day 3: Compose</a:t>
            </a:r>
          </a:p>
        </p:txBody>
      </p:sp>
      <p:sp>
        <p:nvSpPr>
          <p:cNvPr id="2" name="Title 1">
            <a:extLst>
              <a:ext uri="{FF2B5EF4-FFF2-40B4-BE49-F238E27FC236}">
                <a16:creationId xmlns:a16="http://schemas.microsoft.com/office/drawing/2014/main" id="{40531416-0260-4F3B-9054-FE02787D7117}"/>
              </a:ext>
            </a:extLst>
          </p:cNvPr>
          <p:cNvSpPr>
            <a:spLocks noGrp="1"/>
          </p:cNvSpPr>
          <p:nvPr>
            <p:ph type="ctrTitle"/>
          </p:nvPr>
        </p:nvSpPr>
        <p:spPr>
          <a:xfrm>
            <a:off x="-1" y="-407859"/>
            <a:ext cx="5542156" cy="1955616"/>
          </a:xfrm>
        </p:spPr>
        <p:txBody>
          <a:bodyPr>
            <a:normAutofit/>
          </a:bodyPr>
          <a:lstStyle/>
          <a:p>
            <a:pPr algn="l"/>
            <a:r>
              <a:rPr lang="en-US" sz="4000" b="1" dirty="0">
                <a:solidFill>
                  <a:schemeClr val="bg1"/>
                </a:solidFill>
              </a:rPr>
              <a:t>Related Technologies for Multiplatform Applications</a:t>
            </a:r>
            <a:endParaRPr lang="en-CA" sz="4000" b="1" dirty="0">
              <a:solidFill>
                <a:schemeClr val="bg1"/>
              </a:solidFill>
            </a:endParaRPr>
          </a:p>
        </p:txBody>
      </p:sp>
      <p:cxnSp>
        <p:nvCxnSpPr>
          <p:cNvPr id="15" name="Straight Connector 14">
            <a:extLst>
              <a:ext uri="{FF2B5EF4-FFF2-40B4-BE49-F238E27FC236}">
                <a16:creationId xmlns:a16="http://schemas.microsoft.com/office/drawing/2014/main" id="{612FFE9E-4E08-47CA-820B-DCF8CEF0F86F}"/>
              </a:ext>
            </a:extLst>
          </p:cNvPr>
          <p:cNvCxnSpPr/>
          <p:nvPr/>
        </p:nvCxnSpPr>
        <p:spPr>
          <a:xfrm>
            <a:off x="130099" y="1932785"/>
            <a:ext cx="3429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27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47777-CC92-93F2-E8CF-78A9E73F1D63}"/>
              </a:ext>
            </a:extLst>
          </p:cNvPr>
          <p:cNvSpPr>
            <a:spLocks noGrp="1"/>
          </p:cNvSpPr>
          <p:nvPr>
            <p:ph type="title"/>
          </p:nvPr>
        </p:nvSpPr>
        <p:spPr/>
        <p:txBody>
          <a:bodyPr/>
          <a:lstStyle/>
          <a:p>
            <a:r>
              <a:rPr lang="en-US" dirty="0"/>
              <a:t>Layout Components: Column, Row</a:t>
            </a:r>
            <a:endParaRPr lang="en-CA" dirty="0"/>
          </a:p>
        </p:txBody>
      </p:sp>
      <p:sp>
        <p:nvSpPr>
          <p:cNvPr id="3" name="Content Placeholder 2">
            <a:extLst>
              <a:ext uri="{FF2B5EF4-FFF2-40B4-BE49-F238E27FC236}">
                <a16:creationId xmlns:a16="http://schemas.microsoft.com/office/drawing/2014/main" id="{1280C3CE-CBFA-25B1-B5B3-41F67E065097}"/>
              </a:ext>
            </a:extLst>
          </p:cNvPr>
          <p:cNvSpPr>
            <a:spLocks noGrp="1"/>
          </p:cNvSpPr>
          <p:nvPr>
            <p:ph idx="1"/>
          </p:nvPr>
        </p:nvSpPr>
        <p:spPr>
          <a:xfrm>
            <a:off x="838200" y="1825625"/>
            <a:ext cx="6505135" cy="4351338"/>
          </a:xfrm>
        </p:spPr>
        <p:txBody>
          <a:bodyPr>
            <a:normAutofit fontScale="92500" lnSpcReduction="10000"/>
          </a:bodyPr>
          <a:lstStyle/>
          <a:p>
            <a:r>
              <a:rPr lang="en-US" dirty="0"/>
              <a:t>Two basic layout components that help you arrange elements on the screen are Column and Row.</a:t>
            </a:r>
          </a:p>
          <a:p>
            <a:pPr lvl="1"/>
            <a:r>
              <a:rPr lang="en-US" dirty="0"/>
              <a:t>These use curly braces to wrap UI elements.  Those element will then be displayed appropriately on the screen (vertically for Column, horizontally for Row)</a:t>
            </a:r>
          </a:p>
          <a:p>
            <a:pPr marL="914400" lvl="2" indent="0">
              <a:buNone/>
            </a:pPr>
            <a:r>
              <a:rPr lang="en-US" dirty="0"/>
              <a:t>Column {</a:t>
            </a:r>
          </a:p>
          <a:p>
            <a:pPr marL="914400" lvl="2" indent="0">
              <a:buNone/>
            </a:pPr>
            <a:r>
              <a:rPr lang="en-US" dirty="0"/>
              <a:t>   List of UI elements</a:t>
            </a:r>
          </a:p>
          <a:p>
            <a:pPr marL="914400" lvl="2" indent="0">
              <a:buNone/>
            </a:pPr>
            <a:r>
              <a:rPr lang="en-US" dirty="0"/>
              <a:t>}</a:t>
            </a:r>
          </a:p>
          <a:p>
            <a:pPr marL="0" indent="0">
              <a:buNone/>
            </a:pPr>
            <a:r>
              <a:rPr lang="en-US" dirty="0">
                <a:sym typeface="Wingdings" panose="05000000000000000000" pitchFamily="2" charset="2"/>
              </a:rPr>
              <a:t> In the Banner function, wrap the two Text components in a Column component.  Then Try using a Row component instead.</a:t>
            </a:r>
            <a:endParaRPr lang="en-CA" dirty="0"/>
          </a:p>
        </p:txBody>
      </p:sp>
      <p:pic>
        <p:nvPicPr>
          <p:cNvPr id="5" name="Picture 4">
            <a:extLst>
              <a:ext uri="{FF2B5EF4-FFF2-40B4-BE49-F238E27FC236}">
                <a16:creationId xmlns:a16="http://schemas.microsoft.com/office/drawing/2014/main" id="{1D799FE8-AD80-677A-814C-198D861B4D32}"/>
              </a:ext>
            </a:extLst>
          </p:cNvPr>
          <p:cNvPicPr>
            <a:picLocks noChangeAspect="1"/>
          </p:cNvPicPr>
          <p:nvPr/>
        </p:nvPicPr>
        <p:blipFill>
          <a:blip r:embed="rId2"/>
          <a:stretch>
            <a:fillRect/>
          </a:stretch>
        </p:blipFill>
        <p:spPr>
          <a:xfrm>
            <a:off x="7528853" y="2050659"/>
            <a:ext cx="4533900" cy="3009900"/>
          </a:xfrm>
          <a:prstGeom prst="rect">
            <a:avLst/>
          </a:prstGeom>
        </p:spPr>
      </p:pic>
    </p:spTree>
    <p:extLst>
      <p:ext uri="{BB962C8B-B14F-4D97-AF65-F5344CB8AC3E}">
        <p14:creationId xmlns:p14="http://schemas.microsoft.com/office/powerpoint/2010/main" val="2874416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773E-2589-4A6C-8E77-80FB6F67E544}"/>
              </a:ext>
            </a:extLst>
          </p:cNvPr>
          <p:cNvSpPr>
            <a:spLocks noGrp="1"/>
          </p:cNvSpPr>
          <p:nvPr>
            <p:ph type="title"/>
          </p:nvPr>
        </p:nvSpPr>
        <p:spPr/>
        <p:txBody>
          <a:bodyPr/>
          <a:lstStyle/>
          <a:p>
            <a:r>
              <a:rPr lang="en-US" dirty="0"/>
              <a:t>Nesting</a:t>
            </a:r>
            <a:endParaRPr lang="en-CA" dirty="0"/>
          </a:p>
        </p:txBody>
      </p:sp>
      <p:sp>
        <p:nvSpPr>
          <p:cNvPr id="3" name="Content Placeholder 2">
            <a:extLst>
              <a:ext uri="{FF2B5EF4-FFF2-40B4-BE49-F238E27FC236}">
                <a16:creationId xmlns:a16="http://schemas.microsoft.com/office/drawing/2014/main" id="{723E63D5-5B96-31B0-5F00-88EF7A2C4AEF}"/>
              </a:ext>
            </a:extLst>
          </p:cNvPr>
          <p:cNvSpPr>
            <a:spLocks noGrp="1"/>
          </p:cNvSpPr>
          <p:nvPr>
            <p:ph idx="1"/>
          </p:nvPr>
        </p:nvSpPr>
        <p:spPr/>
        <p:txBody>
          <a:bodyPr/>
          <a:lstStyle/>
          <a:p>
            <a:r>
              <a:rPr lang="en-US" dirty="0" err="1"/>
              <a:t>Composables</a:t>
            </a:r>
            <a:r>
              <a:rPr lang="en-US" dirty="0"/>
              <a:t> can nest many levels deep, as needed.</a:t>
            </a:r>
          </a:p>
          <a:p>
            <a:pPr>
              <a:buFont typeface="Wingdings" panose="05000000000000000000" pitchFamily="2" charset="2"/>
              <a:buChar char="à"/>
            </a:pPr>
            <a:r>
              <a:rPr lang="en-US" dirty="0">
                <a:sym typeface="Wingdings" panose="05000000000000000000" pitchFamily="2" charset="2"/>
              </a:rPr>
              <a:t>Change the Banner so that it is a grid containing two rows, one below the other, each with 2 Texts containing different information</a:t>
            </a:r>
          </a:p>
          <a:p>
            <a:pPr>
              <a:buFont typeface="Wingdings" panose="05000000000000000000" pitchFamily="2" charset="2"/>
              <a:buChar char="à"/>
            </a:pPr>
            <a:endParaRPr lang="en-US" dirty="0">
              <a:sym typeface="Wingdings" panose="05000000000000000000" pitchFamily="2" charset="2"/>
            </a:endParaRPr>
          </a:p>
          <a:p>
            <a:pPr>
              <a:buFont typeface="Wingdings" panose="05000000000000000000" pitchFamily="2" charset="2"/>
              <a:buChar char="à"/>
            </a:pPr>
            <a:r>
              <a:rPr lang="en-US" dirty="0">
                <a:sym typeface="Wingdings" panose="05000000000000000000" pitchFamily="2" charset="2"/>
              </a:rPr>
              <a:t>Play around with various ways to use Column and Row to layout information on the screen</a:t>
            </a:r>
          </a:p>
          <a:p>
            <a:pPr>
              <a:buFont typeface="Wingdings" panose="05000000000000000000" pitchFamily="2" charset="2"/>
              <a:buChar char="à"/>
            </a:pPr>
            <a:endParaRPr lang="en-US" dirty="0">
              <a:sym typeface="Wingdings" panose="05000000000000000000" pitchFamily="2" charset="2"/>
            </a:endParaRPr>
          </a:p>
          <a:p>
            <a:pPr>
              <a:buFont typeface="Wingdings" panose="05000000000000000000" pitchFamily="2" charset="2"/>
              <a:buChar char="à"/>
            </a:pPr>
            <a:r>
              <a:rPr lang="en-US" dirty="0">
                <a:sym typeface="Wingdings" panose="05000000000000000000" pitchFamily="2" charset="2"/>
              </a:rPr>
              <a:t>Try using the composable Spacer</a:t>
            </a:r>
          </a:p>
          <a:p>
            <a:pPr lvl="1"/>
            <a:r>
              <a:rPr lang="en-CA" dirty="0"/>
              <a:t>Spacer(modifier=</a:t>
            </a:r>
            <a:r>
              <a:rPr lang="en-CA" dirty="0" err="1"/>
              <a:t>Modifier.height</a:t>
            </a:r>
            <a:r>
              <a:rPr lang="en-CA" dirty="0"/>
              <a:t>(20.dp))</a:t>
            </a:r>
          </a:p>
        </p:txBody>
      </p:sp>
    </p:spTree>
    <p:extLst>
      <p:ext uri="{BB962C8B-B14F-4D97-AF65-F5344CB8AC3E}">
        <p14:creationId xmlns:p14="http://schemas.microsoft.com/office/powerpoint/2010/main" val="392504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BE6B1-D747-2953-BEC3-4E1884321B22}"/>
              </a:ext>
            </a:extLst>
          </p:cNvPr>
          <p:cNvSpPr>
            <a:spLocks noGrp="1"/>
          </p:cNvSpPr>
          <p:nvPr>
            <p:ph type="title"/>
          </p:nvPr>
        </p:nvSpPr>
        <p:spPr>
          <a:xfrm>
            <a:off x="838200" y="-375652"/>
            <a:ext cx="10515600" cy="1325563"/>
          </a:xfrm>
        </p:spPr>
        <p:txBody>
          <a:bodyPr/>
          <a:lstStyle/>
          <a:p>
            <a:r>
              <a:rPr lang="en-US" dirty="0"/>
              <a:t>Modifiers &amp; Style parameters</a:t>
            </a:r>
            <a:endParaRPr lang="en-CA" dirty="0"/>
          </a:p>
        </p:txBody>
      </p:sp>
      <p:sp>
        <p:nvSpPr>
          <p:cNvPr id="3" name="Content Placeholder 2">
            <a:extLst>
              <a:ext uri="{FF2B5EF4-FFF2-40B4-BE49-F238E27FC236}">
                <a16:creationId xmlns:a16="http://schemas.microsoft.com/office/drawing/2014/main" id="{C51E74EB-A1D5-EC2A-7177-523177696F54}"/>
              </a:ext>
            </a:extLst>
          </p:cNvPr>
          <p:cNvSpPr>
            <a:spLocks noGrp="1"/>
          </p:cNvSpPr>
          <p:nvPr>
            <p:ph idx="1"/>
          </p:nvPr>
        </p:nvSpPr>
        <p:spPr>
          <a:xfrm>
            <a:off x="838200" y="429121"/>
            <a:ext cx="10515600" cy="6493397"/>
          </a:xfrm>
        </p:spPr>
        <p:txBody>
          <a:bodyPr>
            <a:normAutofit fontScale="47500" lnSpcReduction="20000"/>
          </a:bodyPr>
          <a:lstStyle/>
          <a:p>
            <a:r>
              <a:rPr lang="en-US" dirty="0"/>
              <a:t>To decorate or configure a composable, you can use:</a:t>
            </a:r>
          </a:p>
          <a:p>
            <a:pPr lvl="1"/>
            <a:r>
              <a:rPr lang="en-US" dirty="0"/>
              <a:t>Modifiers - Analogous to using an inline "style=" in React</a:t>
            </a:r>
          </a:p>
          <a:p>
            <a:pPr lvl="1"/>
            <a:r>
              <a:rPr lang="en-US" dirty="0"/>
              <a:t>Specific parameters for that component – especially the Text component</a:t>
            </a:r>
          </a:p>
          <a:p>
            <a:r>
              <a:rPr lang="en-US" dirty="0"/>
              <a:t>Modifiers allow you to change the </a:t>
            </a:r>
            <a:r>
              <a:rPr lang="en-US" dirty="0" err="1"/>
              <a:t>composable's</a:t>
            </a:r>
            <a:r>
              <a:rPr lang="en-US" dirty="0"/>
              <a:t> size, layout, appearance or add high-level interactions, such as making an element clickable or scrollable. </a:t>
            </a:r>
          </a:p>
          <a:p>
            <a:r>
              <a:rPr lang="en-US" dirty="0"/>
              <a:t>You can chain them to create richer </a:t>
            </a:r>
            <a:r>
              <a:rPr lang="en-US" dirty="0" err="1"/>
              <a:t>composables</a:t>
            </a:r>
            <a:r>
              <a:rPr lang="en-US" dirty="0"/>
              <a:t>. </a:t>
            </a:r>
          </a:p>
          <a:p>
            <a:r>
              <a:rPr lang="en-US" dirty="0"/>
              <a:t>A modifier is specified using the modifier property on a layout component:</a:t>
            </a:r>
          </a:p>
          <a:p>
            <a:pPr marL="457200" lvl="1" indent="0">
              <a:buNone/>
            </a:pPr>
            <a:r>
              <a:rPr lang="en-US" dirty="0"/>
              <a:t>Column(</a:t>
            </a:r>
          </a:p>
          <a:p>
            <a:pPr marL="457200" lvl="1" indent="0">
              <a:buNone/>
            </a:pPr>
            <a:r>
              <a:rPr lang="en-US" dirty="0"/>
              <a:t>        modifier = Modifier</a:t>
            </a:r>
          </a:p>
          <a:p>
            <a:pPr marL="457200" lvl="1" indent="0">
              <a:buNone/>
            </a:pPr>
            <a:r>
              <a:rPr lang="en-US" dirty="0"/>
              <a:t>            .padding(24.dp)</a:t>
            </a:r>
          </a:p>
          <a:p>
            <a:pPr marL="457200" lvl="1" indent="0">
              <a:buNone/>
            </a:pPr>
            <a:r>
              <a:rPr lang="en-US" dirty="0"/>
              <a:t>            .</a:t>
            </a:r>
            <a:r>
              <a:rPr lang="en-US" dirty="0" err="1"/>
              <a:t>fillMaxSize</a:t>
            </a:r>
            <a:r>
              <a:rPr lang="en-US" dirty="0"/>
              <a:t>(),</a:t>
            </a:r>
          </a:p>
          <a:p>
            <a:pPr marL="457200" lvl="1" indent="0">
              <a:buNone/>
            </a:pPr>
            <a:r>
              <a:rPr lang="en-US" dirty="0"/>
              <a:t>        </a:t>
            </a:r>
            <a:r>
              <a:rPr lang="en-US" dirty="0" err="1"/>
              <a:t>verticalArrangement</a:t>
            </a:r>
            <a:r>
              <a:rPr lang="en-US" dirty="0"/>
              <a:t> = </a:t>
            </a:r>
            <a:r>
              <a:rPr lang="en-US" dirty="0" err="1"/>
              <a:t>Arrangement.Center</a:t>
            </a:r>
            <a:r>
              <a:rPr lang="en-US" dirty="0"/>
              <a:t>,</a:t>
            </a:r>
          </a:p>
          <a:p>
            <a:pPr marL="457200" lvl="1" indent="0">
              <a:buNone/>
            </a:pPr>
            <a:r>
              <a:rPr lang="en-US" dirty="0"/>
              <a:t>        </a:t>
            </a:r>
            <a:r>
              <a:rPr lang="en-US" dirty="0" err="1"/>
              <a:t>horizontalAlignment</a:t>
            </a:r>
            <a:r>
              <a:rPr lang="en-US" dirty="0"/>
              <a:t> = </a:t>
            </a:r>
            <a:r>
              <a:rPr lang="en-US" dirty="0" err="1"/>
              <a:t>Alignment.CenterHorizontally</a:t>
            </a:r>
            <a:endParaRPr lang="en-US" dirty="0"/>
          </a:p>
          <a:p>
            <a:pPr marL="457200" lvl="1" indent="0">
              <a:buNone/>
            </a:pPr>
            <a:r>
              <a:rPr lang="en-US" dirty="0"/>
              <a:t>    ) {</a:t>
            </a:r>
          </a:p>
          <a:p>
            <a:pPr marL="457200" lvl="1" indent="0">
              <a:buNone/>
            </a:pPr>
            <a:r>
              <a:rPr lang="en-US" dirty="0"/>
              <a:t>       Text("Hello $name",</a:t>
            </a:r>
          </a:p>
          <a:p>
            <a:pPr marL="457200" lvl="1" indent="0">
              <a:buNone/>
            </a:pPr>
            <a:r>
              <a:rPr lang="en-US" dirty="0"/>
              <a:t>            modifier=</a:t>
            </a:r>
            <a:r>
              <a:rPr lang="en-US" dirty="0" err="1"/>
              <a:t>Modifier.border</a:t>
            </a:r>
            <a:r>
              <a:rPr lang="en-US" dirty="0"/>
              <a:t>(</a:t>
            </a:r>
            <a:r>
              <a:rPr lang="en-US" dirty="0" err="1"/>
              <a:t>BorderStroke</a:t>
            </a:r>
            <a:r>
              <a:rPr lang="en-US" dirty="0"/>
              <a:t>(3.dp, </a:t>
            </a:r>
            <a:r>
              <a:rPr lang="en-US" dirty="0" err="1"/>
              <a:t>Color.Red</a:t>
            </a:r>
            <a:r>
              <a:rPr lang="en-US" dirty="0"/>
              <a:t>)))</a:t>
            </a:r>
          </a:p>
          <a:p>
            <a:pPr marL="457200" lvl="1" indent="0">
              <a:buNone/>
            </a:pPr>
            <a:r>
              <a:rPr lang="en-US" dirty="0"/>
              <a:t>        Spacer(modifier=</a:t>
            </a:r>
            <a:r>
              <a:rPr lang="en-US" dirty="0" err="1"/>
              <a:t>Modifier.height</a:t>
            </a:r>
            <a:r>
              <a:rPr lang="en-US" dirty="0"/>
              <a:t>(20.dp))</a:t>
            </a:r>
          </a:p>
          <a:p>
            <a:pPr marL="457200" lvl="1" indent="0">
              <a:buNone/>
            </a:pPr>
            <a:r>
              <a:rPr lang="en-US" dirty="0"/>
              <a:t>        Text(text="Welcome to My App",</a:t>
            </a:r>
          </a:p>
          <a:p>
            <a:pPr marL="457200" lvl="1" indent="0">
              <a:buNone/>
            </a:pPr>
            <a:r>
              <a:rPr lang="en-US" dirty="0"/>
              <a:t>            color=</a:t>
            </a:r>
            <a:r>
              <a:rPr lang="en-US" dirty="0" err="1"/>
              <a:t>Color.Blue</a:t>
            </a:r>
            <a:r>
              <a:rPr lang="en-US" dirty="0"/>
              <a:t>,</a:t>
            </a:r>
          </a:p>
          <a:p>
            <a:pPr marL="457200" lvl="1" indent="0">
              <a:buNone/>
            </a:pPr>
            <a:r>
              <a:rPr lang="en-US" dirty="0"/>
              <a:t>            </a:t>
            </a:r>
            <a:r>
              <a:rPr lang="en-US" dirty="0" err="1"/>
              <a:t>fontStyle</a:t>
            </a:r>
            <a:r>
              <a:rPr lang="en-US" dirty="0"/>
              <a:t>= </a:t>
            </a:r>
            <a:r>
              <a:rPr lang="en-US" dirty="0" err="1"/>
              <a:t>FontStyle.Italic</a:t>
            </a:r>
            <a:r>
              <a:rPr lang="en-US" dirty="0"/>
              <a:t>,</a:t>
            </a:r>
          </a:p>
          <a:p>
            <a:pPr marL="457200" lvl="1" indent="0">
              <a:buNone/>
            </a:pPr>
            <a:r>
              <a:rPr lang="en-US" dirty="0"/>
              <a:t>            </a:t>
            </a:r>
            <a:r>
              <a:rPr lang="en-US" dirty="0" err="1"/>
              <a:t>fontSize</a:t>
            </a:r>
            <a:r>
              <a:rPr lang="en-US" dirty="0"/>
              <a:t>=24.sp,</a:t>
            </a:r>
          </a:p>
          <a:p>
            <a:pPr marL="457200" lvl="1" indent="0">
              <a:buNone/>
            </a:pPr>
            <a:r>
              <a:rPr lang="en-US" dirty="0"/>
              <a:t>            </a:t>
            </a:r>
            <a:r>
              <a:rPr lang="en-US" dirty="0" err="1"/>
              <a:t>fontFamily</a:t>
            </a:r>
            <a:r>
              <a:rPr lang="en-US" dirty="0"/>
              <a:t>= </a:t>
            </a:r>
            <a:r>
              <a:rPr lang="en-US" dirty="0" err="1"/>
              <a:t>FontFamily.Monospace</a:t>
            </a:r>
            <a:r>
              <a:rPr lang="en-US" dirty="0"/>
              <a:t>,</a:t>
            </a:r>
          </a:p>
          <a:p>
            <a:pPr marL="457200" lvl="1" indent="0">
              <a:buNone/>
            </a:pPr>
            <a:r>
              <a:rPr lang="en-US" dirty="0"/>
              <a:t>            </a:t>
            </a:r>
            <a:r>
              <a:rPr lang="en-US" dirty="0" err="1"/>
              <a:t>textAlign</a:t>
            </a:r>
            <a:r>
              <a:rPr lang="en-US" dirty="0"/>
              <a:t>= </a:t>
            </a:r>
            <a:r>
              <a:rPr lang="en-US" dirty="0" err="1"/>
              <a:t>TextAlign.Center</a:t>
            </a:r>
            <a:r>
              <a:rPr lang="en-US" dirty="0"/>
              <a:t>)   </a:t>
            </a:r>
          </a:p>
          <a:p>
            <a:pPr marL="457200" lvl="1" indent="0">
              <a:buNone/>
            </a:pPr>
            <a:r>
              <a:rPr lang="en-US" dirty="0"/>
              <a:t>   }</a:t>
            </a:r>
          </a:p>
          <a:p>
            <a:r>
              <a:rPr lang="en-US" dirty="0"/>
              <a:t>Note: </a:t>
            </a:r>
          </a:p>
          <a:p>
            <a:pPr lvl="1"/>
            <a:r>
              <a:rPr lang="en-US" dirty="0" err="1"/>
              <a:t>sp</a:t>
            </a:r>
            <a:r>
              <a:rPr lang="en-US" dirty="0"/>
              <a:t> = scale-independent pixels (Takes user preference into account) </a:t>
            </a:r>
            <a:r>
              <a:rPr lang="en-US" dirty="0">
                <a:hlinkClick r:id="rId2"/>
              </a:rPr>
              <a:t>https://singhajit.com/tutorial-1-android-ui-desgin-and-styling/</a:t>
            </a:r>
            <a:r>
              <a:rPr lang="en-US" dirty="0"/>
              <a:t> </a:t>
            </a:r>
          </a:p>
          <a:p>
            <a:pPr lvl="1"/>
            <a:r>
              <a:rPr lang="en-US" dirty="0" err="1"/>
              <a:t>dp</a:t>
            </a:r>
            <a:r>
              <a:rPr lang="en-US" dirty="0"/>
              <a:t> = device-independent pixels </a:t>
            </a:r>
          </a:p>
          <a:p>
            <a:pPr lvl="1"/>
            <a:r>
              <a:rPr lang="en-US" dirty="0"/>
              <a:t>When importing a needed class, make sure to import the one from compose (e.g., </a:t>
            </a:r>
            <a:r>
              <a:rPr lang="en-US" dirty="0" err="1"/>
              <a:t>androidx.compose</a:t>
            </a:r>
            <a:r>
              <a:rPr lang="en-US" dirty="0"/>
              <a:t>)</a:t>
            </a:r>
          </a:p>
          <a:p>
            <a:r>
              <a:rPr lang="en-US" dirty="0">
                <a:hlinkClick r:id="rId3"/>
              </a:rPr>
              <a:t>https://developer.android.com/jetpack/compose/modifiers</a:t>
            </a:r>
            <a:r>
              <a:rPr lang="en-US" dirty="0"/>
              <a:t> </a:t>
            </a:r>
          </a:p>
          <a:p>
            <a:r>
              <a:rPr lang="en-US" dirty="0">
                <a:hlinkClick r:id="rId4"/>
              </a:rPr>
              <a:t>https://developer.android.com/jetpack/compose/text</a:t>
            </a:r>
            <a:r>
              <a:rPr lang="en-US" dirty="0"/>
              <a:t> </a:t>
            </a:r>
          </a:p>
          <a:p>
            <a:r>
              <a:rPr lang="en-US" dirty="0">
                <a:hlinkClick r:id="rId5"/>
              </a:rPr>
              <a:t>https://www.tutorialkart.com/android-jetpack-compose/text-create/</a:t>
            </a:r>
            <a:r>
              <a:rPr lang="en-US" dirty="0"/>
              <a:t> </a:t>
            </a:r>
          </a:p>
          <a:p>
            <a:r>
              <a:rPr lang="en-US" dirty="0">
                <a:hlinkClick r:id="rId6"/>
              </a:rPr>
              <a:t>https://semicolonspace.com/jetpack-compose-alignment-arrangement/</a:t>
            </a:r>
            <a:r>
              <a:rPr lang="en-US" dirty="0"/>
              <a:t> </a:t>
            </a:r>
          </a:p>
          <a:p>
            <a:endParaRPr lang="en-CA" dirty="0"/>
          </a:p>
        </p:txBody>
      </p:sp>
    </p:spTree>
    <p:extLst>
      <p:ext uri="{BB962C8B-B14F-4D97-AF65-F5344CB8AC3E}">
        <p14:creationId xmlns:p14="http://schemas.microsoft.com/office/powerpoint/2010/main" val="3749897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698D7-5C2D-3E50-4968-10EC36389083}"/>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32FD0E81-6039-88D6-28E0-E9249BB92F11}"/>
              </a:ext>
            </a:extLst>
          </p:cNvPr>
          <p:cNvSpPr>
            <a:spLocks noGrp="1"/>
          </p:cNvSpPr>
          <p:nvPr>
            <p:ph idx="1"/>
          </p:nvPr>
        </p:nvSpPr>
        <p:spPr>
          <a:xfrm>
            <a:off x="698500" y="1978025"/>
            <a:ext cx="10515600" cy="4351338"/>
          </a:xfrm>
        </p:spPr>
        <p:txBody>
          <a:bodyPr/>
          <a:lstStyle/>
          <a:p>
            <a:r>
              <a:rPr lang="en-US" dirty="0"/>
              <a:t>Mouse over the composable name</a:t>
            </a:r>
            <a:br>
              <a:rPr lang="en-US" dirty="0"/>
            </a:br>
            <a:r>
              <a:rPr lang="en-US" dirty="0"/>
              <a:t>in the IDE to see a pop-up giving</a:t>
            </a:r>
            <a:br>
              <a:rPr lang="en-US" dirty="0"/>
            </a:br>
            <a:r>
              <a:rPr lang="en-US" dirty="0"/>
              <a:t>details on the parameters for that</a:t>
            </a:r>
            <a:br>
              <a:rPr lang="en-US" dirty="0"/>
            </a:br>
            <a:r>
              <a:rPr lang="en-US" dirty="0"/>
              <a:t>composable</a:t>
            </a:r>
          </a:p>
          <a:p>
            <a:r>
              <a:rPr lang="en-US" dirty="0"/>
              <a:t>Or, click on the name of the component</a:t>
            </a:r>
            <a:br>
              <a:rPr lang="en-US" dirty="0"/>
            </a:br>
            <a:r>
              <a:rPr lang="en-US" dirty="0"/>
              <a:t>to load the associated .kt file, which</a:t>
            </a:r>
            <a:br>
              <a:rPr lang="en-US" dirty="0"/>
            </a:br>
            <a:r>
              <a:rPr lang="en-US" dirty="0"/>
              <a:t>usually will provide the documentation</a:t>
            </a:r>
            <a:br>
              <a:rPr lang="en-US" dirty="0"/>
            </a:br>
            <a:r>
              <a:rPr lang="en-US" dirty="0"/>
              <a:t>and/or show you details on each</a:t>
            </a:r>
            <a:br>
              <a:rPr lang="en-US" dirty="0"/>
            </a:br>
            <a:r>
              <a:rPr lang="en-US" dirty="0"/>
              <a:t>possible parameter/function for that class</a:t>
            </a:r>
            <a:endParaRPr lang="en-CA" dirty="0"/>
          </a:p>
        </p:txBody>
      </p:sp>
      <p:pic>
        <p:nvPicPr>
          <p:cNvPr id="4" name="Content Placeholder 5">
            <a:extLst>
              <a:ext uri="{FF2B5EF4-FFF2-40B4-BE49-F238E27FC236}">
                <a16:creationId xmlns:a16="http://schemas.microsoft.com/office/drawing/2014/main" id="{46A96B65-98CE-5091-DC21-AEBBAD054620}"/>
              </a:ext>
            </a:extLst>
          </p:cNvPr>
          <p:cNvPicPr>
            <a:picLocks noChangeAspect="1"/>
          </p:cNvPicPr>
          <p:nvPr/>
        </p:nvPicPr>
        <p:blipFill>
          <a:blip r:embed="rId2"/>
          <a:stretch>
            <a:fillRect/>
          </a:stretch>
        </p:blipFill>
        <p:spPr>
          <a:xfrm>
            <a:off x="760521" y="0"/>
            <a:ext cx="5601482" cy="1867161"/>
          </a:xfrm>
          <a:prstGeom prst="rect">
            <a:avLst/>
          </a:prstGeom>
        </p:spPr>
      </p:pic>
      <p:pic>
        <p:nvPicPr>
          <p:cNvPr id="5" name="Picture 4">
            <a:extLst>
              <a:ext uri="{FF2B5EF4-FFF2-40B4-BE49-F238E27FC236}">
                <a16:creationId xmlns:a16="http://schemas.microsoft.com/office/drawing/2014/main" id="{8257F2AF-452D-517A-69AD-ADB15B9F6F18}"/>
              </a:ext>
            </a:extLst>
          </p:cNvPr>
          <p:cNvPicPr>
            <a:picLocks noChangeAspect="1"/>
          </p:cNvPicPr>
          <p:nvPr/>
        </p:nvPicPr>
        <p:blipFill>
          <a:blip r:embed="rId3"/>
          <a:stretch>
            <a:fillRect/>
          </a:stretch>
        </p:blipFill>
        <p:spPr>
          <a:xfrm>
            <a:off x="7200203" y="1347788"/>
            <a:ext cx="4991797" cy="5001323"/>
          </a:xfrm>
          <a:prstGeom prst="rect">
            <a:avLst/>
          </a:prstGeom>
        </p:spPr>
      </p:pic>
    </p:spTree>
    <p:extLst>
      <p:ext uri="{BB962C8B-B14F-4D97-AF65-F5344CB8AC3E}">
        <p14:creationId xmlns:p14="http://schemas.microsoft.com/office/powerpoint/2010/main" val="34854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14943-B42D-8115-8DD5-AB44D11F7A82}"/>
              </a:ext>
            </a:extLst>
          </p:cNvPr>
          <p:cNvSpPr>
            <a:spLocks noGrp="1"/>
          </p:cNvSpPr>
          <p:nvPr>
            <p:ph type="title"/>
          </p:nvPr>
        </p:nvSpPr>
        <p:spPr/>
        <p:txBody>
          <a:bodyPr/>
          <a:lstStyle/>
          <a:p>
            <a:r>
              <a:rPr lang="en-US" dirty="0"/>
              <a:t>Try It!</a:t>
            </a:r>
            <a:endParaRPr lang="en-CA" dirty="0"/>
          </a:p>
        </p:txBody>
      </p:sp>
      <p:sp>
        <p:nvSpPr>
          <p:cNvPr id="3" name="Content Placeholder 2">
            <a:extLst>
              <a:ext uri="{FF2B5EF4-FFF2-40B4-BE49-F238E27FC236}">
                <a16:creationId xmlns:a16="http://schemas.microsoft.com/office/drawing/2014/main" id="{4EB5670E-F599-C439-396D-3167E62F6C86}"/>
              </a:ext>
            </a:extLst>
          </p:cNvPr>
          <p:cNvSpPr>
            <a:spLocks noGrp="1"/>
          </p:cNvSpPr>
          <p:nvPr>
            <p:ph idx="1"/>
          </p:nvPr>
        </p:nvSpPr>
        <p:spPr/>
        <p:txBody>
          <a:bodyPr/>
          <a:lstStyle/>
          <a:p>
            <a:r>
              <a:rPr lang="en-US" dirty="0"/>
              <a:t>Using the links provided so far, explore styling and laying out Text components, Columns and Rows in various ways</a:t>
            </a:r>
          </a:p>
          <a:p>
            <a:pPr lvl="1"/>
            <a:r>
              <a:rPr lang="en-US" dirty="0"/>
              <a:t>Especially from link: </a:t>
            </a:r>
            <a:r>
              <a:rPr lang="en-US" dirty="0">
                <a:hlinkClick r:id="rId2"/>
              </a:rPr>
              <a:t>https://developer.android.com/jetpack/compose/documentation</a:t>
            </a:r>
            <a:r>
              <a:rPr lang="en-US" dirty="0"/>
              <a:t> </a:t>
            </a:r>
          </a:p>
          <a:p>
            <a:r>
              <a:rPr lang="en-US" dirty="0"/>
              <a:t>Remove .</a:t>
            </a:r>
            <a:r>
              <a:rPr lang="en-US" dirty="0" err="1"/>
              <a:t>fillMaxSize</a:t>
            </a:r>
            <a:r>
              <a:rPr lang="en-US" dirty="0"/>
              <a:t>() – What happens?</a:t>
            </a:r>
          </a:p>
          <a:p>
            <a:r>
              <a:rPr lang="en-US" dirty="0"/>
              <a:t>Try using .</a:t>
            </a:r>
            <a:r>
              <a:rPr lang="en-US" dirty="0" err="1"/>
              <a:t>fillMaxWidth</a:t>
            </a:r>
            <a:r>
              <a:rPr lang="en-US" dirty="0"/>
              <a:t>() – What happens?</a:t>
            </a:r>
          </a:p>
          <a:p>
            <a:endParaRPr lang="en-CA" dirty="0"/>
          </a:p>
        </p:txBody>
      </p:sp>
    </p:spTree>
    <p:extLst>
      <p:ext uri="{BB962C8B-B14F-4D97-AF65-F5344CB8AC3E}">
        <p14:creationId xmlns:p14="http://schemas.microsoft.com/office/powerpoint/2010/main" val="709462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B2C76-12FE-CF0F-299B-BC2D543368C6}"/>
              </a:ext>
            </a:extLst>
          </p:cNvPr>
          <p:cNvSpPr>
            <a:spLocks noGrp="1"/>
          </p:cNvSpPr>
          <p:nvPr>
            <p:ph type="title"/>
          </p:nvPr>
        </p:nvSpPr>
        <p:spPr/>
        <p:txBody>
          <a:bodyPr/>
          <a:lstStyle/>
          <a:p>
            <a:r>
              <a:rPr lang="en-US" dirty="0"/>
              <a:t>Loading Images in Multi-Platform</a:t>
            </a:r>
            <a:endParaRPr lang="en-CA" dirty="0"/>
          </a:p>
        </p:txBody>
      </p:sp>
      <p:sp>
        <p:nvSpPr>
          <p:cNvPr id="3" name="Content Placeholder 2">
            <a:extLst>
              <a:ext uri="{FF2B5EF4-FFF2-40B4-BE49-F238E27FC236}">
                <a16:creationId xmlns:a16="http://schemas.microsoft.com/office/drawing/2014/main" id="{9BCA10BE-AFD3-6627-645B-9CF91B6C7ACC}"/>
              </a:ext>
            </a:extLst>
          </p:cNvPr>
          <p:cNvSpPr>
            <a:spLocks noGrp="1"/>
          </p:cNvSpPr>
          <p:nvPr>
            <p:ph idx="1"/>
          </p:nvPr>
        </p:nvSpPr>
        <p:spPr/>
        <p:txBody>
          <a:bodyPr>
            <a:normAutofit fontScale="92500" lnSpcReduction="20000"/>
          </a:bodyPr>
          <a:lstStyle/>
          <a:p>
            <a:r>
              <a:rPr lang="en-US" dirty="0"/>
              <a:t>Images are loaded slightly differently in Compose Multiplatform than usual for an Android app</a:t>
            </a:r>
          </a:p>
          <a:p>
            <a:r>
              <a:rPr lang="en-US" dirty="0"/>
              <a:t>The image resource (e.g., image.jpg) must be stored in the shared/</a:t>
            </a:r>
            <a:r>
              <a:rPr lang="en-US" dirty="0" err="1"/>
              <a:t>src</a:t>
            </a:r>
            <a:r>
              <a:rPr lang="en-US" dirty="0"/>
              <a:t>/</a:t>
            </a:r>
            <a:r>
              <a:rPr lang="en-US" dirty="0" err="1"/>
              <a:t>commonMain</a:t>
            </a:r>
            <a:r>
              <a:rPr lang="en-US" dirty="0"/>
              <a:t>/resources folder</a:t>
            </a:r>
          </a:p>
          <a:p>
            <a:r>
              <a:rPr lang="en-US" dirty="0"/>
              <a:t>The composable that is going to load the image must use the experimental API annotation:</a:t>
            </a:r>
          </a:p>
          <a:p>
            <a:pPr marL="457200" lvl="1" indent="0">
              <a:buNone/>
            </a:pPr>
            <a:r>
              <a:rPr lang="en-CA" dirty="0"/>
              <a:t>@OptIn(ExperimentalResourceApi::class)</a:t>
            </a:r>
          </a:p>
          <a:p>
            <a:r>
              <a:rPr lang="en-CA" dirty="0"/>
              <a:t>Then, just use the Image composable as usual:</a:t>
            </a:r>
          </a:p>
          <a:p>
            <a:pPr marL="457200" lvl="1" indent="0">
              <a:buNone/>
            </a:pPr>
            <a:r>
              <a:rPr lang="fr-FR" dirty="0"/>
              <a:t>Image(</a:t>
            </a:r>
          </a:p>
          <a:p>
            <a:pPr marL="457200" lvl="1" indent="0">
              <a:buNone/>
            </a:pPr>
            <a:r>
              <a:rPr lang="fr-FR" dirty="0"/>
              <a:t>           </a:t>
            </a:r>
            <a:r>
              <a:rPr lang="fr-FR" dirty="0" err="1"/>
              <a:t>painterResource</a:t>
            </a:r>
            <a:r>
              <a:rPr lang="fr-FR" dirty="0"/>
              <a:t>("image.jpg"),</a:t>
            </a:r>
          </a:p>
          <a:p>
            <a:pPr marL="457200" lvl="1" indent="0">
              <a:buNone/>
            </a:pPr>
            <a:r>
              <a:rPr lang="fr-FR" dirty="0"/>
              <a:t>                    </a:t>
            </a:r>
            <a:r>
              <a:rPr lang="fr-FR" dirty="0" err="1"/>
              <a:t>null</a:t>
            </a:r>
            <a:endParaRPr lang="fr-FR" dirty="0"/>
          </a:p>
          <a:p>
            <a:pPr marL="457200" lvl="1" indent="0">
              <a:buNone/>
            </a:pPr>
            <a:r>
              <a:rPr lang="fr-FR" dirty="0"/>
              <a:t>        )</a:t>
            </a:r>
            <a:endParaRPr lang="en-CA" dirty="0"/>
          </a:p>
        </p:txBody>
      </p:sp>
    </p:spTree>
    <p:extLst>
      <p:ext uri="{BB962C8B-B14F-4D97-AF65-F5344CB8AC3E}">
        <p14:creationId xmlns:p14="http://schemas.microsoft.com/office/powerpoint/2010/main" val="577963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7EC0A-ADC9-713C-76B9-EB69130DC2BC}"/>
              </a:ext>
            </a:extLst>
          </p:cNvPr>
          <p:cNvSpPr>
            <a:spLocks noGrp="1"/>
          </p:cNvSpPr>
          <p:nvPr>
            <p:ph type="title"/>
          </p:nvPr>
        </p:nvSpPr>
        <p:spPr/>
        <p:txBody>
          <a:bodyPr/>
          <a:lstStyle/>
          <a:p>
            <a:r>
              <a:rPr lang="en-US" dirty="0"/>
              <a:t>Exercise</a:t>
            </a:r>
            <a:endParaRPr lang="en-CA" dirty="0"/>
          </a:p>
        </p:txBody>
      </p:sp>
      <p:sp>
        <p:nvSpPr>
          <p:cNvPr id="3" name="Content Placeholder 2">
            <a:extLst>
              <a:ext uri="{FF2B5EF4-FFF2-40B4-BE49-F238E27FC236}">
                <a16:creationId xmlns:a16="http://schemas.microsoft.com/office/drawing/2014/main" id="{C305AED4-105B-D653-11D0-FE684042C94E}"/>
              </a:ext>
            </a:extLst>
          </p:cNvPr>
          <p:cNvSpPr>
            <a:spLocks noGrp="1"/>
          </p:cNvSpPr>
          <p:nvPr>
            <p:ph idx="1"/>
          </p:nvPr>
        </p:nvSpPr>
        <p:spPr/>
        <p:txBody>
          <a:bodyPr>
            <a:normAutofit lnSpcReduction="10000"/>
          </a:bodyPr>
          <a:lstStyle/>
          <a:p>
            <a:r>
              <a:rPr lang="en-CA" dirty="0"/>
              <a:t>Worth 0.5%</a:t>
            </a:r>
          </a:p>
          <a:p>
            <a:endParaRPr lang="en-CA" dirty="0"/>
          </a:p>
          <a:p>
            <a:r>
              <a:rPr lang="en-CA" dirty="0">
                <a:hlinkClick r:id="rId2"/>
              </a:rPr>
              <a:t>https://developer.android.com/codelabs/basic-android-kotlin-compose-composables-practice-problems</a:t>
            </a:r>
            <a:r>
              <a:rPr lang="en-CA" dirty="0"/>
              <a:t> </a:t>
            </a:r>
          </a:p>
          <a:p>
            <a:endParaRPr lang="en-CA" dirty="0"/>
          </a:p>
          <a:p>
            <a:r>
              <a:rPr lang="en-CA" dirty="0"/>
              <a:t>Capture screenshots of each completed exercise showing code and emulator.</a:t>
            </a:r>
          </a:p>
          <a:p>
            <a:pPr lvl="1"/>
            <a:r>
              <a:rPr lang="en-CA" dirty="0"/>
              <a:t>If you don't fully complete an exercise, capture a screenshot showing your partial work on that exercise.</a:t>
            </a:r>
          </a:p>
          <a:p>
            <a:r>
              <a:rPr lang="en-CA" dirty="0"/>
              <a:t>Upload a zip file with all of screenshots to Lea.</a:t>
            </a:r>
          </a:p>
        </p:txBody>
      </p:sp>
    </p:spTree>
    <p:extLst>
      <p:ext uri="{BB962C8B-B14F-4D97-AF65-F5344CB8AC3E}">
        <p14:creationId xmlns:p14="http://schemas.microsoft.com/office/powerpoint/2010/main" val="3101232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0A66-511D-A4D3-E3DA-9EDD68FD61FF}"/>
              </a:ext>
            </a:extLst>
          </p:cNvPr>
          <p:cNvSpPr>
            <a:spLocks noGrp="1"/>
          </p:cNvSpPr>
          <p:nvPr>
            <p:ph type="title"/>
          </p:nvPr>
        </p:nvSpPr>
        <p:spPr/>
        <p:txBody>
          <a:bodyPr/>
          <a:lstStyle/>
          <a:p>
            <a:r>
              <a:rPr lang="en-US" dirty="0"/>
              <a:t>Material</a:t>
            </a:r>
            <a:endParaRPr lang="en-CA" dirty="0"/>
          </a:p>
        </p:txBody>
      </p:sp>
      <p:sp>
        <p:nvSpPr>
          <p:cNvPr id="3" name="Content Placeholder 2">
            <a:extLst>
              <a:ext uri="{FF2B5EF4-FFF2-40B4-BE49-F238E27FC236}">
                <a16:creationId xmlns:a16="http://schemas.microsoft.com/office/drawing/2014/main" id="{87C06041-6704-AA12-B0D5-D7B3186202B3}"/>
              </a:ext>
            </a:extLst>
          </p:cNvPr>
          <p:cNvSpPr>
            <a:spLocks noGrp="1"/>
          </p:cNvSpPr>
          <p:nvPr>
            <p:ph idx="1"/>
          </p:nvPr>
        </p:nvSpPr>
        <p:spPr/>
        <p:txBody>
          <a:bodyPr/>
          <a:lstStyle/>
          <a:p>
            <a:r>
              <a:rPr lang="en-US" dirty="0"/>
              <a:t>Material is a </a:t>
            </a:r>
            <a:r>
              <a:rPr lang="en-US" b="1" dirty="0"/>
              <a:t>design system </a:t>
            </a:r>
            <a:r>
              <a:rPr lang="en-US" dirty="0"/>
              <a:t>created by Google to help teams build high-quality digital experiences for Android, iOS, Flutter, and the web.</a:t>
            </a:r>
          </a:p>
          <a:p>
            <a:r>
              <a:rPr lang="en-US" dirty="0"/>
              <a:t>It provides a number of components and layouts available as composable functions in Compose</a:t>
            </a:r>
          </a:p>
          <a:p>
            <a:pPr lvl="1"/>
            <a:r>
              <a:rPr lang="en-US" dirty="0"/>
              <a:t>Note: These components are also available in React and other languages.</a:t>
            </a:r>
            <a:endParaRPr lang="en-CA" dirty="0"/>
          </a:p>
          <a:p>
            <a:r>
              <a:rPr lang="en-CA" dirty="0"/>
              <a:t>Read about it here:</a:t>
            </a:r>
          </a:p>
          <a:p>
            <a:pPr lvl="1"/>
            <a:r>
              <a:rPr lang="en-CA" dirty="0">
                <a:hlinkClick r:id="rId2"/>
              </a:rPr>
              <a:t>https://m3.material.io/get-started</a:t>
            </a:r>
            <a:endParaRPr lang="en-CA" dirty="0"/>
          </a:p>
          <a:p>
            <a:pPr lvl="1"/>
            <a:r>
              <a:rPr lang="en-CA" dirty="0">
                <a:hlinkClick r:id="rId3"/>
              </a:rPr>
              <a:t>https://developer.android.com/jetpack/compose/layouts/material</a:t>
            </a:r>
            <a:endParaRPr lang="en-CA" dirty="0"/>
          </a:p>
          <a:p>
            <a:pPr lvl="1"/>
            <a:endParaRPr lang="en-CA" dirty="0"/>
          </a:p>
          <a:p>
            <a:endParaRPr lang="en-CA" dirty="0"/>
          </a:p>
        </p:txBody>
      </p:sp>
    </p:spTree>
    <p:extLst>
      <p:ext uri="{BB962C8B-B14F-4D97-AF65-F5344CB8AC3E}">
        <p14:creationId xmlns:p14="http://schemas.microsoft.com/office/powerpoint/2010/main" val="3346566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7AC6-A602-F915-1588-639E085D4C76}"/>
              </a:ext>
            </a:extLst>
          </p:cNvPr>
          <p:cNvSpPr>
            <a:spLocks noGrp="1"/>
          </p:cNvSpPr>
          <p:nvPr>
            <p:ph type="title"/>
          </p:nvPr>
        </p:nvSpPr>
        <p:spPr/>
        <p:txBody>
          <a:bodyPr/>
          <a:lstStyle/>
          <a:p>
            <a:r>
              <a:rPr lang="en-US" dirty="0" err="1"/>
              <a:t>MaterialTheme</a:t>
            </a:r>
            <a:endParaRPr lang="en-CA" dirty="0"/>
          </a:p>
        </p:txBody>
      </p:sp>
      <p:sp>
        <p:nvSpPr>
          <p:cNvPr id="3" name="Content Placeholder 2">
            <a:extLst>
              <a:ext uri="{FF2B5EF4-FFF2-40B4-BE49-F238E27FC236}">
                <a16:creationId xmlns:a16="http://schemas.microsoft.com/office/drawing/2014/main" id="{D0AD9774-3BD6-B666-AB73-551CAEA2675C}"/>
              </a:ext>
            </a:extLst>
          </p:cNvPr>
          <p:cNvSpPr>
            <a:spLocks noGrp="1"/>
          </p:cNvSpPr>
          <p:nvPr>
            <p:ph idx="1"/>
          </p:nvPr>
        </p:nvSpPr>
        <p:spPr/>
        <p:txBody>
          <a:bodyPr>
            <a:normAutofit fontScale="85000" lnSpcReduction="20000"/>
          </a:bodyPr>
          <a:lstStyle/>
          <a:p>
            <a:r>
              <a:rPr lang="en-US" dirty="0"/>
              <a:t>Generally, we use the </a:t>
            </a:r>
            <a:r>
              <a:rPr lang="en-US" dirty="0" err="1"/>
              <a:t>MaterialTheme</a:t>
            </a:r>
            <a:r>
              <a:rPr lang="en-US" dirty="0"/>
              <a:t> component at the highest level.  This provides theme value (colors, shapes, </a:t>
            </a:r>
            <a:r>
              <a:rPr lang="en-US" dirty="0" err="1"/>
              <a:t>etc</a:t>
            </a:r>
            <a:r>
              <a:rPr lang="en-US" dirty="0"/>
              <a:t>) that are used by the various Material components.</a:t>
            </a:r>
          </a:p>
          <a:p>
            <a:pPr lvl="1"/>
            <a:r>
              <a:rPr lang="en-US" dirty="0">
                <a:hlinkClick r:id="rId2"/>
              </a:rPr>
              <a:t>https://developer.android.com/reference/kotlin/androidx/compose/material3/package-summary#materialtheme</a:t>
            </a:r>
            <a:r>
              <a:rPr lang="en-US" dirty="0"/>
              <a:t> </a:t>
            </a:r>
          </a:p>
          <a:p>
            <a:pPr lvl="1"/>
            <a:r>
              <a:rPr lang="en-US" dirty="0">
                <a:hlinkClick r:id="rId3"/>
              </a:rPr>
              <a:t>https://developer.android.com/codelabs/basic-android-kotlin-compose-material-theming#2</a:t>
            </a:r>
            <a:endParaRPr lang="en-US" dirty="0"/>
          </a:p>
          <a:p>
            <a:pPr lvl="1"/>
            <a:endParaRPr lang="en-US" dirty="0"/>
          </a:p>
          <a:p>
            <a:r>
              <a:rPr lang="en-US" dirty="0"/>
              <a:t>Often, we just stick with the defaults by using it without parameters</a:t>
            </a:r>
          </a:p>
          <a:p>
            <a:pPr marL="457200" lvl="1" indent="0">
              <a:buNone/>
            </a:pPr>
            <a:r>
              <a:rPr lang="en-US" dirty="0"/>
              <a:t>@Composable</a:t>
            </a:r>
          </a:p>
          <a:p>
            <a:pPr marL="457200" lvl="1" indent="0">
              <a:buNone/>
            </a:pPr>
            <a:r>
              <a:rPr lang="en-US" dirty="0"/>
              <a:t>fun </a:t>
            </a:r>
            <a:r>
              <a:rPr lang="en-US" dirty="0" err="1"/>
              <a:t>MyApp</a:t>
            </a:r>
            <a:r>
              <a:rPr lang="en-US" dirty="0"/>
              <a:t>() {</a:t>
            </a:r>
          </a:p>
          <a:p>
            <a:pPr marL="457200" lvl="1" indent="0">
              <a:buNone/>
            </a:pPr>
            <a:r>
              <a:rPr lang="en-US" dirty="0"/>
              <a:t>    </a:t>
            </a:r>
            <a:r>
              <a:rPr lang="en-US" dirty="0" err="1"/>
              <a:t>MaterialTheme</a:t>
            </a:r>
            <a:r>
              <a:rPr lang="en-US" dirty="0"/>
              <a:t> {</a:t>
            </a:r>
          </a:p>
          <a:p>
            <a:pPr marL="457200" lvl="1" indent="0">
              <a:buNone/>
            </a:pPr>
            <a:r>
              <a:rPr lang="en-US" dirty="0"/>
              <a:t>        // Material Components like Button, Card, Switch, etc.</a:t>
            </a:r>
          </a:p>
          <a:p>
            <a:pPr marL="457200" lvl="1" indent="0">
              <a:buNone/>
            </a:pPr>
            <a:r>
              <a:rPr lang="en-US" dirty="0"/>
              <a:t>    }</a:t>
            </a:r>
          </a:p>
          <a:p>
            <a:pPr marL="457200" lvl="1" indent="0">
              <a:buNone/>
            </a:pPr>
            <a:r>
              <a:rPr lang="en-US" dirty="0"/>
              <a:t>}</a:t>
            </a:r>
          </a:p>
        </p:txBody>
      </p:sp>
    </p:spTree>
    <p:extLst>
      <p:ext uri="{BB962C8B-B14F-4D97-AF65-F5344CB8AC3E}">
        <p14:creationId xmlns:p14="http://schemas.microsoft.com/office/powerpoint/2010/main" val="2086929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Other Material UI Components</a:t>
            </a:r>
          </a:p>
        </p:txBody>
      </p:sp>
      <p:sp>
        <p:nvSpPr>
          <p:cNvPr id="3" name="Content Placeholder 2"/>
          <p:cNvSpPr>
            <a:spLocks noGrp="1"/>
          </p:cNvSpPr>
          <p:nvPr>
            <p:ph idx="1"/>
          </p:nvPr>
        </p:nvSpPr>
        <p:spPr>
          <a:xfrm>
            <a:off x="838200" y="1825624"/>
            <a:ext cx="10515600" cy="5032376"/>
          </a:xfrm>
        </p:spPr>
        <p:txBody>
          <a:bodyPr>
            <a:normAutofit fontScale="55000" lnSpcReduction="20000"/>
          </a:bodyPr>
          <a:lstStyle/>
          <a:p>
            <a:r>
              <a:rPr lang="en-CA" dirty="0"/>
              <a:t>There are many Material components we can use.</a:t>
            </a:r>
          </a:p>
          <a:p>
            <a:pPr lvl="1"/>
            <a:r>
              <a:rPr lang="en-CA" dirty="0">
                <a:hlinkClick r:id="rId2"/>
              </a:rPr>
              <a:t>https://developer.android.com/reference/kotlin/androidx/compose/material3/package-summary</a:t>
            </a:r>
            <a:r>
              <a:rPr lang="en-CA" dirty="0"/>
              <a:t> </a:t>
            </a:r>
          </a:p>
          <a:p>
            <a:r>
              <a:rPr lang="en-CA" dirty="0"/>
              <a:t>Buttons</a:t>
            </a:r>
          </a:p>
          <a:p>
            <a:pPr lvl="1"/>
            <a:r>
              <a:rPr lang="en-CA" dirty="0">
                <a:hlinkClick r:id="rId3"/>
              </a:rPr>
              <a:t>https://m3.material.io/components/all-buttons</a:t>
            </a:r>
            <a:endParaRPr lang="en-CA" dirty="0"/>
          </a:p>
          <a:p>
            <a:pPr lvl="1"/>
            <a:r>
              <a:rPr lang="en-CA" dirty="0"/>
              <a:t>https://developer.android.com/reference/kotlin/androidx/compose/material3/package-summary#Button(kotlin.Function0,androidx.compose.ui.Modifier,kotlin.Boolean,androidx.compose.ui.graphics.Shape,androidx.compose.material3.ButtonColors,androidx.compose.material3.ButtonElevation,androidx.compose.foundation.BorderStroke,androidx.compose.foundation.layout.PaddingValues,androidx.compose.foundation.interaction.MutableInteractionSource,kotlin.Function1)</a:t>
            </a:r>
          </a:p>
          <a:p>
            <a:pPr lvl="1"/>
            <a:endParaRPr lang="en-CA" dirty="0"/>
          </a:p>
          <a:p>
            <a:r>
              <a:rPr lang="en-CA" dirty="0">
                <a:latin typeface="Courier New" panose="02070309020205020404" pitchFamily="49" charset="0"/>
                <a:cs typeface="Courier New" panose="02070309020205020404" pitchFamily="49" charset="0"/>
              </a:rPr>
              <a:t>Card</a:t>
            </a:r>
            <a:r>
              <a:rPr lang="en-CA" dirty="0"/>
              <a:t> – Several types of card variants</a:t>
            </a:r>
          </a:p>
          <a:p>
            <a:pPr lvl="1"/>
            <a:r>
              <a:rPr lang="en-CA" dirty="0">
                <a:hlinkClick r:id="rId4"/>
              </a:rPr>
              <a:t>https://m3.material.io/components/cards/overview</a:t>
            </a:r>
            <a:endParaRPr lang="en-CA" dirty="0"/>
          </a:p>
          <a:p>
            <a:pPr lvl="1"/>
            <a:r>
              <a:rPr lang="en-CA" dirty="0">
                <a:hlinkClick r:id="rId5"/>
              </a:rPr>
              <a:t>https://developer.android.com/reference/kotlin/androidx/compose/material3/package-summary#card</a:t>
            </a:r>
            <a:endParaRPr lang="en-CA" dirty="0"/>
          </a:p>
          <a:p>
            <a:pPr lvl="1"/>
            <a:endParaRPr lang="en-CA" dirty="0"/>
          </a:p>
          <a:p>
            <a:pPr marL="457200" lvl="1" indent="0">
              <a:buNone/>
            </a:pPr>
            <a:r>
              <a:rPr lang="en-CA" dirty="0"/>
              <a:t>Card(</a:t>
            </a:r>
          </a:p>
          <a:p>
            <a:pPr marL="457200" lvl="1" indent="0">
              <a:buNone/>
            </a:pPr>
            <a:r>
              <a:rPr lang="en-CA" dirty="0"/>
              <a:t>    </a:t>
            </a:r>
            <a:r>
              <a:rPr lang="en-CA" dirty="0" err="1"/>
              <a:t>onClick</a:t>
            </a:r>
            <a:r>
              <a:rPr lang="en-CA" dirty="0"/>
              <a:t> = { /* Do something */ },</a:t>
            </a:r>
          </a:p>
          <a:p>
            <a:pPr marL="457200" lvl="1" indent="0">
              <a:buNone/>
            </a:pPr>
            <a:r>
              <a:rPr lang="en-CA" dirty="0"/>
              <a:t>    modifier = </a:t>
            </a:r>
            <a:r>
              <a:rPr lang="en-CA" dirty="0" err="1"/>
              <a:t>Modifier.size</a:t>
            </a:r>
            <a:r>
              <a:rPr lang="en-CA" dirty="0"/>
              <a:t>(width = 180.dp, height = 100.dp)</a:t>
            </a:r>
          </a:p>
          <a:p>
            <a:pPr marL="457200" lvl="1" indent="0">
              <a:buNone/>
            </a:pPr>
            <a:r>
              <a:rPr lang="en-CA" dirty="0"/>
              <a:t>) {</a:t>
            </a:r>
          </a:p>
          <a:p>
            <a:pPr marL="457200" lvl="1" indent="0">
              <a:buNone/>
            </a:pPr>
            <a:r>
              <a:rPr lang="en-CA" dirty="0"/>
              <a:t>    Box(</a:t>
            </a:r>
            <a:r>
              <a:rPr lang="en-CA" dirty="0" err="1"/>
              <a:t>Modifier.fillMaxSize</a:t>
            </a:r>
            <a:r>
              <a:rPr lang="en-CA" dirty="0"/>
              <a:t>()) {</a:t>
            </a:r>
          </a:p>
          <a:p>
            <a:pPr marL="457200" lvl="1" indent="0">
              <a:buNone/>
            </a:pPr>
            <a:r>
              <a:rPr lang="en-CA" dirty="0"/>
              <a:t>        Image(…)</a:t>
            </a:r>
          </a:p>
          <a:p>
            <a:pPr marL="457200" lvl="1" indent="0">
              <a:buNone/>
            </a:pPr>
            <a:r>
              <a:rPr lang="en-CA" dirty="0"/>
              <a:t>        Text("Clickable", </a:t>
            </a:r>
            <a:r>
              <a:rPr lang="en-CA" dirty="0" err="1"/>
              <a:t>Modifier.align</a:t>
            </a:r>
            <a:r>
              <a:rPr lang="en-CA" dirty="0"/>
              <a:t>(</a:t>
            </a:r>
            <a:r>
              <a:rPr lang="en-CA" dirty="0" err="1"/>
              <a:t>Alignment.Center</a:t>
            </a:r>
            <a:r>
              <a:rPr lang="en-CA" dirty="0"/>
              <a:t>))</a:t>
            </a:r>
          </a:p>
          <a:p>
            <a:pPr marL="457200" lvl="1" indent="0">
              <a:buNone/>
            </a:pPr>
            <a:r>
              <a:rPr lang="en-CA" dirty="0"/>
              <a:t>    }</a:t>
            </a:r>
          </a:p>
          <a:p>
            <a:pPr marL="457200" lvl="1" indent="0">
              <a:buNone/>
            </a:pPr>
            <a:r>
              <a:rPr lang="en-CA" dirty="0"/>
              <a:t>}</a:t>
            </a:r>
          </a:p>
          <a:p>
            <a:pPr lvl="1"/>
            <a:endParaRPr lang="en-CA" dirty="0"/>
          </a:p>
          <a:p>
            <a:pPr lvl="1"/>
            <a:endParaRPr lang="en-CA" dirty="0"/>
          </a:p>
        </p:txBody>
      </p:sp>
      <p:pic>
        <p:nvPicPr>
          <p:cNvPr id="5" name="Picture 4">
            <a:extLst>
              <a:ext uri="{FF2B5EF4-FFF2-40B4-BE49-F238E27FC236}">
                <a16:creationId xmlns:a16="http://schemas.microsoft.com/office/drawing/2014/main" id="{0B7F5A7F-7AA4-BDE3-AAC9-17C9C0206C09}"/>
              </a:ext>
            </a:extLst>
          </p:cNvPr>
          <p:cNvPicPr>
            <a:picLocks noChangeAspect="1"/>
          </p:cNvPicPr>
          <p:nvPr/>
        </p:nvPicPr>
        <p:blipFill>
          <a:blip r:embed="rId6"/>
          <a:stretch>
            <a:fillRect/>
          </a:stretch>
        </p:blipFill>
        <p:spPr>
          <a:xfrm>
            <a:off x="9434732" y="3621258"/>
            <a:ext cx="2438400" cy="3048000"/>
          </a:xfrm>
          <a:prstGeom prst="rect">
            <a:avLst/>
          </a:prstGeom>
        </p:spPr>
      </p:pic>
    </p:spTree>
    <p:extLst>
      <p:ext uri="{BB962C8B-B14F-4D97-AF65-F5344CB8AC3E}">
        <p14:creationId xmlns:p14="http://schemas.microsoft.com/office/powerpoint/2010/main" val="1445522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7D7D8-1D16-E210-085B-ABBE0377EB3B}"/>
              </a:ext>
            </a:extLst>
          </p:cNvPr>
          <p:cNvSpPr>
            <a:spLocks noGrp="1"/>
          </p:cNvSpPr>
          <p:nvPr>
            <p:ph type="title"/>
          </p:nvPr>
        </p:nvSpPr>
        <p:spPr/>
        <p:txBody>
          <a:bodyPr/>
          <a:lstStyle/>
          <a:p>
            <a:r>
              <a:rPr lang="en-US" dirty="0"/>
              <a:t>Objectives</a:t>
            </a:r>
            <a:endParaRPr lang="en-CA" dirty="0"/>
          </a:p>
        </p:txBody>
      </p:sp>
      <p:sp>
        <p:nvSpPr>
          <p:cNvPr id="3" name="Content Placeholder 2">
            <a:extLst>
              <a:ext uri="{FF2B5EF4-FFF2-40B4-BE49-F238E27FC236}">
                <a16:creationId xmlns:a16="http://schemas.microsoft.com/office/drawing/2014/main" id="{304889B8-8B2C-45E1-8ADA-DE327654B841}"/>
              </a:ext>
            </a:extLst>
          </p:cNvPr>
          <p:cNvSpPr>
            <a:spLocks noGrp="1"/>
          </p:cNvSpPr>
          <p:nvPr>
            <p:ph idx="1"/>
          </p:nvPr>
        </p:nvSpPr>
        <p:spPr/>
        <p:txBody>
          <a:bodyPr>
            <a:normAutofit/>
          </a:bodyPr>
          <a:lstStyle/>
          <a:p>
            <a:r>
              <a:rPr lang="en-US" dirty="0"/>
              <a:t>Compose Basics</a:t>
            </a:r>
          </a:p>
          <a:p>
            <a:r>
              <a:rPr lang="en-US" dirty="0"/>
              <a:t>Basic Layout</a:t>
            </a:r>
          </a:p>
          <a:p>
            <a:r>
              <a:rPr lang="en-US" dirty="0"/>
              <a:t>Material 3</a:t>
            </a:r>
          </a:p>
          <a:p>
            <a:r>
              <a:rPr lang="en-US" dirty="0"/>
              <a:t>Component State</a:t>
            </a:r>
          </a:p>
          <a:p>
            <a:r>
              <a:rPr lang="en-US" dirty="0"/>
              <a:t>Assignment #1 Handed Out</a:t>
            </a:r>
          </a:p>
        </p:txBody>
      </p:sp>
    </p:spTree>
    <p:extLst>
      <p:ext uri="{BB962C8B-B14F-4D97-AF65-F5344CB8AC3E}">
        <p14:creationId xmlns:p14="http://schemas.microsoft.com/office/powerpoint/2010/main" val="3071494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C54B6-1FC5-9619-6ECB-E9BF585220FF}"/>
              </a:ext>
            </a:extLst>
          </p:cNvPr>
          <p:cNvSpPr>
            <a:spLocks noGrp="1"/>
          </p:cNvSpPr>
          <p:nvPr>
            <p:ph type="title"/>
          </p:nvPr>
        </p:nvSpPr>
        <p:spPr>
          <a:xfrm>
            <a:off x="838200" y="-219075"/>
            <a:ext cx="10515600" cy="1325563"/>
          </a:xfrm>
        </p:spPr>
        <p:txBody>
          <a:bodyPr/>
          <a:lstStyle/>
          <a:p>
            <a:r>
              <a:rPr lang="en-US" dirty="0"/>
              <a:t>State</a:t>
            </a:r>
            <a:endParaRPr lang="en-CA" dirty="0"/>
          </a:p>
        </p:txBody>
      </p:sp>
      <p:sp>
        <p:nvSpPr>
          <p:cNvPr id="3" name="Content Placeholder 2">
            <a:extLst>
              <a:ext uri="{FF2B5EF4-FFF2-40B4-BE49-F238E27FC236}">
                <a16:creationId xmlns:a16="http://schemas.microsoft.com/office/drawing/2014/main" id="{D80BB8C0-070B-EF6B-D6FE-7CEB895D685B}"/>
              </a:ext>
            </a:extLst>
          </p:cNvPr>
          <p:cNvSpPr>
            <a:spLocks noGrp="1"/>
          </p:cNvSpPr>
          <p:nvPr>
            <p:ph idx="1"/>
          </p:nvPr>
        </p:nvSpPr>
        <p:spPr>
          <a:xfrm>
            <a:off x="838200" y="635000"/>
            <a:ext cx="10515600" cy="6222999"/>
          </a:xfrm>
        </p:spPr>
        <p:txBody>
          <a:bodyPr>
            <a:normAutofit fontScale="77500" lnSpcReduction="20000"/>
          </a:bodyPr>
          <a:lstStyle/>
          <a:p>
            <a:r>
              <a:rPr lang="en-CA" dirty="0"/>
              <a:t>Since components are immutable, we must explicitly change state of the component using a </a:t>
            </a:r>
            <a:r>
              <a:rPr lang="en-CA" dirty="0" err="1"/>
              <a:t>mutableState</a:t>
            </a:r>
            <a:r>
              <a:rPr lang="en-CA" dirty="0"/>
              <a:t> in order to cause the component to be recomposed.</a:t>
            </a:r>
          </a:p>
          <a:p>
            <a:pPr lvl="1"/>
            <a:r>
              <a:rPr lang="en-US" dirty="0"/>
              <a:t>This approach is similar in principle to </a:t>
            </a:r>
            <a:r>
              <a:rPr lang="en-US" dirty="0" err="1"/>
              <a:t>useState</a:t>
            </a:r>
            <a:r>
              <a:rPr lang="en-US" dirty="0"/>
              <a:t> in React.</a:t>
            </a:r>
          </a:p>
          <a:p>
            <a:r>
              <a:rPr lang="en-CA" dirty="0"/>
              <a:t>We must use the keyword 'remember' in order to avoid resetting the state value each time the component is recomposed.</a:t>
            </a:r>
          </a:p>
          <a:p>
            <a:r>
              <a:rPr lang="en-CA" dirty="0"/>
              <a:t>The syntax for creating a state variable is: </a:t>
            </a:r>
          </a:p>
          <a:p>
            <a:pPr lvl="1"/>
            <a:r>
              <a:rPr lang="en-US" dirty="0"/>
              <a:t>e.g., </a:t>
            </a:r>
            <a:r>
              <a:rPr lang="en-US" dirty="0" err="1"/>
              <a:t>val</a:t>
            </a:r>
            <a:r>
              <a:rPr lang="en-US" dirty="0"/>
              <a:t> count = remember { </a:t>
            </a:r>
            <a:r>
              <a:rPr lang="en-US" dirty="0" err="1"/>
              <a:t>mutableStateOf</a:t>
            </a:r>
            <a:r>
              <a:rPr lang="en-US" dirty="0"/>
              <a:t>(0) }</a:t>
            </a:r>
          </a:p>
          <a:p>
            <a:r>
              <a:rPr lang="en-US" dirty="0"/>
              <a:t>The syntax for accessing or modifying the value of a state variable is to use &lt;</a:t>
            </a:r>
            <a:r>
              <a:rPr lang="en-US" dirty="0" err="1"/>
              <a:t>statevariable</a:t>
            </a:r>
            <a:r>
              <a:rPr lang="en-US" dirty="0"/>
              <a:t>&gt;.value</a:t>
            </a:r>
          </a:p>
          <a:p>
            <a:pPr lvl="1"/>
            <a:r>
              <a:rPr lang="en-US" dirty="0"/>
              <a:t>e.g., </a:t>
            </a:r>
            <a:r>
              <a:rPr lang="en-US" dirty="0" err="1"/>
              <a:t>count.value</a:t>
            </a:r>
            <a:endParaRPr lang="en-US" dirty="0"/>
          </a:p>
          <a:p>
            <a:r>
              <a:rPr lang="en-CA" dirty="0"/>
              <a:t>E.g.,</a:t>
            </a:r>
          </a:p>
          <a:p>
            <a:pPr marL="457200" lvl="1" indent="0">
              <a:buNone/>
            </a:pPr>
            <a:r>
              <a:rPr lang="en-CA" dirty="0"/>
              <a:t>@Composable</a:t>
            </a:r>
          </a:p>
          <a:p>
            <a:pPr marL="457200" lvl="1" indent="0">
              <a:buNone/>
            </a:pPr>
            <a:r>
              <a:rPr lang="en-CA" dirty="0"/>
              <a:t>fun </a:t>
            </a:r>
            <a:r>
              <a:rPr lang="en-CA" dirty="0" err="1"/>
              <a:t>CountWithButton</a:t>
            </a:r>
            <a:r>
              <a:rPr lang="en-CA" dirty="0"/>
              <a:t>() {</a:t>
            </a:r>
          </a:p>
          <a:p>
            <a:pPr marL="457200" lvl="1" indent="0">
              <a:buNone/>
            </a:pPr>
            <a:r>
              <a:rPr lang="en-CA" dirty="0"/>
              <a:t>    Column(modifier = </a:t>
            </a:r>
            <a:r>
              <a:rPr lang="en-CA" dirty="0" err="1"/>
              <a:t>Modifier.padding</a:t>
            </a:r>
            <a:r>
              <a:rPr lang="en-CA" dirty="0"/>
              <a:t>(16.dp)) {</a:t>
            </a:r>
          </a:p>
          <a:p>
            <a:pPr marL="457200" lvl="1" indent="0">
              <a:buNone/>
            </a:pPr>
            <a:r>
              <a:rPr lang="en-CA" dirty="0"/>
              <a:t>        </a:t>
            </a:r>
            <a:r>
              <a:rPr lang="en-CA" dirty="0" err="1"/>
              <a:t>val</a:t>
            </a:r>
            <a:r>
              <a:rPr lang="en-CA" dirty="0"/>
              <a:t> count = remember { </a:t>
            </a:r>
            <a:r>
              <a:rPr lang="en-CA" dirty="0" err="1"/>
              <a:t>mutableStateOf</a:t>
            </a:r>
            <a:r>
              <a:rPr lang="en-CA" dirty="0"/>
              <a:t>(0) }</a:t>
            </a:r>
          </a:p>
          <a:p>
            <a:pPr marL="457200" lvl="1" indent="0">
              <a:buNone/>
            </a:pPr>
            <a:endParaRPr lang="en-CA" dirty="0"/>
          </a:p>
          <a:p>
            <a:pPr marL="457200" lvl="1" indent="0">
              <a:buNone/>
            </a:pPr>
            <a:r>
              <a:rPr lang="en-CA" dirty="0"/>
              <a:t>        Text("You've had ${</a:t>
            </a:r>
            <a:r>
              <a:rPr lang="en-CA" dirty="0" err="1"/>
              <a:t>count.value</a:t>
            </a:r>
            <a:r>
              <a:rPr lang="en-CA" dirty="0"/>
              <a:t>} glasses.")</a:t>
            </a:r>
          </a:p>
          <a:p>
            <a:pPr marL="457200" lvl="1" indent="0">
              <a:buNone/>
            </a:pPr>
            <a:r>
              <a:rPr lang="en-CA" dirty="0"/>
              <a:t>        Button(</a:t>
            </a:r>
            <a:r>
              <a:rPr lang="en-CA" dirty="0" err="1"/>
              <a:t>onClick</a:t>
            </a:r>
            <a:r>
              <a:rPr lang="en-CA" dirty="0"/>
              <a:t> = { </a:t>
            </a:r>
            <a:r>
              <a:rPr lang="en-CA" dirty="0" err="1"/>
              <a:t>count.value</a:t>
            </a:r>
            <a:r>
              <a:rPr lang="en-CA" dirty="0"/>
              <a:t>++ }, </a:t>
            </a:r>
            <a:r>
              <a:rPr lang="en-CA" dirty="0" err="1"/>
              <a:t>Modifier.padding</a:t>
            </a:r>
            <a:r>
              <a:rPr lang="en-CA" dirty="0"/>
              <a:t>(top = 8.dp)) {</a:t>
            </a:r>
          </a:p>
          <a:p>
            <a:pPr marL="457200" lvl="1" indent="0">
              <a:buNone/>
            </a:pPr>
            <a:r>
              <a:rPr lang="en-CA" dirty="0"/>
              <a:t>            Text("Add one")</a:t>
            </a:r>
          </a:p>
          <a:p>
            <a:pPr marL="457200" lvl="1" indent="0">
              <a:buNone/>
            </a:pPr>
            <a:r>
              <a:rPr lang="en-CA" dirty="0"/>
              <a:t>        }</a:t>
            </a:r>
          </a:p>
          <a:p>
            <a:pPr marL="457200" lvl="1" indent="0">
              <a:buNone/>
            </a:pPr>
            <a:r>
              <a:rPr lang="en-CA" dirty="0"/>
              <a:t>   }</a:t>
            </a:r>
          </a:p>
          <a:p>
            <a:pPr marL="457200" lvl="1" indent="0">
              <a:buNone/>
            </a:pPr>
            <a:r>
              <a:rPr lang="en-CA" dirty="0"/>
              <a:t>}</a:t>
            </a:r>
          </a:p>
          <a:p>
            <a:endParaRPr lang="en-CA" dirty="0"/>
          </a:p>
          <a:p>
            <a:pPr marL="457200" lvl="1" indent="0">
              <a:buNone/>
            </a:pPr>
            <a:endParaRPr lang="en-CA" dirty="0"/>
          </a:p>
        </p:txBody>
      </p:sp>
    </p:spTree>
    <p:extLst>
      <p:ext uri="{BB962C8B-B14F-4D97-AF65-F5344CB8AC3E}">
        <p14:creationId xmlns:p14="http://schemas.microsoft.com/office/powerpoint/2010/main" val="650881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C96B-6779-89AA-87AA-F2398DAD5FB2}"/>
              </a:ext>
            </a:extLst>
          </p:cNvPr>
          <p:cNvSpPr>
            <a:spLocks noGrp="1"/>
          </p:cNvSpPr>
          <p:nvPr>
            <p:ph type="title"/>
          </p:nvPr>
        </p:nvSpPr>
        <p:spPr/>
        <p:txBody>
          <a:bodyPr/>
          <a:lstStyle/>
          <a:p>
            <a:r>
              <a:rPr lang="en-US" dirty="0"/>
              <a:t>State: Links</a:t>
            </a:r>
            <a:endParaRPr lang="en-CA" dirty="0"/>
          </a:p>
        </p:txBody>
      </p:sp>
      <p:sp>
        <p:nvSpPr>
          <p:cNvPr id="3" name="Content Placeholder 2">
            <a:extLst>
              <a:ext uri="{FF2B5EF4-FFF2-40B4-BE49-F238E27FC236}">
                <a16:creationId xmlns:a16="http://schemas.microsoft.com/office/drawing/2014/main" id="{ADE51A3C-AFAC-FC97-D717-9BACD25EB57C}"/>
              </a:ext>
            </a:extLst>
          </p:cNvPr>
          <p:cNvSpPr>
            <a:spLocks noGrp="1"/>
          </p:cNvSpPr>
          <p:nvPr>
            <p:ph idx="1"/>
          </p:nvPr>
        </p:nvSpPr>
        <p:spPr/>
        <p:txBody>
          <a:bodyPr/>
          <a:lstStyle/>
          <a:p>
            <a:r>
              <a:rPr lang="en-US" dirty="0"/>
              <a:t>Useful links on State</a:t>
            </a:r>
          </a:p>
          <a:p>
            <a:pPr lvl="1"/>
            <a:r>
              <a:rPr lang="en-CA" dirty="0">
                <a:hlinkClick r:id="rId2"/>
              </a:rPr>
              <a:t>https://developer.android.com/jetpack/compose/state</a:t>
            </a:r>
            <a:endParaRPr lang="en-CA" dirty="0"/>
          </a:p>
          <a:p>
            <a:pPr lvl="1"/>
            <a:r>
              <a:rPr lang="en-CA" dirty="0">
                <a:hlinkClick r:id="rId3"/>
              </a:rPr>
              <a:t>https://developer.android.com/codelabs/jetpack-compose-state</a:t>
            </a:r>
            <a:endParaRPr lang="en-CA" dirty="0"/>
          </a:p>
          <a:p>
            <a:pPr lvl="1"/>
            <a:r>
              <a:rPr lang="en-CA" dirty="0">
                <a:hlinkClick r:id="rId4"/>
              </a:rPr>
              <a:t>https://dev.to/zachklipp/remember-mutablestateof-a-cheat-sheet-10ma</a:t>
            </a:r>
            <a:endParaRPr lang="en-CA" dirty="0"/>
          </a:p>
          <a:p>
            <a:endParaRPr lang="en-US" dirty="0"/>
          </a:p>
          <a:p>
            <a:r>
              <a:rPr lang="en-CA" dirty="0"/>
              <a:t>Good </a:t>
            </a:r>
            <a:r>
              <a:rPr lang="en-CA" dirty="0" err="1"/>
              <a:t>codelab</a:t>
            </a:r>
            <a:r>
              <a:rPr lang="en-CA" dirty="0"/>
              <a:t> (we'll do part of this next class as an exercise)</a:t>
            </a:r>
          </a:p>
          <a:p>
            <a:pPr lvl="1"/>
            <a:r>
              <a:rPr lang="en-CA" dirty="0"/>
              <a:t>https://developer.android.com/codelabs/jetpack-compose-state#1</a:t>
            </a:r>
          </a:p>
          <a:p>
            <a:endParaRPr lang="en-CA" dirty="0"/>
          </a:p>
        </p:txBody>
      </p:sp>
    </p:spTree>
    <p:extLst>
      <p:ext uri="{BB962C8B-B14F-4D97-AF65-F5344CB8AC3E}">
        <p14:creationId xmlns:p14="http://schemas.microsoft.com/office/powerpoint/2010/main" val="44745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649F-9B78-48EA-3997-D27F05BC52D3}"/>
              </a:ext>
            </a:extLst>
          </p:cNvPr>
          <p:cNvSpPr>
            <a:spLocks noGrp="1"/>
          </p:cNvSpPr>
          <p:nvPr>
            <p:ph type="title"/>
          </p:nvPr>
        </p:nvSpPr>
        <p:spPr/>
        <p:txBody>
          <a:bodyPr/>
          <a:lstStyle/>
          <a:p>
            <a:r>
              <a:rPr lang="en-US" dirty="0"/>
              <a:t>Assignment #1: Single screen Kotlin Multiplatform / Compose Multiplatform App</a:t>
            </a:r>
            <a:endParaRPr lang="en-CA" dirty="0"/>
          </a:p>
        </p:txBody>
      </p:sp>
      <p:sp>
        <p:nvSpPr>
          <p:cNvPr id="3" name="Content Placeholder 2">
            <a:extLst>
              <a:ext uri="{FF2B5EF4-FFF2-40B4-BE49-F238E27FC236}">
                <a16:creationId xmlns:a16="http://schemas.microsoft.com/office/drawing/2014/main" id="{8D118243-3D43-EAD6-0CC5-63A523D2757F}"/>
              </a:ext>
            </a:extLst>
          </p:cNvPr>
          <p:cNvSpPr>
            <a:spLocks noGrp="1"/>
          </p:cNvSpPr>
          <p:nvPr>
            <p:ph idx="1"/>
          </p:nvPr>
        </p:nvSpPr>
        <p:spPr>
          <a:xfrm>
            <a:off x="838199" y="1825624"/>
            <a:ext cx="11070021" cy="5174266"/>
          </a:xfrm>
        </p:spPr>
        <p:txBody>
          <a:bodyPr>
            <a:normAutofit fontScale="62500" lnSpcReduction="20000"/>
          </a:bodyPr>
          <a:lstStyle/>
          <a:p>
            <a:r>
              <a:rPr lang="en-US" dirty="0"/>
              <a:t>Worth 5% of grade.  Due Apr 11 by 4:00pm.  This is an individual assignment.</a:t>
            </a:r>
          </a:p>
          <a:p>
            <a:r>
              <a:rPr lang="en-US" dirty="0"/>
              <a:t>For this assignment, you will create a single screen mobile app that runs on one platform (iOS or Android), and uses the multiplatform technologies taught in class.</a:t>
            </a:r>
          </a:p>
          <a:p>
            <a:r>
              <a:rPr lang="en-US" dirty="0"/>
              <a:t>The topic of the app is of your choice</a:t>
            </a:r>
          </a:p>
          <a:p>
            <a:pPr lvl="1"/>
            <a:r>
              <a:rPr lang="en-US" dirty="0"/>
              <a:t>Recommendation: Choose a screen/subject that aligns with your project.  Try to focus on something different than your teammates.</a:t>
            </a:r>
          </a:p>
          <a:p>
            <a:r>
              <a:rPr lang="en-US" dirty="0"/>
              <a:t>The app must:</a:t>
            </a:r>
          </a:p>
          <a:p>
            <a:pPr lvl="1"/>
            <a:r>
              <a:rPr lang="en-US" dirty="0"/>
              <a:t>Be based on the Compose Multiplatform template and programmed in Kotlin</a:t>
            </a:r>
          </a:p>
          <a:p>
            <a:pPr lvl="1"/>
            <a:r>
              <a:rPr lang="en-US" dirty="0"/>
              <a:t>Use Material design</a:t>
            </a:r>
          </a:p>
          <a:p>
            <a:pPr lvl="1"/>
            <a:r>
              <a:rPr lang="en-US" dirty="0"/>
              <a:t>Contain multiple components and show good attention to layout</a:t>
            </a:r>
          </a:p>
          <a:p>
            <a:pPr lvl="1"/>
            <a:r>
              <a:rPr lang="en-US" dirty="0"/>
              <a:t>Show reasonable attention to styling/theming</a:t>
            </a:r>
          </a:p>
          <a:p>
            <a:pPr lvl="1"/>
            <a:r>
              <a:rPr lang="en-US" dirty="0"/>
              <a:t>Get user input (button and/or text input)</a:t>
            </a:r>
          </a:p>
          <a:p>
            <a:pPr lvl="1"/>
            <a:r>
              <a:rPr lang="en-US" dirty="0"/>
              <a:t>Update what is on the screen based on user input (using </a:t>
            </a:r>
            <a:r>
              <a:rPr lang="en-US" dirty="0" err="1"/>
              <a:t>mutableState</a:t>
            </a:r>
            <a:r>
              <a:rPr lang="en-US" dirty="0"/>
              <a:t>)</a:t>
            </a:r>
          </a:p>
          <a:p>
            <a:r>
              <a:rPr lang="en-US" dirty="0"/>
              <a:t>The code must be documentation internally and contain a Readme file</a:t>
            </a:r>
          </a:p>
          <a:p>
            <a:pPr lvl="1"/>
            <a:r>
              <a:rPr lang="en-US" dirty="0"/>
              <a:t>The internal documentation should be informative and meaningful (i.e., not vacuous)</a:t>
            </a:r>
          </a:p>
          <a:p>
            <a:pPr lvl="1"/>
            <a:r>
              <a:rPr lang="en-US" dirty="0"/>
              <a:t>The Readme should give a high level indication of what the product is and how to use it.  If there are any known issues, they should be described/explained in the Readme.  The Readme file should live at the root level of the project.</a:t>
            </a:r>
          </a:p>
          <a:p>
            <a:r>
              <a:rPr lang="en-US" dirty="0"/>
              <a:t>The code must compile and run.</a:t>
            </a:r>
          </a:p>
          <a:p>
            <a:pPr lvl="1"/>
            <a:r>
              <a:rPr lang="en-US" dirty="0"/>
              <a:t>If you submit something with compile errors or that shows no meaningful output, a high penalty will be assessed, as appropriate.</a:t>
            </a:r>
          </a:p>
          <a:p>
            <a:r>
              <a:rPr lang="en-US" dirty="0"/>
              <a:t>The app should be usable – with clear wording/instructions and understandable, easy-to-use interface</a:t>
            </a:r>
          </a:p>
        </p:txBody>
      </p:sp>
    </p:spTree>
    <p:extLst>
      <p:ext uri="{BB962C8B-B14F-4D97-AF65-F5344CB8AC3E}">
        <p14:creationId xmlns:p14="http://schemas.microsoft.com/office/powerpoint/2010/main" val="3987114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649F-9B78-48EA-3997-D27F05BC52D3}"/>
              </a:ext>
            </a:extLst>
          </p:cNvPr>
          <p:cNvSpPr>
            <a:spLocks noGrp="1"/>
          </p:cNvSpPr>
          <p:nvPr>
            <p:ph type="title"/>
          </p:nvPr>
        </p:nvSpPr>
        <p:spPr/>
        <p:txBody>
          <a:bodyPr/>
          <a:lstStyle/>
          <a:p>
            <a:r>
              <a:rPr lang="en-US" dirty="0"/>
              <a:t>Assignment #1: Single screen Kotlin Multiplatform / Compose Multiplatform App</a:t>
            </a:r>
            <a:endParaRPr lang="en-CA" dirty="0"/>
          </a:p>
        </p:txBody>
      </p:sp>
      <p:sp>
        <p:nvSpPr>
          <p:cNvPr id="3" name="Content Placeholder 2">
            <a:extLst>
              <a:ext uri="{FF2B5EF4-FFF2-40B4-BE49-F238E27FC236}">
                <a16:creationId xmlns:a16="http://schemas.microsoft.com/office/drawing/2014/main" id="{8D118243-3D43-EAD6-0CC5-63A523D2757F}"/>
              </a:ext>
            </a:extLst>
          </p:cNvPr>
          <p:cNvSpPr>
            <a:spLocks noGrp="1"/>
          </p:cNvSpPr>
          <p:nvPr>
            <p:ph idx="1"/>
          </p:nvPr>
        </p:nvSpPr>
        <p:spPr>
          <a:xfrm>
            <a:off x="838199" y="1825624"/>
            <a:ext cx="11122573" cy="5032376"/>
          </a:xfrm>
        </p:spPr>
        <p:txBody>
          <a:bodyPr>
            <a:normAutofit fontScale="70000" lnSpcReduction="20000"/>
          </a:bodyPr>
          <a:lstStyle/>
          <a:p>
            <a:r>
              <a:rPr lang="en-US" dirty="0"/>
              <a:t>Marking Scheme:</a:t>
            </a:r>
          </a:p>
          <a:p>
            <a:pPr lvl="1"/>
            <a:r>
              <a:rPr lang="en-US" dirty="0"/>
              <a:t>40% Functionality</a:t>
            </a:r>
          </a:p>
          <a:p>
            <a:pPr lvl="1"/>
            <a:r>
              <a:rPr lang="en-US" dirty="0"/>
              <a:t>20% Styling/Layout</a:t>
            </a:r>
          </a:p>
          <a:p>
            <a:pPr lvl="1"/>
            <a:r>
              <a:rPr lang="en-US" dirty="0"/>
              <a:t>20% Documentation</a:t>
            </a:r>
          </a:p>
          <a:p>
            <a:pPr lvl="1"/>
            <a:r>
              <a:rPr lang="en-US" dirty="0"/>
              <a:t>20% Usability/Design</a:t>
            </a:r>
          </a:p>
          <a:p>
            <a:pPr lvl="1"/>
            <a:r>
              <a:rPr lang="en-US" dirty="0"/>
              <a:t>10% Bonus: Works on both iOS and Android!</a:t>
            </a:r>
          </a:p>
          <a:p>
            <a:r>
              <a:rPr lang="en-CA" dirty="0"/>
              <a:t>Submission: </a:t>
            </a:r>
          </a:p>
          <a:p>
            <a:pPr lvl="1"/>
            <a:r>
              <a:rPr lang="en-CA" dirty="0"/>
              <a:t>Submit zip file of entire project on Lea.</a:t>
            </a:r>
          </a:p>
          <a:p>
            <a:r>
              <a:rPr lang="en-US" dirty="0"/>
              <a:t>Late Penalty:</a:t>
            </a:r>
          </a:p>
          <a:p>
            <a:pPr lvl="1"/>
            <a:r>
              <a:rPr lang="en-US" dirty="0"/>
              <a:t>Late submissions lose 10% per day to a maximum of 1 day (specifically: midnight the next day)</a:t>
            </a:r>
          </a:p>
          <a:p>
            <a:pPr lvl="1"/>
            <a:r>
              <a:rPr lang="en-US" dirty="0"/>
              <a:t>Nothing accepted after 1 day without prior arrangement and a grade of zero may be given.  </a:t>
            </a:r>
          </a:p>
          <a:p>
            <a:pPr lvl="1"/>
            <a:r>
              <a:rPr lang="en-US" dirty="0"/>
              <a:t>Strong Recommendation: Submit incomplete version ON TIME with explanation of what is not done.  Submit completed version the next day.  This will likely result in a lower penalty than just submitting late.</a:t>
            </a:r>
          </a:p>
          <a:p>
            <a:r>
              <a:rPr lang="en-US" dirty="0"/>
              <a:t>Original work!</a:t>
            </a:r>
          </a:p>
          <a:p>
            <a:pPr lvl="1"/>
            <a:r>
              <a:rPr lang="en-US" dirty="0"/>
              <a:t>"Your submitted work must be clear, complete, and YOUR OWN.  You must be prepared to explain any of your work to me in person.  Failure to be able to defend your work, or do a similar question in front of me in person can/will void any grade you get on this assignment."</a:t>
            </a:r>
          </a:p>
          <a:p>
            <a:pPr lvl="1"/>
            <a:r>
              <a:rPr lang="en-US" dirty="0"/>
              <a:t>Any code snippets copied or highly inspired from a 3</a:t>
            </a:r>
            <a:r>
              <a:rPr lang="en-US" baseline="30000" dirty="0"/>
              <a:t>rd</a:t>
            </a:r>
            <a:r>
              <a:rPr lang="en-US" dirty="0"/>
              <a:t> party source must be explicitly indicated in the code documentation or Readme.  The total amount of such non-original code should be a small portion of your code.</a:t>
            </a:r>
            <a:endParaRPr lang="en-CA" dirty="0"/>
          </a:p>
        </p:txBody>
      </p:sp>
    </p:spTree>
    <p:extLst>
      <p:ext uri="{BB962C8B-B14F-4D97-AF65-F5344CB8AC3E}">
        <p14:creationId xmlns:p14="http://schemas.microsoft.com/office/powerpoint/2010/main" val="124467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C83BF-A8C2-63ED-B246-5E58C8A8BCCB}"/>
              </a:ext>
            </a:extLst>
          </p:cNvPr>
          <p:cNvSpPr>
            <a:spLocks noGrp="1"/>
          </p:cNvSpPr>
          <p:nvPr>
            <p:ph type="title"/>
          </p:nvPr>
        </p:nvSpPr>
        <p:spPr/>
        <p:txBody>
          <a:bodyPr/>
          <a:lstStyle/>
          <a:p>
            <a:r>
              <a:rPr lang="en-US" dirty="0"/>
              <a:t>Key Links</a:t>
            </a:r>
            <a:endParaRPr lang="en-CA" dirty="0"/>
          </a:p>
        </p:txBody>
      </p:sp>
      <p:sp>
        <p:nvSpPr>
          <p:cNvPr id="3" name="Content Placeholder 2">
            <a:extLst>
              <a:ext uri="{FF2B5EF4-FFF2-40B4-BE49-F238E27FC236}">
                <a16:creationId xmlns:a16="http://schemas.microsoft.com/office/drawing/2014/main" id="{FA616E28-5CD8-5785-70E7-28C06EFD9A26}"/>
              </a:ext>
            </a:extLst>
          </p:cNvPr>
          <p:cNvSpPr>
            <a:spLocks noGrp="1"/>
          </p:cNvSpPr>
          <p:nvPr>
            <p:ph idx="1"/>
          </p:nvPr>
        </p:nvSpPr>
        <p:spPr/>
        <p:txBody>
          <a:bodyPr/>
          <a:lstStyle/>
          <a:p>
            <a:r>
              <a:rPr lang="en-CA" dirty="0">
                <a:hlinkClick r:id="rId2"/>
              </a:rPr>
              <a:t>https://developer.android.com/jetpack/compose/documentation</a:t>
            </a:r>
            <a:endParaRPr lang="en-CA" dirty="0"/>
          </a:p>
          <a:p>
            <a:r>
              <a:rPr lang="en-CA" dirty="0">
                <a:hlinkClick r:id="rId3"/>
              </a:rPr>
              <a:t>https://developer.android.com/jetpack/compose/tutorial</a:t>
            </a:r>
            <a:endParaRPr lang="en-CA" dirty="0"/>
          </a:p>
          <a:p>
            <a:endParaRPr lang="en-CA" dirty="0"/>
          </a:p>
        </p:txBody>
      </p:sp>
    </p:spTree>
    <p:extLst>
      <p:ext uri="{BB962C8B-B14F-4D97-AF65-F5344CB8AC3E}">
        <p14:creationId xmlns:p14="http://schemas.microsoft.com/office/powerpoint/2010/main" val="1580515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97F8E-B92E-2D67-5B43-233B5E6B5E5C}"/>
              </a:ext>
            </a:extLst>
          </p:cNvPr>
          <p:cNvSpPr>
            <a:spLocks noGrp="1"/>
          </p:cNvSpPr>
          <p:nvPr>
            <p:ph type="title"/>
          </p:nvPr>
        </p:nvSpPr>
        <p:spPr/>
        <p:txBody>
          <a:bodyPr/>
          <a:lstStyle/>
          <a:p>
            <a:r>
              <a:rPr lang="en-US" dirty="0"/>
              <a:t>Compose Multiplatform</a:t>
            </a:r>
            <a:endParaRPr lang="en-CA" dirty="0"/>
          </a:p>
        </p:txBody>
      </p:sp>
      <p:sp>
        <p:nvSpPr>
          <p:cNvPr id="3" name="Content Placeholder 2">
            <a:extLst>
              <a:ext uri="{FF2B5EF4-FFF2-40B4-BE49-F238E27FC236}">
                <a16:creationId xmlns:a16="http://schemas.microsoft.com/office/drawing/2014/main" id="{D25074B5-BE4E-805E-7991-8448AD705429}"/>
              </a:ext>
            </a:extLst>
          </p:cNvPr>
          <p:cNvSpPr>
            <a:spLocks noGrp="1"/>
          </p:cNvSpPr>
          <p:nvPr>
            <p:ph idx="1"/>
          </p:nvPr>
        </p:nvSpPr>
        <p:spPr/>
        <p:txBody>
          <a:bodyPr>
            <a:normAutofit/>
          </a:bodyPr>
          <a:lstStyle/>
          <a:p>
            <a:r>
              <a:rPr lang="en-US" dirty="0"/>
              <a:t>Jetpack Compose is a toolkit for building native Android UI</a:t>
            </a:r>
          </a:p>
          <a:p>
            <a:r>
              <a:rPr lang="en-US" dirty="0"/>
              <a:t>Compose Multiplatform essentially extends Compose to cross-platform, with some limitations</a:t>
            </a:r>
          </a:p>
          <a:p>
            <a:r>
              <a:rPr lang="en-US" dirty="0"/>
              <a:t>We'll focus initially on learning Compose in general.</a:t>
            </a:r>
          </a:p>
          <a:p>
            <a:r>
              <a:rPr lang="en-US" dirty="0"/>
              <a:t>Compose approach is based on defining the UI by describing how it should look and providing data dependencies</a:t>
            </a:r>
          </a:p>
          <a:p>
            <a:pPr lvl="1"/>
            <a:r>
              <a:rPr lang="en-US" dirty="0"/>
              <a:t>Rather than focusing on the process of the UI's construction</a:t>
            </a:r>
          </a:p>
          <a:p>
            <a:endParaRPr lang="en-US" dirty="0"/>
          </a:p>
          <a:p>
            <a:endParaRPr lang="en-US" dirty="0"/>
          </a:p>
          <a:p>
            <a:endParaRPr lang="en-CA" dirty="0"/>
          </a:p>
        </p:txBody>
      </p:sp>
      <p:pic>
        <p:nvPicPr>
          <p:cNvPr id="12" name="Picture 11" descr="An image showing that UI elements together with UI state form the UI.">
            <a:extLst>
              <a:ext uri="{FF2B5EF4-FFF2-40B4-BE49-F238E27FC236}">
                <a16:creationId xmlns:a16="http://schemas.microsoft.com/office/drawing/2014/main" id="{E2CFBDDB-0529-BB14-5F4C-964EC9A32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3949" y="5075400"/>
            <a:ext cx="6682451" cy="1665125"/>
          </a:xfrm>
          <a:prstGeom prst="rect">
            <a:avLst/>
          </a:prstGeom>
        </p:spPr>
      </p:pic>
    </p:spTree>
    <p:extLst>
      <p:ext uri="{BB962C8B-B14F-4D97-AF65-F5344CB8AC3E}">
        <p14:creationId xmlns:p14="http://schemas.microsoft.com/office/powerpoint/2010/main" val="2932402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D314B-F7D1-51A7-4E8D-5F7BD9E2BA4A}"/>
              </a:ext>
            </a:extLst>
          </p:cNvPr>
          <p:cNvSpPr>
            <a:spLocks noGrp="1"/>
          </p:cNvSpPr>
          <p:nvPr>
            <p:ph type="title"/>
          </p:nvPr>
        </p:nvSpPr>
        <p:spPr/>
        <p:txBody>
          <a:bodyPr/>
          <a:lstStyle/>
          <a:p>
            <a:r>
              <a:rPr lang="en-US" dirty="0"/>
              <a:t>Composable Functions</a:t>
            </a:r>
            <a:endParaRPr lang="en-CA" dirty="0"/>
          </a:p>
        </p:txBody>
      </p:sp>
      <p:sp>
        <p:nvSpPr>
          <p:cNvPr id="3" name="Content Placeholder 2">
            <a:extLst>
              <a:ext uri="{FF2B5EF4-FFF2-40B4-BE49-F238E27FC236}">
                <a16:creationId xmlns:a16="http://schemas.microsoft.com/office/drawing/2014/main" id="{9694F825-2D8D-3FCB-7799-FB6C91B57903}"/>
              </a:ext>
            </a:extLst>
          </p:cNvPr>
          <p:cNvSpPr>
            <a:spLocks noGrp="1"/>
          </p:cNvSpPr>
          <p:nvPr>
            <p:ph idx="1"/>
          </p:nvPr>
        </p:nvSpPr>
        <p:spPr>
          <a:xfrm>
            <a:off x="838200" y="1825625"/>
            <a:ext cx="10891838" cy="4351338"/>
          </a:xfrm>
        </p:spPr>
        <p:txBody>
          <a:bodyPr>
            <a:normAutofit fontScale="77500" lnSpcReduction="20000"/>
          </a:bodyPr>
          <a:lstStyle/>
          <a:p>
            <a:r>
              <a:rPr lang="en-US" dirty="0"/>
              <a:t>Compose is built around composable functions</a:t>
            </a:r>
          </a:p>
          <a:p>
            <a:r>
              <a:rPr lang="en-US" dirty="0"/>
              <a:t>This is a declarative style of programming</a:t>
            </a:r>
          </a:p>
          <a:p>
            <a:endParaRPr lang="en-US" dirty="0"/>
          </a:p>
          <a:p>
            <a:r>
              <a:rPr lang="en-US" dirty="0"/>
              <a:t>To make a function composable, just add the @Composable annotation to it.</a:t>
            </a:r>
          </a:p>
          <a:p>
            <a:pPr marL="457200" lvl="1" indent="0">
              <a:buNone/>
            </a:pPr>
            <a:r>
              <a:rPr lang="en-US" dirty="0"/>
              <a:t>@Composable</a:t>
            </a:r>
          </a:p>
          <a:p>
            <a:pPr marL="457200" lvl="1" indent="0">
              <a:buNone/>
            </a:pPr>
            <a:r>
              <a:rPr lang="en-US" dirty="0"/>
              <a:t>fun Banner(name: String) {</a:t>
            </a:r>
          </a:p>
          <a:p>
            <a:pPr marL="457200" lvl="1" indent="0">
              <a:buNone/>
            </a:pPr>
            <a:r>
              <a:rPr lang="en-US" dirty="0"/>
              <a:t>     Text("Hello $name.")</a:t>
            </a:r>
          </a:p>
          <a:p>
            <a:pPr marL="457200" lvl="1" indent="0">
              <a:buNone/>
            </a:pPr>
            <a:r>
              <a:rPr lang="en-US" dirty="0"/>
              <a:t>}</a:t>
            </a:r>
          </a:p>
          <a:p>
            <a:pPr marL="0" indent="0">
              <a:buNone/>
            </a:pPr>
            <a:r>
              <a:rPr lang="en-CA" dirty="0">
                <a:sym typeface="Wingdings" panose="05000000000000000000" pitchFamily="2" charset="2"/>
              </a:rPr>
              <a:t> In your Multiplatform project, comment out everything inside your App() function in </a:t>
            </a:r>
            <a:r>
              <a:rPr lang="en-CA" dirty="0" err="1">
                <a:sym typeface="Wingdings" panose="05000000000000000000" pitchFamily="2" charset="2"/>
              </a:rPr>
              <a:t>App.kt</a:t>
            </a:r>
            <a:endParaRPr lang="en-CA" dirty="0">
              <a:sym typeface="Wingdings" panose="05000000000000000000" pitchFamily="2" charset="2"/>
            </a:endParaRPr>
          </a:p>
          <a:p>
            <a:pPr marL="0" indent="0">
              <a:buNone/>
            </a:pPr>
            <a:r>
              <a:rPr lang="en-CA" dirty="0">
                <a:sym typeface="Wingdings" panose="05000000000000000000" pitchFamily="2" charset="2"/>
              </a:rPr>
              <a:t> Add the following composable to </a:t>
            </a:r>
            <a:r>
              <a:rPr lang="en-CA" dirty="0" err="1">
                <a:sym typeface="Wingdings" panose="05000000000000000000" pitchFamily="2" charset="2"/>
              </a:rPr>
              <a:t>App.kt</a:t>
            </a:r>
            <a:r>
              <a:rPr lang="en-CA" dirty="0">
                <a:sym typeface="Wingdings" panose="05000000000000000000" pitchFamily="2" charset="2"/>
              </a:rPr>
              <a:t> and call it from inside App()</a:t>
            </a:r>
          </a:p>
          <a:p>
            <a:pPr marL="457200" lvl="1" indent="0">
              <a:buNone/>
            </a:pPr>
            <a:r>
              <a:rPr lang="en-CA" dirty="0"/>
              <a:t>@Composable</a:t>
            </a:r>
          </a:p>
          <a:p>
            <a:pPr marL="457200" lvl="1" indent="0">
              <a:buNone/>
            </a:pPr>
            <a:r>
              <a:rPr lang="en-CA" dirty="0"/>
              <a:t>fun App() {</a:t>
            </a:r>
          </a:p>
          <a:p>
            <a:pPr marL="457200" lvl="1" indent="0">
              <a:buNone/>
            </a:pPr>
            <a:r>
              <a:rPr lang="en-CA" dirty="0"/>
              <a:t>    Banner("Qureshi")</a:t>
            </a:r>
          </a:p>
          <a:p>
            <a:pPr marL="457200" lvl="1" indent="0">
              <a:buNone/>
            </a:pPr>
            <a:r>
              <a:rPr lang="en-CA" dirty="0"/>
              <a:t>}</a:t>
            </a:r>
          </a:p>
        </p:txBody>
      </p:sp>
    </p:spTree>
    <p:extLst>
      <p:ext uri="{BB962C8B-B14F-4D97-AF65-F5344CB8AC3E}">
        <p14:creationId xmlns:p14="http://schemas.microsoft.com/office/powerpoint/2010/main" val="260320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35FCA-7FF5-345F-CA7D-5EC86D0FBE30}"/>
              </a:ext>
            </a:extLst>
          </p:cNvPr>
          <p:cNvSpPr>
            <a:spLocks noGrp="1"/>
          </p:cNvSpPr>
          <p:nvPr>
            <p:ph type="title"/>
          </p:nvPr>
        </p:nvSpPr>
        <p:spPr/>
        <p:txBody>
          <a:bodyPr/>
          <a:lstStyle/>
          <a:p>
            <a:r>
              <a:rPr lang="en-US" dirty="0"/>
              <a:t>Key Properties of </a:t>
            </a:r>
            <a:r>
              <a:rPr lang="en-US" dirty="0" err="1"/>
              <a:t>Composables</a:t>
            </a:r>
            <a:endParaRPr lang="en-CA" dirty="0"/>
          </a:p>
        </p:txBody>
      </p:sp>
      <p:sp>
        <p:nvSpPr>
          <p:cNvPr id="3" name="Content Placeholder 2">
            <a:extLst>
              <a:ext uri="{FF2B5EF4-FFF2-40B4-BE49-F238E27FC236}">
                <a16:creationId xmlns:a16="http://schemas.microsoft.com/office/drawing/2014/main" id="{DDEFE0A5-C981-8637-B06B-AAB7CC975821}"/>
              </a:ext>
            </a:extLst>
          </p:cNvPr>
          <p:cNvSpPr>
            <a:spLocks noGrp="1"/>
          </p:cNvSpPr>
          <p:nvPr>
            <p:ph idx="1"/>
          </p:nvPr>
        </p:nvSpPr>
        <p:spPr>
          <a:xfrm>
            <a:off x="838199" y="1825625"/>
            <a:ext cx="11020425" cy="4351338"/>
          </a:xfrm>
        </p:spPr>
        <p:txBody>
          <a:bodyPr>
            <a:normAutofit fontScale="85000" lnSpcReduction="10000"/>
          </a:bodyPr>
          <a:lstStyle/>
          <a:p>
            <a:r>
              <a:rPr lang="en-CA" dirty="0" err="1"/>
              <a:t>Composables</a:t>
            </a:r>
            <a:r>
              <a:rPr lang="en-CA" dirty="0"/>
              <a:t> in Kotlin have properties similar to those of components in React</a:t>
            </a:r>
          </a:p>
          <a:p>
            <a:endParaRPr lang="en-CA" dirty="0"/>
          </a:p>
          <a:p>
            <a:r>
              <a:rPr lang="en-CA" dirty="0" err="1"/>
              <a:t>Composables</a:t>
            </a:r>
            <a:r>
              <a:rPr lang="en-CA" dirty="0"/>
              <a:t> are immutable</a:t>
            </a:r>
          </a:p>
          <a:p>
            <a:pPr lvl="1"/>
            <a:r>
              <a:rPr lang="en-CA" dirty="0"/>
              <a:t>You can't directly update its contents.</a:t>
            </a:r>
          </a:p>
          <a:p>
            <a:pPr lvl="1"/>
            <a:r>
              <a:rPr lang="en-CA" dirty="0"/>
              <a:t>You need to pass any and all information as parameters (or state)</a:t>
            </a:r>
          </a:p>
          <a:p>
            <a:r>
              <a:rPr lang="en-CA" dirty="0" err="1"/>
              <a:t>Composables</a:t>
            </a:r>
            <a:r>
              <a:rPr lang="en-CA" dirty="0"/>
              <a:t> are idempotent</a:t>
            </a:r>
          </a:p>
          <a:p>
            <a:pPr lvl="1"/>
            <a:r>
              <a:rPr lang="en-CA" dirty="0"/>
              <a:t>It must have the same way when called multiple times with the same arguments (and state)</a:t>
            </a:r>
          </a:p>
          <a:p>
            <a:pPr lvl="1"/>
            <a:r>
              <a:rPr lang="en-CA" dirty="0"/>
              <a:t>i.e., free of side-effects</a:t>
            </a:r>
          </a:p>
          <a:p>
            <a:r>
              <a:rPr lang="en-CA" dirty="0"/>
              <a:t>When parameters/state changes, the UI for that composable is regenerated</a:t>
            </a:r>
          </a:p>
          <a:p>
            <a:pPr lvl="1"/>
            <a:r>
              <a:rPr lang="en-CA" dirty="0"/>
              <a:t>This process is called </a:t>
            </a:r>
            <a:r>
              <a:rPr lang="en-CA" b="1" dirty="0" err="1"/>
              <a:t>recomposition</a:t>
            </a:r>
            <a:endParaRPr lang="en-CA" b="1" dirty="0"/>
          </a:p>
          <a:p>
            <a:r>
              <a:rPr lang="en-CA" dirty="0"/>
              <a:t>As in React, </a:t>
            </a:r>
            <a:r>
              <a:rPr lang="en-US" dirty="0"/>
              <a:t>every time the state of the UI changes, Compose recreates the parts of the UI tree that have changed.</a:t>
            </a:r>
            <a:endParaRPr lang="en-CA" dirty="0"/>
          </a:p>
          <a:p>
            <a:endParaRPr lang="en-CA" dirty="0"/>
          </a:p>
        </p:txBody>
      </p:sp>
    </p:spTree>
    <p:extLst>
      <p:ext uri="{BB962C8B-B14F-4D97-AF65-F5344CB8AC3E}">
        <p14:creationId xmlns:p14="http://schemas.microsoft.com/office/powerpoint/2010/main" val="1946100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F198-52B2-C6CB-CCEC-5CDC0D68C067}"/>
              </a:ext>
            </a:extLst>
          </p:cNvPr>
          <p:cNvSpPr>
            <a:spLocks noGrp="1"/>
          </p:cNvSpPr>
          <p:nvPr>
            <p:ph type="title"/>
          </p:nvPr>
        </p:nvSpPr>
        <p:spPr/>
        <p:txBody>
          <a:bodyPr/>
          <a:lstStyle/>
          <a:p>
            <a:r>
              <a:rPr lang="en-US" dirty="0"/>
              <a:t>Lifecycle of </a:t>
            </a:r>
            <a:r>
              <a:rPr lang="en-US" dirty="0" err="1"/>
              <a:t>Composables</a:t>
            </a:r>
            <a:endParaRPr lang="en-CA" dirty="0"/>
          </a:p>
        </p:txBody>
      </p:sp>
      <p:sp>
        <p:nvSpPr>
          <p:cNvPr id="3" name="Content Placeholder 2">
            <a:extLst>
              <a:ext uri="{FF2B5EF4-FFF2-40B4-BE49-F238E27FC236}">
                <a16:creationId xmlns:a16="http://schemas.microsoft.com/office/drawing/2014/main" id="{F80DEA15-62F6-1439-BBF1-7217A4E38BD5}"/>
              </a:ext>
            </a:extLst>
          </p:cNvPr>
          <p:cNvSpPr>
            <a:spLocks noGrp="1"/>
          </p:cNvSpPr>
          <p:nvPr>
            <p:ph idx="1"/>
          </p:nvPr>
        </p:nvSpPr>
        <p:spPr/>
        <p:txBody>
          <a:bodyPr/>
          <a:lstStyle/>
          <a:p>
            <a:r>
              <a:rPr lang="en-CA" dirty="0">
                <a:hlinkClick r:id="rId2"/>
              </a:rPr>
              <a:t>https://developer.android.com/jetpack/compose/lifecycle</a:t>
            </a:r>
            <a:r>
              <a:rPr lang="en-CA" dirty="0"/>
              <a:t> </a:t>
            </a:r>
          </a:p>
        </p:txBody>
      </p:sp>
      <p:pic>
        <p:nvPicPr>
          <p:cNvPr id="7" name="Picture 6" descr="A picture containing text, screenshot, font, diagram&#10;&#10;Description automatically generated">
            <a:extLst>
              <a:ext uri="{FF2B5EF4-FFF2-40B4-BE49-F238E27FC236}">
                <a16:creationId xmlns:a16="http://schemas.microsoft.com/office/drawing/2014/main" id="{A1B5D8DC-2790-7B09-DA90-25468F584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4628" y="2836120"/>
            <a:ext cx="8978638" cy="3859834"/>
          </a:xfrm>
          <a:prstGeom prst="rect">
            <a:avLst/>
          </a:prstGeom>
        </p:spPr>
      </p:pic>
    </p:spTree>
    <p:extLst>
      <p:ext uri="{BB962C8B-B14F-4D97-AF65-F5344CB8AC3E}">
        <p14:creationId xmlns:p14="http://schemas.microsoft.com/office/powerpoint/2010/main" val="712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F236-5905-24AF-E5A2-CFDB737CA93A}"/>
              </a:ext>
            </a:extLst>
          </p:cNvPr>
          <p:cNvSpPr>
            <a:spLocks noGrp="1"/>
          </p:cNvSpPr>
          <p:nvPr>
            <p:ph type="title"/>
          </p:nvPr>
        </p:nvSpPr>
        <p:spPr/>
        <p:txBody>
          <a:bodyPr/>
          <a:lstStyle/>
          <a:p>
            <a:r>
              <a:rPr lang="en-US" dirty="0"/>
              <a:t>Phases</a:t>
            </a:r>
            <a:endParaRPr lang="en-CA" dirty="0"/>
          </a:p>
        </p:txBody>
      </p:sp>
      <p:sp>
        <p:nvSpPr>
          <p:cNvPr id="3" name="Content Placeholder 2">
            <a:extLst>
              <a:ext uri="{FF2B5EF4-FFF2-40B4-BE49-F238E27FC236}">
                <a16:creationId xmlns:a16="http://schemas.microsoft.com/office/drawing/2014/main" id="{46996F00-5B64-6A52-BD55-CF71B460296D}"/>
              </a:ext>
            </a:extLst>
          </p:cNvPr>
          <p:cNvSpPr>
            <a:spLocks noGrp="1"/>
          </p:cNvSpPr>
          <p:nvPr>
            <p:ph idx="1"/>
          </p:nvPr>
        </p:nvSpPr>
        <p:spPr>
          <a:xfrm>
            <a:off x="838200" y="1825625"/>
            <a:ext cx="7891463" cy="4351338"/>
          </a:xfrm>
        </p:spPr>
        <p:txBody>
          <a:bodyPr>
            <a:normAutofit fontScale="92500"/>
          </a:bodyPr>
          <a:lstStyle/>
          <a:p>
            <a:r>
              <a:rPr lang="en-US" dirty="0"/>
              <a:t>Compose has 3 main phases</a:t>
            </a:r>
          </a:p>
          <a:p>
            <a:pPr marL="914400" lvl="1" indent="-457200">
              <a:buFont typeface="+mj-lt"/>
              <a:buAutoNum type="arabicPeriod"/>
            </a:pPr>
            <a:r>
              <a:rPr lang="en-US" dirty="0"/>
              <a:t>Composition: What UI to show. Compose runs composable functions and creates a description of your UI.</a:t>
            </a:r>
          </a:p>
          <a:p>
            <a:pPr marL="914400" lvl="1" indent="-457200">
              <a:buFont typeface="+mj-lt"/>
              <a:buAutoNum type="arabicPeriod"/>
            </a:pPr>
            <a:r>
              <a:rPr lang="en-US" dirty="0"/>
              <a:t>Layout: Where to place UI. This phase consists of two steps: measurement and placement. Layout elements measure and place themselves and any child elements in 2D coordinates, for each node in the layout tree.</a:t>
            </a:r>
          </a:p>
          <a:p>
            <a:pPr marL="914400" lvl="1" indent="-457200">
              <a:buFont typeface="+mj-lt"/>
              <a:buAutoNum type="arabicPeriod"/>
            </a:pPr>
            <a:r>
              <a:rPr lang="en-US" dirty="0"/>
              <a:t>Drawing: How it renders. UI elements draw into a Canvas, usually a device screen.</a:t>
            </a:r>
          </a:p>
          <a:p>
            <a:r>
              <a:rPr lang="en-US" dirty="0"/>
              <a:t>Unidirectional Data Flow: Order of these phases is generally the same, allowing data to flow in one direction from composition to layout to drawing.</a:t>
            </a:r>
          </a:p>
        </p:txBody>
      </p:sp>
      <p:pic>
        <p:nvPicPr>
          <p:cNvPr id="9" name="Graphic 8" descr="Graphic showing phases: Composition happens first followed by Layout followed by Drawing, with unidirectional flow">
            <a:extLst>
              <a:ext uri="{FF2B5EF4-FFF2-40B4-BE49-F238E27FC236}">
                <a16:creationId xmlns:a16="http://schemas.microsoft.com/office/drawing/2014/main" id="{D08207EB-7515-3B15-FDC8-A075CAB426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01137" y="2348525"/>
            <a:ext cx="2838450" cy="3305537"/>
          </a:xfrm>
          <a:prstGeom prst="rect">
            <a:avLst/>
          </a:prstGeom>
        </p:spPr>
      </p:pic>
    </p:spTree>
    <p:extLst>
      <p:ext uri="{BB962C8B-B14F-4D97-AF65-F5344CB8AC3E}">
        <p14:creationId xmlns:p14="http://schemas.microsoft.com/office/powerpoint/2010/main" val="4076868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1AAD-A3C0-2E1A-8075-AF0C43807FDE}"/>
              </a:ext>
            </a:extLst>
          </p:cNvPr>
          <p:cNvSpPr>
            <a:spLocks noGrp="1"/>
          </p:cNvSpPr>
          <p:nvPr>
            <p:ph type="title"/>
          </p:nvPr>
        </p:nvSpPr>
        <p:spPr/>
        <p:txBody>
          <a:bodyPr/>
          <a:lstStyle/>
          <a:p>
            <a:r>
              <a:rPr lang="en-US" dirty="0"/>
              <a:t>Layouts</a:t>
            </a:r>
            <a:endParaRPr lang="en-CA" dirty="0"/>
          </a:p>
        </p:txBody>
      </p:sp>
      <p:sp>
        <p:nvSpPr>
          <p:cNvPr id="3" name="Content Placeholder 2">
            <a:extLst>
              <a:ext uri="{FF2B5EF4-FFF2-40B4-BE49-F238E27FC236}">
                <a16:creationId xmlns:a16="http://schemas.microsoft.com/office/drawing/2014/main" id="{D9FDD07A-AA9A-BBEE-AE3A-339471D1E83B}"/>
              </a:ext>
            </a:extLst>
          </p:cNvPr>
          <p:cNvSpPr>
            <a:spLocks noGrp="1"/>
          </p:cNvSpPr>
          <p:nvPr>
            <p:ph idx="1"/>
          </p:nvPr>
        </p:nvSpPr>
        <p:spPr/>
        <p:txBody>
          <a:bodyPr>
            <a:normAutofit lnSpcReduction="10000"/>
          </a:bodyPr>
          <a:lstStyle/>
          <a:p>
            <a:r>
              <a:rPr lang="en-CA" dirty="0">
                <a:hlinkClick r:id="rId2"/>
              </a:rPr>
              <a:t>https://developer.android.com/jetpack/compose/layouts/basics</a:t>
            </a:r>
            <a:endParaRPr lang="en-CA" dirty="0"/>
          </a:p>
          <a:p>
            <a:r>
              <a:rPr lang="en-CA" dirty="0"/>
              <a:t>A composable may contain several UI elements (i.e., other </a:t>
            </a:r>
            <a:r>
              <a:rPr lang="en-CA" dirty="0" err="1"/>
              <a:t>composables</a:t>
            </a:r>
            <a:r>
              <a:rPr lang="en-CA" dirty="0"/>
              <a:t>)</a:t>
            </a:r>
          </a:p>
          <a:p>
            <a:r>
              <a:rPr lang="en-CA" dirty="0"/>
              <a:t>You must provide guidance on how they should be arranged</a:t>
            </a:r>
          </a:p>
          <a:p>
            <a:endParaRPr lang="en-CA" dirty="0"/>
          </a:p>
          <a:p>
            <a:pPr marL="0" indent="0">
              <a:buNone/>
            </a:pPr>
            <a:r>
              <a:rPr lang="en-CA" dirty="0">
                <a:sym typeface="Wingdings" panose="05000000000000000000" pitchFamily="2" charset="2"/>
              </a:rPr>
              <a:t> Add</a:t>
            </a:r>
            <a:r>
              <a:rPr lang="en-CA" dirty="0"/>
              <a:t> the following line to your Banner function so that it now includes two Text components</a:t>
            </a:r>
          </a:p>
          <a:p>
            <a:pPr marL="457200" lvl="1" indent="0">
              <a:buNone/>
            </a:pPr>
            <a:r>
              <a:rPr lang="en-CA" dirty="0"/>
              <a:t>Text("Welcome to My App")</a:t>
            </a:r>
          </a:p>
          <a:p>
            <a:endParaRPr lang="en-CA" dirty="0"/>
          </a:p>
          <a:p>
            <a:r>
              <a:rPr lang="en-CA" dirty="0"/>
              <a:t>Run it – What happens?</a:t>
            </a:r>
          </a:p>
          <a:p>
            <a:endParaRPr lang="en-CA" dirty="0"/>
          </a:p>
        </p:txBody>
      </p:sp>
    </p:spTree>
    <p:extLst>
      <p:ext uri="{BB962C8B-B14F-4D97-AF65-F5344CB8AC3E}">
        <p14:creationId xmlns:p14="http://schemas.microsoft.com/office/powerpoint/2010/main" val="1483626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9873</TotalTime>
  <Words>2455</Words>
  <Application>Microsoft Office PowerPoint</Application>
  <PresentationFormat>Widescreen</PresentationFormat>
  <Paragraphs>241</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Courier New</vt:lpstr>
      <vt:lpstr>Wingdings</vt:lpstr>
      <vt:lpstr>Office Theme</vt:lpstr>
      <vt:lpstr>Related Technologies for Multiplatform Applications</vt:lpstr>
      <vt:lpstr>Objectives</vt:lpstr>
      <vt:lpstr>Key Links</vt:lpstr>
      <vt:lpstr>Compose Multiplatform</vt:lpstr>
      <vt:lpstr>Composable Functions</vt:lpstr>
      <vt:lpstr>Key Properties of Composables</vt:lpstr>
      <vt:lpstr>Lifecycle of Composables</vt:lpstr>
      <vt:lpstr>Phases</vt:lpstr>
      <vt:lpstr>Layouts</vt:lpstr>
      <vt:lpstr>Layout Components: Column, Row</vt:lpstr>
      <vt:lpstr>Nesting</vt:lpstr>
      <vt:lpstr>Modifiers &amp; Style parameters</vt:lpstr>
      <vt:lpstr>PowerPoint Presentation</vt:lpstr>
      <vt:lpstr>Try It!</vt:lpstr>
      <vt:lpstr>Loading Images in Multi-Platform</vt:lpstr>
      <vt:lpstr>Exercise</vt:lpstr>
      <vt:lpstr>Material</vt:lpstr>
      <vt:lpstr>MaterialTheme</vt:lpstr>
      <vt:lpstr>Other Material UI Components</vt:lpstr>
      <vt:lpstr>State</vt:lpstr>
      <vt:lpstr>State: Links</vt:lpstr>
      <vt:lpstr>Assignment #1: Single screen Kotlin Multiplatform / Compose Multiplatform App</vt:lpstr>
      <vt:lpstr>Assignment #1: Single screen Kotlin Multiplatform / Compose Multiplatform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Talib Hussain</dc:creator>
  <cp:lastModifiedBy>Talib Hussain</cp:lastModifiedBy>
  <cp:revision>8</cp:revision>
  <dcterms:created xsi:type="dcterms:W3CDTF">2023-05-24T18:31:30Z</dcterms:created>
  <dcterms:modified xsi:type="dcterms:W3CDTF">2023-06-12T23:29:18Z</dcterms:modified>
</cp:coreProperties>
</file>