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64" r:id="rId3"/>
    <p:sldId id="382" r:id="rId4"/>
    <p:sldId id="1081" r:id="rId5"/>
    <p:sldId id="395" r:id="rId6"/>
    <p:sldId id="1077" r:id="rId7"/>
    <p:sldId id="1076" r:id="rId8"/>
    <p:sldId id="397" r:id="rId9"/>
    <p:sldId id="1082" r:id="rId10"/>
    <p:sldId id="1087" r:id="rId11"/>
    <p:sldId id="1095" r:id="rId12"/>
    <p:sldId id="1103" r:id="rId13"/>
    <p:sldId id="1086" r:id="rId14"/>
    <p:sldId id="1091" r:id="rId15"/>
    <p:sldId id="1093" r:id="rId16"/>
    <p:sldId id="1094" r:id="rId17"/>
    <p:sldId id="1090" r:id="rId18"/>
    <p:sldId id="1088" r:id="rId19"/>
    <p:sldId id="1089" r:id="rId20"/>
    <p:sldId id="1104" r:id="rId21"/>
    <p:sldId id="1106" r:id="rId22"/>
    <p:sldId id="1080" r:id="rId23"/>
    <p:sldId id="1096" r:id="rId24"/>
    <p:sldId id="1099" r:id="rId25"/>
    <p:sldId id="1100" r:id="rId26"/>
    <p:sldId id="1101" r:id="rId27"/>
    <p:sldId id="1107" r:id="rId28"/>
    <p:sldId id="1102" r:id="rId29"/>
    <p:sldId id="1098" r:id="rId30"/>
    <p:sldId id="1097" r:id="rId31"/>
    <p:sldId id="109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C5D4"/>
    <a:srgbClr val="25EBF9"/>
    <a:srgbClr val="263E49"/>
    <a:srgbClr val="1225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3363BB-505C-43C5-B4E4-593B6D2B069F}" v="10" dt="2023-06-10T06:33:45.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4" autoAdjust="0"/>
    <p:restoredTop sz="91024" autoAdjust="0"/>
  </p:normalViewPr>
  <p:slideViewPr>
    <p:cSldViewPr snapToGrid="0">
      <p:cViewPr varScale="1">
        <p:scale>
          <a:sx n="91" d="100"/>
          <a:sy n="91" d="100"/>
        </p:scale>
        <p:origin x="84" y="216"/>
      </p:cViewPr>
      <p:guideLst/>
    </p:cSldViewPr>
  </p:slideViewPr>
  <p:notesTextViewPr>
    <p:cViewPr>
      <p:scale>
        <a:sx n="1" d="1"/>
        <a:sy n="1" d="1"/>
      </p:scale>
      <p:origin x="0" y="0"/>
    </p:cViewPr>
  </p:notesTextViewPr>
  <p:notesViewPr>
    <p:cSldViewPr snapToGrid="0">
      <p:cViewPr varScale="1">
        <p:scale>
          <a:sx n="82" d="100"/>
          <a:sy n="82" d="100"/>
        </p:scale>
        <p:origin x="171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ib Hussain" userId="46b98cda-295a-48d7-b453-399bdc7c0d7d" providerId="ADAL" clId="{2E3363BB-505C-43C5-B4E4-593B6D2B069F}"/>
    <pc:docChg chg="undo custSel addSld delSld modSld sldOrd">
      <pc:chgData name="Talib Hussain" userId="46b98cda-295a-48d7-b453-399bdc7c0d7d" providerId="ADAL" clId="{2E3363BB-505C-43C5-B4E4-593B6D2B069F}" dt="2023-06-10T06:36:32.953" v="1047" actId="27636"/>
      <pc:docMkLst>
        <pc:docMk/>
      </pc:docMkLst>
      <pc:sldChg chg="modSp mod">
        <pc:chgData name="Talib Hussain" userId="46b98cda-295a-48d7-b453-399bdc7c0d7d" providerId="ADAL" clId="{2E3363BB-505C-43C5-B4E4-593B6D2B069F}" dt="2023-06-09T16:49:32.524" v="334" actId="6549"/>
        <pc:sldMkLst>
          <pc:docMk/>
          <pc:sldMk cId="650881149" sldId="1080"/>
        </pc:sldMkLst>
        <pc:spChg chg="mod">
          <ac:chgData name="Talib Hussain" userId="46b98cda-295a-48d7-b453-399bdc7c0d7d" providerId="ADAL" clId="{2E3363BB-505C-43C5-B4E4-593B6D2B069F}" dt="2023-06-09T16:49:32.524" v="334" actId="6549"/>
          <ac:spMkLst>
            <pc:docMk/>
            <pc:sldMk cId="650881149" sldId="1080"/>
            <ac:spMk id="3" creationId="{D80BB8C0-070B-EF6B-D6FE-7CEB895D685B}"/>
          </ac:spMkLst>
        </pc:spChg>
      </pc:sldChg>
      <pc:sldChg chg="modSp mod">
        <pc:chgData name="Talib Hussain" userId="46b98cda-295a-48d7-b453-399bdc7c0d7d" providerId="ADAL" clId="{2E3363BB-505C-43C5-B4E4-593B6D2B069F}" dt="2023-06-10T06:34:10.045" v="869" actId="20577"/>
        <pc:sldMkLst>
          <pc:docMk/>
          <pc:sldMk cId="3737072630" sldId="1082"/>
        </pc:sldMkLst>
        <pc:spChg chg="mod">
          <ac:chgData name="Talib Hussain" userId="46b98cda-295a-48d7-b453-399bdc7c0d7d" providerId="ADAL" clId="{2E3363BB-505C-43C5-B4E4-593B6D2B069F}" dt="2023-06-10T06:34:10.045" v="869" actId="20577"/>
          <ac:spMkLst>
            <pc:docMk/>
            <pc:sldMk cId="3737072630" sldId="1082"/>
            <ac:spMk id="3" creationId="{0F3C65D8-2B91-13C4-DCB7-84ACE2A36D60}"/>
          </ac:spMkLst>
        </pc:spChg>
      </pc:sldChg>
      <pc:sldChg chg="modSp mod">
        <pc:chgData name="Talib Hussain" userId="46b98cda-295a-48d7-b453-399bdc7c0d7d" providerId="ADAL" clId="{2E3363BB-505C-43C5-B4E4-593B6D2B069F}" dt="2023-06-10T06:36:32.953" v="1047" actId="27636"/>
        <pc:sldMkLst>
          <pc:docMk/>
          <pc:sldMk cId="2496392705" sldId="1089"/>
        </pc:sldMkLst>
        <pc:spChg chg="mod">
          <ac:chgData name="Talib Hussain" userId="46b98cda-295a-48d7-b453-399bdc7c0d7d" providerId="ADAL" clId="{2E3363BB-505C-43C5-B4E4-593B6D2B069F}" dt="2023-06-09T17:41:39.023" v="397" actId="20577"/>
          <ac:spMkLst>
            <pc:docMk/>
            <pc:sldMk cId="2496392705" sldId="1089"/>
            <ac:spMk id="2" creationId="{777F23B6-79C4-0CC3-BE6F-6E3636A97267}"/>
          </ac:spMkLst>
        </pc:spChg>
        <pc:spChg chg="mod">
          <ac:chgData name="Talib Hussain" userId="46b98cda-295a-48d7-b453-399bdc7c0d7d" providerId="ADAL" clId="{2E3363BB-505C-43C5-B4E4-593B6D2B069F}" dt="2023-06-10T06:36:32.953" v="1047" actId="27636"/>
          <ac:spMkLst>
            <pc:docMk/>
            <pc:sldMk cId="2496392705" sldId="1089"/>
            <ac:spMk id="3" creationId="{7431E080-BD1A-432F-B4D0-1A3F76AFC8E6}"/>
          </ac:spMkLst>
        </pc:spChg>
      </pc:sldChg>
      <pc:sldChg chg="modSp mod ord">
        <pc:chgData name="Talib Hussain" userId="46b98cda-295a-48d7-b453-399bdc7c0d7d" providerId="ADAL" clId="{2E3363BB-505C-43C5-B4E4-593B6D2B069F}" dt="2023-06-10T06:35:52.781" v="1036" actId="20577"/>
        <pc:sldMkLst>
          <pc:docMk/>
          <pc:sldMk cId="3525100172" sldId="1095"/>
        </pc:sldMkLst>
        <pc:spChg chg="mod">
          <ac:chgData name="Talib Hussain" userId="46b98cda-295a-48d7-b453-399bdc7c0d7d" providerId="ADAL" clId="{2E3363BB-505C-43C5-B4E4-593B6D2B069F}" dt="2023-06-10T06:35:52.781" v="1036" actId="20577"/>
          <ac:spMkLst>
            <pc:docMk/>
            <pc:sldMk cId="3525100172" sldId="1095"/>
            <ac:spMk id="3" creationId="{F2EB9E17-6BDC-8E05-9169-AC99AEFFBEF3}"/>
          </ac:spMkLst>
        </pc:spChg>
      </pc:sldChg>
      <pc:sldChg chg="modSp mod">
        <pc:chgData name="Talib Hussain" userId="46b98cda-295a-48d7-b453-399bdc7c0d7d" providerId="ADAL" clId="{2E3363BB-505C-43C5-B4E4-593B6D2B069F}" dt="2023-06-09T16:55:52.322" v="342" actId="20577"/>
        <pc:sldMkLst>
          <pc:docMk/>
          <pc:sldMk cId="3815399327" sldId="1096"/>
        </pc:sldMkLst>
        <pc:spChg chg="mod">
          <ac:chgData name="Talib Hussain" userId="46b98cda-295a-48d7-b453-399bdc7c0d7d" providerId="ADAL" clId="{2E3363BB-505C-43C5-B4E4-593B6D2B069F}" dt="2023-06-09T16:55:52.322" v="342" actId="20577"/>
          <ac:spMkLst>
            <pc:docMk/>
            <pc:sldMk cId="3815399327" sldId="1096"/>
            <ac:spMk id="3" creationId="{17A26365-8B6F-3718-94BD-7B4B9A7B5409}"/>
          </ac:spMkLst>
        </pc:spChg>
      </pc:sldChg>
      <pc:sldChg chg="modSp mod">
        <pc:chgData name="Talib Hussain" userId="46b98cda-295a-48d7-b453-399bdc7c0d7d" providerId="ADAL" clId="{2E3363BB-505C-43C5-B4E4-593B6D2B069F}" dt="2023-06-09T17:41:31.416" v="393" actId="27636"/>
        <pc:sldMkLst>
          <pc:docMk/>
          <pc:sldMk cId="1572918828" sldId="1098"/>
        </pc:sldMkLst>
        <pc:spChg chg="mod">
          <ac:chgData name="Talib Hussain" userId="46b98cda-295a-48d7-b453-399bdc7c0d7d" providerId="ADAL" clId="{2E3363BB-505C-43C5-B4E4-593B6D2B069F}" dt="2023-06-09T17:41:27.258" v="391" actId="20577"/>
          <ac:spMkLst>
            <pc:docMk/>
            <pc:sldMk cId="1572918828" sldId="1098"/>
            <ac:spMk id="2" creationId="{9762FBDC-3BBB-41EF-B01E-824B09B0DB26}"/>
          </ac:spMkLst>
        </pc:spChg>
        <pc:spChg chg="mod">
          <ac:chgData name="Talib Hussain" userId="46b98cda-295a-48d7-b453-399bdc7c0d7d" providerId="ADAL" clId="{2E3363BB-505C-43C5-B4E4-593B6D2B069F}" dt="2023-06-09T17:41:31.416" v="393" actId="27636"/>
          <ac:spMkLst>
            <pc:docMk/>
            <pc:sldMk cId="1572918828" sldId="1098"/>
            <ac:spMk id="3" creationId="{8EEBB873-09B4-D7B9-43F7-EB6B165A4722}"/>
          </ac:spMkLst>
        </pc:spChg>
      </pc:sldChg>
      <pc:sldChg chg="modSp mod ord">
        <pc:chgData name="Talib Hussain" userId="46b98cda-295a-48d7-b453-399bdc7c0d7d" providerId="ADAL" clId="{2E3363BB-505C-43C5-B4E4-593B6D2B069F}" dt="2023-06-09T17:52:18.984" v="780" actId="15"/>
        <pc:sldMkLst>
          <pc:docMk/>
          <pc:sldMk cId="716700422" sldId="1102"/>
        </pc:sldMkLst>
        <pc:spChg chg="mod">
          <ac:chgData name="Talib Hussain" userId="46b98cda-295a-48d7-b453-399bdc7c0d7d" providerId="ADAL" clId="{2E3363BB-505C-43C5-B4E4-593B6D2B069F}" dt="2023-06-09T17:52:18.984" v="780" actId="15"/>
          <ac:spMkLst>
            <pc:docMk/>
            <pc:sldMk cId="716700422" sldId="1102"/>
            <ac:spMk id="3" creationId="{51DC1F9A-B0EF-C5C3-5519-8D36927A5549}"/>
          </ac:spMkLst>
        </pc:spChg>
      </pc:sldChg>
      <pc:sldChg chg="modSp mod">
        <pc:chgData name="Talib Hussain" userId="46b98cda-295a-48d7-b453-399bdc7c0d7d" providerId="ADAL" clId="{2E3363BB-505C-43C5-B4E4-593B6D2B069F}" dt="2023-06-09T15:43:22.608" v="201" actId="1076"/>
        <pc:sldMkLst>
          <pc:docMk/>
          <pc:sldMk cId="3914231591" sldId="1103"/>
        </pc:sldMkLst>
        <pc:spChg chg="mod">
          <ac:chgData name="Talib Hussain" userId="46b98cda-295a-48d7-b453-399bdc7c0d7d" providerId="ADAL" clId="{2E3363BB-505C-43C5-B4E4-593B6D2B069F}" dt="2023-06-09T15:43:22.608" v="201" actId="1076"/>
          <ac:spMkLst>
            <pc:docMk/>
            <pc:sldMk cId="3914231591" sldId="1103"/>
            <ac:spMk id="3" creationId="{8F54347D-85DE-27F5-9946-BE9CCBDD3F26}"/>
          </ac:spMkLst>
        </pc:spChg>
        <pc:picChg chg="mod">
          <ac:chgData name="Talib Hussain" userId="46b98cda-295a-48d7-b453-399bdc7c0d7d" providerId="ADAL" clId="{2E3363BB-505C-43C5-B4E4-593B6D2B069F}" dt="2023-06-09T15:43:15.737" v="199" actId="962"/>
          <ac:picMkLst>
            <pc:docMk/>
            <pc:sldMk cId="3914231591" sldId="1103"/>
            <ac:picMk id="5" creationId="{178B350F-DCDB-064E-8803-9DC0C62A12AA}"/>
          </ac:picMkLst>
        </pc:picChg>
      </pc:sldChg>
      <pc:sldChg chg="modSp new mod">
        <pc:chgData name="Talib Hussain" userId="46b98cda-295a-48d7-b453-399bdc7c0d7d" providerId="ADAL" clId="{2E3363BB-505C-43C5-B4E4-593B6D2B069F}" dt="2023-06-09T16:35:31.407" v="292" actId="20577"/>
        <pc:sldMkLst>
          <pc:docMk/>
          <pc:sldMk cId="3994772694" sldId="1104"/>
        </pc:sldMkLst>
        <pc:spChg chg="mod">
          <ac:chgData name="Talib Hussain" userId="46b98cda-295a-48d7-b453-399bdc7c0d7d" providerId="ADAL" clId="{2E3363BB-505C-43C5-B4E4-593B6D2B069F}" dt="2023-06-09T16:35:01.014" v="277" actId="1035"/>
          <ac:spMkLst>
            <pc:docMk/>
            <pc:sldMk cId="3994772694" sldId="1104"/>
            <ac:spMk id="2" creationId="{16CC81BD-90C5-9273-90C3-E1088083DF61}"/>
          </ac:spMkLst>
        </pc:spChg>
        <pc:spChg chg="mod">
          <ac:chgData name="Talib Hussain" userId="46b98cda-295a-48d7-b453-399bdc7c0d7d" providerId="ADAL" clId="{2E3363BB-505C-43C5-B4E4-593B6D2B069F}" dt="2023-06-09T16:35:31.407" v="292" actId="20577"/>
          <ac:spMkLst>
            <pc:docMk/>
            <pc:sldMk cId="3994772694" sldId="1104"/>
            <ac:spMk id="3" creationId="{1CB0C912-DA9D-0061-9B2A-5E5459DC3946}"/>
          </ac:spMkLst>
        </pc:spChg>
      </pc:sldChg>
      <pc:sldChg chg="modSp new del mod">
        <pc:chgData name="Talib Hussain" userId="46b98cda-295a-48d7-b453-399bdc7c0d7d" providerId="ADAL" clId="{2E3363BB-505C-43C5-B4E4-593B6D2B069F}" dt="2023-06-09T16:44:23.374" v="323" actId="47"/>
        <pc:sldMkLst>
          <pc:docMk/>
          <pc:sldMk cId="3367884772" sldId="1105"/>
        </pc:sldMkLst>
        <pc:spChg chg="mod">
          <ac:chgData name="Talib Hussain" userId="46b98cda-295a-48d7-b453-399bdc7c0d7d" providerId="ADAL" clId="{2E3363BB-505C-43C5-B4E4-593B6D2B069F}" dt="2023-06-09T16:41:26.292" v="305" actId="21"/>
          <ac:spMkLst>
            <pc:docMk/>
            <pc:sldMk cId="3367884772" sldId="1105"/>
            <ac:spMk id="2" creationId="{6428BC99-9E3D-D839-84F4-7C222F320A2A}"/>
          </ac:spMkLst>
        </pc:spChg>
      </pc:sldChg>
      <pc:sldChg chg="modSp add mod">
        <pc:chgData name="Talib Hussain" userId="46b98cda-295a-48d7-b453-399bdc7c0d7d" providerId="ADAL" clId="{2E3363BB-505C-43C5-B4E4-593B6D2B069F}" dt="2023-06-09T16:42:44.412" v="320" actId="27636"/>
        <pc:sldMkLst>
          <pc:docMk/>
          <pc:sldMk cId="3877587281" sldId="1106"/>
        </pc:sldMkLst>
        <pc:spChg chg="mod">
          <ac:chgData name="Talib Hussain" userId="46b98cda-295a-48d7-b453-399bdc7c0d7d" providerId="ADAL" clId="{2E3363BB-505C-43C5-B4E4-593B6D2B069F}" dt="2023-06-09T16:41:29.195" v="306"/>
          <ac:spMkLst>
            <pc:docMk/>
            <pc:sldMk cId="3877587281" sldId="1106"/>
            <ac:spMk id="2" creationId="{16CC81BD-90C5-9273-90C3-E1088083DF61}"/>
          </ac:spMkLst>
        </pc:spChg>
        <pc:spChg chg="mod">
          <ac:chgData name="Talib Hussain" userId="46b98cda-295a-48d7-b453-399bdc7c0d7d" providerId="ADAL" clId="{2E3363BB-505C-43C5-B4E4-593B6D2B069F}" dt="2023-06-09T16:42:44.412" v="320" actId="27636"/>
          <ac:spMkLst>
            <pc:docMk/>
            <pc:sldMk cId="3877587281" sldId="1106"/>
            <ac:spMk id="3" creationId="{1CB0C912-DA9D-0061-9B2A-5E5459DC3946}"/>
          </ac:spMkLst>
        </pc:spChg>
      </pc:sldChg>
      <pc:sldChg chg="addSp delSp modSp new mod">
        <pc:chgData name="Talib Hussain" userId="46b98cda-295a-48d7-b453-399bdc7c0d7d" providerId="ADAL" clId="{2E3363BB-505C-43C5-B4E4-593B6D2B069F}" dt="2023-06-09T17:40:11.475" v="384" actId="6549"/>
        <pc:sldMkLst>
          <pc:docMk/>
          <pc:sldMk cId="2586961598" sldId="1107"/>
        </pc:sldMkLst>
        <pc:spChg chg="mod">
          <ac:chgData name="Talib Hussain" userId="46b98cda-295a-48d7-b453-399bdc7c0d7d" providerId="ADAL" clId="{2E3363BB-505C-43C5-B4E4-593B6D2B069F}" dt="2023-06-09T17:39:06.770" v="360" actId="1076"/>
          <ac:spMkLst>
            <pc:docMk/>
            <pc:sldMk cId="2586961598" sldId="1107"/>
            <ac:spMk id="2" creationId="{2BAD0791-DAC6-912E-F4EB-3941784801B1}"/>
          </ac:spMkLst>
        </pc:spChg>
        <pc:spChg chg="add del mod">
          <ac:chgData name="Talib Hussain" userId="46b98cda-295a-48d7-b453-399bdc7c0d7d" providerId="ADAL" clId="{2E3363BB-505C-43C5-B4E4-593B6D2B069F}" dt="2023-06-09T17:40:11.475" v="384" actId="6549"/>
          <ac:spMkLst>
            <pc:docMk/>
            <pc:sldMk cId="2586961598" sldId="1107"/>
            <ac:spMk id="3" creationId="{8FE77463-6169-32C7-CB37-A779F7C35542}"/>
          </ac:spMkLst>
        </pc:spChg>
        <pc:spChg chg="add del mod">
          <ac:chgData name="Talib Hussain" userId="46b98cda-295a-48d7-b453-399bdc7c0d7d" providerId="ADAL" clId="{2E3363BB-505C-43C5-B4E4-593B6D2B069F}" dt="2023-06-09T17:38:53.334" v="345"/>
          <ac:spMkLst>
            <pc:docMk/>
            <pc:sldMk cId="2586961598" sldId="1107"/>
            <ac:spMk id="4" creationId="{9876FC79-67D8-CC2D-0915-89B6433B0E6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249A5-3D07-478D-AA3B-4A02284C7355}" type="datetimeFigureOut">
              <a:rPr lang="en-CA" smtClean="0"/>
              <a:t>2023-06-10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C9ED3-1D48-41BD-AFF7-002C4C639FCE}" type="slidenum">
              <a:rPr lang="en-CA" smtClean="0"/>
              <a:t>‹#›</a:t>
            </a:fld>
            <a:endParaRPr lang="en-CA"/>
          </a:p>
        </p:txBody>
      </p:sp>
    </p:spTree>
    <p:extLst>
      <p:ext uri="{BB962C8B-B14F-4D97-AF65-F5344CB8AC3E}">
        <p14:creationId xmlns:p14="http://schemas.microsoft.com/office/powerpoint/2010/main" val="1975811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CA" sz="1800" b="0" i="0" u="sng" strike="noStrike" dirty="0">
                <a:solidFill>
                  <a:srgbClr val="1155CC"/>
                </a:solidFill>
                <a:effectLst/>
                <a:latin typeface="Arial" panose="020B0604020202020204" pitchFamily="34" charset="0"/>
              </a:rPr>
              <a:t>https://img.freepik.com/premium-photo/phone-mobile-application-development-concept-mobile-internet-3d-illustration_76964-5164.jpg?size=626&amp;ext=jpg</a:t>
            </a:r>
            <a:endParaRPr lang="en-CA" dirty="0"/>
          </a:p>
        </p:txBody>
      </p:sp>
      <p:sp>
        <p:nvSpPr>
          <p:cNvPr id="4" name="Slide Number Placeholder 3"/>
          <p:cNvSpPr>
            <a:spLocks noGrp="1"/>
          </p:cNvSpPr>
          <p:nvPr>
            <p:ph type="sldNum" sz="quarter" idx="5"/>
          </p:nvPr>
        </p:nvSpPr>
        <p:spPr/>
        <p:txBody>
          <a:bodyPr/>
          <a:lstStyle/>
          <a:p>
            <a:fld id="{06493499-AB9F-4349-B66E-3ACF1F1CDA89}" type="slidenum">
              <a:rPr lang="en-CA" smtClean="0"/>
              <a:t>1</a:t>
            </a:fld>
            <a:endParaRPr lang="en-CA"/>
          </a:p>
        </p:txBody>
      </p:sp>
    </p:spTree>
    <p:extLst>
      <p:ext uri="{BB962C8B-B14F-4D97-AF65-F5344CB8AC3E}">
        <p14:creationId xmlns:p14="http://schemas.microsoft.com/office/powerpoint/2010/main" val="3089811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D5A3-6768-C418-37F1-F5A84F00D3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198B9B4-DE8A-4FC3-3746-7B86D4BA92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AC07A07-7E94-D9EB-19CD-CCB860E6CCE8}"/>
              </a:ext>
            </a:extLst>
          </p:cNvPr>
          <p:cNvSpPr>
            <a:spLocks noGrp="1"/>
          </p:cNvSpPr>
          <p:nvPr>
            <p:ph type="dt" sz="half" idx="10"/>
          </p:nvPr>
        </p:nvSpPr>
        <p:spPr/>
        <p:txBody>
          <a:bodyPr/>
          <a:lstStyle/>
          <a:p>
            <a:fld id="{45DFC1D6-F417-41B4-9E1C-6930DD224DCB}" type="datetimeFigureOut">
              <a:rPr lang="en-CA" smtClean="0"/>
              <a:t>2023-06-10</a:t>
            </a:fld>
            <a:endParaRPr lang="en-CA"/>
          </a:p>
        </p:txBody>
      </p:sp>
      <p:sp>
        <p:nvSpPr>
          <p:cNvPr id="5" name="Footer Placeholder 4">
            <a:extLst>
              <a:ext uri="{FF2B5EF4-FFF2-40B4-BE49-F238E27FC236}">
                <a16:creationId xmlns:a16="http://schemas.microsoft.com/office/drawing/2014/main" id="{201F6FB3-3DF5-95BA-1D06-3C8FA00D54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6E8076-8C13-6E4E-C86F-64FC79EBA559}"/>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224698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8EC8-10C2-1AD6-D46B-64E5D621371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570FF99-8487-92B0-E5BE-D7AAB1F8EA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4D486A-94A9-DBAA-113A-4805F0ABB078}"/>
              </a:ext>
            </a:extLst>
          </p:cNvPr>
          <p:cNvSpPr>
            <a:spLocks noGrp="1"/>
          </p:cNvSpPr>
          <p:nvPr>
            <p:ph type="dt" sz="half" idx="10"/>
          </p:nvPr>
        </p:nvSpPr>
        <p:spPr/>
        <p:txBody>
          <a:bodyPr/>
          <a:lstStyle/>
          <a:p>
            <a:fld id="{45DFC1D6-F417-41B4-9E1C-6930DD224DCB}" type="datetimeFigureOut">
              <a:rPr lang="en-CA" smtClean="0"/>
              <a:t>2023-06-10</a:t>
            </a:fld>
            <a:endParaRPr lang="en-CA"/>
          </a:p>
        </p:txBody>
      </p:sp>
      <p:sp>
        <p:nvSpPr>
          <p:cNvPr id="5" name="Footer Placeholder 4">
            <a:extLst>
              <a:ext uri="{FF2B5EF4-FFF2-40B4-BE49-F238E27FC236}">
                <a16:creationId xmlns:a16="http://schemas.microsoft.com/office/drawing/2014/main" id="{622D520E-1080-8BE8-B41D-816269EF6FA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1BA188-69AE-107B-7FEA-77674DB0ADFE}"/>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55853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F00C62-729A-8AFC-E72B-E71348E4F7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08104A3-852A-E461-5E18-736533DDBE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EF31DA-8C82-1FD4-1AC2-33A7F40E4D66}"/>
              </a:ext>
            </a:extLst>
          </p:cNvPr>
          <p:cNvSpPr>
            <a:spLocks noGrp="1"/>
          </p:cNvSpPr>
          <p:nvPr>
            <p:ph type="dt" sz="half" idx="10"/>
          </p:nvPr>
        </p:nvSpPr>
        <p:spPr/>
        <p:txBody>
          <a:bodyPr/>
          <a:lstStyle/>
          <a:p>
            <a:fld id="{45DFC1D6-F417-41B4-9E1C-6930DD224DCB}" type="datetimeFigureOut">
              <a:rPr lang="en-CA" smtClean="0"/>
              <a:t>2023-06-10</a:t>
            </a:fld>
            <a:endParaRPr lang="en-CA"/>
          </a:p>
        </p:txBody>
      </p:sp>
      <p:sp>
        <p:nvSpPr>
          <p:cNvPr id="5" name="Footer Placeholder 4">
            <a:extLst>
              <a:ext uri="{FF2B5EF4-FFF2-40B4-BE49-F238E27FC236}">
                <a16:creationId xmlns:a16="http://schemas.microsoft.com/office/drawing/2014/main" id="{13A3C6BD-85FA-ABE5-AEB2-D7791F4752D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00EC7CE-35C8-4BAA-5EC7-809B52F5CF30}"/>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00759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06BB-7C92-8668-CC1A-F29B46DA2E8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EEE302E-BB89-1ECA-7397-DAF315002E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B68113E-C856-7B14-C95B-754D7065A640}"/>
              </a:ext>
            </a:extLst>
          </p:cNvPr>
          <p:cNvSpPr>
            <a:spLocks noGrp="1"/>
          </p:cNvSpPr>
          <p:nvPr>
            <p:ph type="dt" sz="half" idx="10"/>
          </p:nvPr>
        </p:nvSpPr>
        <p:spPr/>
        <p:txBody>
          <a:bodyPr/>
          <a:lstStyle/>
          <a:p>
            <a:fld id="{45DFC1D6-F417-41B4-9E1C-6930DD224DCB}" type="datetimeFigureOut">
              <a:rPr lang="en-CA" smtClean="0"/>
              <a:t>2023-06-10</a:t>
            </a:fld>
            <a:endParaRPr lang="en-CA"/>
          </a:p>
        </p:txBody>
      </p:sp>
      <p:sp>
        <p:nvSpPr>
          <p:cNvPr id="5" name="Footer Placeholder 4">
            <a:extLst>
              <a:ext uri="{FF2B5EF4-FFF2-40B4-BE49-F238E27FC236}">
                <a16:creationId xmlns:a16="http://schemas.microsoft.com/office/drawing/2014/main" id="{9F603BF9-7240-48D3-E61C-DABE268CD32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F104B9-2511-7D1E-FF84-01392EB4CC76}"/>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262508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A233-8B5C-2A98-D29F-8B586F0259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A1909F4-F0C4-C12E-2E00-40E425E2FD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18367D-5166-17F7-8111-133CAA70F38B}"/>
              </a:ext>
            </a:extLst>
          </p:cNvPr>
          <p:cNvSpPr>
            <a:spLocks noGrp="1"/>
          </p:cNvSpPr>
          <p:nvPr>
            <p:ph type="dt" sz="half" idx="10"/>
          </p:nvPr>
        </p:nvSpPr>
        <p:spPr/>
        <p:txBody>
          <a:bodyPr/>
          <a:lstStyle/>
          <a:p>
            <a:fld id="{45DFC1D6-F417-41B4-9E1C-6930DD224DCB}" type="datetimeFigureOut">
              <a:rPr lang="en-CA" smtClean="0"/>
              <a:t>2023-06-10</a:t>
            </a:fld>
            <a:endParaRPr lang="en-CA"/>
          </a:p>
        </p:txBody>
      </p:sp>
      <p:sp>
        <p:nvSpPr>
          <p:cNvPr id="5" name="Footer Placeholder 4">
            <a:extLst>
              <a:ext uri="{FF2B5EF4-FFF2-40B4-BE49-F238E27FC236}">
                <a16:creationId xmlns:a16="http://schemas.microsoft.com/office/drawing/2014/main" id="{E76383A5-6069-CE8B-1F6B-803FC68AE4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42864EC-3FBA-CDDC-9C12-2BF3DCD20213}"/>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3732028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1235-49B4-415B-20E0-50D9B1FD8D0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A119607-ED13-5345-8761-CCAB179BE8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9DB4474-E561-3162-886C-AA1707764B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D862F09-D154-5012-8836-E6FC8D3447BA}"/>
              </a:ext>
            </a:extLst>
          </p:cNvPr>
          <p:cNvSpPr>
            <a:spLocks noGrp="1"/>
          </p:cNvSpPr>
          <p:nvPr>
            <p:ph type="dt" sz="half" idx="10"/>
          </p:nvPr>
        </p:nvSpPr>
        <p:spPr/>
        <p:txBody>
          <a:bodyPr/>
          <a:lstStyle/>
          <a:p>
            <a:fld id="{45DFC1D6-F417-41B4-9E1C-6930DD224DCB}" type="datetimeFigureOut">
              <a:rPr lang="en-CA" smtClean="0"/>
              <a:t>2023-06-10</a:t>
            </a:fld>
            <a:endParaRPr lang="en-CA"/>
          </a:p>
        </p:txBody>
      </p:sp>
      <p:sp>
        <p:nvSpPr>
          <p:cNvPr id="6" name="Footer Placeholder 5">
            <a:extLst>
              <a:ext uri="{FF2B5EF4-FFF2-40B4-BE49-F238E27FC236}">
                <a16:creationId xmlns:a16="http://schemas.microsoft.com/office/drawing/2014/main" id="{8600F1BC-E7BB-4483-4A97-2C64B2EA37A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05A8822-6143-0D7B-283A-160BC0D2EF07}"/>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3347024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B82B-CB4B-6C82-B7CE-298FAB91838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980161-65E6-B24D-A24A-8A1B9A66A7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82929A-F105-A3BC-DA58-45C3022F18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A4B53B9-1980-E5FF-B1EE-B5B6E5BB8B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0CB724-14CE-952E-1400-B38469E1AE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B61CF09-5022-7678-424D-367D96A7D575}"/>
              </a:ext>
            </a:extLst>
          </p:cNvPr>
          <p:cNvSpPr>
            <a:spLocks noGrp="1"/>
          </p:cNvSpPr>
          <p:nvPr>
            <p:ph type="dt" sz="half" idx="10"/>
          </p:nvPr>
        </p:nvSpPr>
        <p:spPr/>
        <p:txBody>
          <a:bodyPr/>
          <a:lstStyle/>
          <a:p>
            <a:fld id="{45DFC1D6-F417-41B4-9E1C-6930DD224DCB}" type="datetimeFigureOut">
              <a:rPr lang="en-CA" smtClean="0"/>
              <a:t>2023-06-10</a:t>
            </a:fld>
            <a:endParaRPr lang="en-CA"/>
          </a:p>
        </p:txBody>
      </p:sp>
      <p:sp>
        <p:nvSpPr>
          <p:cNvPr id="8" name="Footer Placeholder 7">
            <a:extLst>
              <a:ext uri="{FF2B5EF4-FFF2-40B4-BE49-F238E27FC236}">
                <a16:creationId xmlns:a16="http://schemas.microsoft.com/office/drawing/2014/main" id="{9CDE1C06-36D8-72A7-E072-C52B0858A85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0B19F8D-C787-CBC3-F4C4-E998F497211A}"/>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136384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84B1-A832-4076-2E88-3F9EE83B005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368E342-57BF-DCD0-A7B2-5CCA02909932}"/>
              </a:ext>
            </a:extLst>
          </p:cNvPr>
          <p:cNvSpPr>
            <a:spLocks noGrp="1"/>
          </p:cNvSpPr>
          <p:nvPr>
            <p:ph type="dt" sz="half" idx="10"/>
          </p:nvPr>
        </p:nvSpPr>
        <p:spPr/>
        <p:txBody>
          <a:bodyPr/>
          <a:lstStyle/>
          <a:p>
            <a:fld id="{45DFC1D6-F417-41B4-9E1C-6930DD224DCB}" type="datetimeFigureOut">
              <a:rPr lang="en-CA" smtClean="0"/>
              <a:t>2023-06-10</a:t>
            </a:fld>
            <a:endParaRPr lang="en-CA"/>
          </a:p>
        </p:txBody>
      </p:sp>
      <p:sp>
        <p:nvSpPr>
          <p:cNvPr id="4" name="Footer Placeholder 3">
            <a:extLst>
              <a:ext uri="{FF2B5EF4-FFF2-40B4-BE49-F238E27FC236}">
                <a16:creationId xmlns:a16="http://schemas.microsoft.com/office/drawing/2014/main" id="{62A4B29E-9283-FD61-1173-8F117559800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9EF682F-055B-3DB5-5066-38384375E21B}"/>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172680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6B16D6-34E6-CC5E-1E9E-D034B783688C}"/>
              </a:ext>
            </a:extLst>
          </p:cNvPr>
          <p:cNvSpPr>
            <a:spLocks noGrp="1"/>
          </p:cNvSpPr>
          <p:nvPr>
            <p:ph type="dt" sz="half" idx="10"/>
          </p:nvPr>
        </p:nvSpPr>
        <p:spPr/>
        <p:txBody>
          <a:bodyPr/>
          <a:lstStyle/>
          <a:p>
            <a:fld id="{45DFC1D6-F417-41B4-9E1C-6930DD224DCB}" type="datetimeFigureOut">
              <a:rPr lang="en-CA" smtClean="0"/>
              <a:t>2023-06-10</a:t>
            </a:fld>
            <a:endParaRPr lang="en-CA"/>
          </a:p>
        </p:txBody>
      </p:sp>
      <p:sp>
        <p:nvSpPr>
          <p:cNvPr id="3" name="Footer Placeholder 2">
            <a:extLst>
              <a:ext uri="{FF2B5EF4-FFF2-40B4-BE49-F238E27FC236}">
                <a16:creationId xmlns:a16="http://schemas.microsoft.com/office/drawing/2014/main" id="{A5F8A3C0-3A72-B22F-5069-98104DB9CD9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A9498B-BD07-401A-861D-D70CFABA7ED8}"/>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313594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FFC1-7746-BE86-9011-C11BC48D0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C493DAB-19D9-1C67-6B6D-1FC51C127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BED2C9E-61FD-A95C-259B-2BC682569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E25963-E9DE-E5D7-357F-C0E40D6B7825}"/>
              </a:ext>
            </a:extLst>
          </p:cNvPr>
          <p:cNvSpPr>
            <a:spLocks noGrp="1"/>
          </p:cNvSpPr>
          <p:nvPr>
            <p:ph type="dt" sz="half" idx="10"/>
          </p:nvPr>
        </p:nvSpPr>
        <p:spPr/>
        <p:txBody>
          <a:bodyPr/>
          <a:lstStyle/>
          <a:p>
            <a:fld id="{45DFC1D6-F417-41B4-9E1C-6930DD224DCB}" type="datetimeFigureOut">
              <a:rPr lang="en-CA" smtClean="0"/>
              <a:t>2023-06-10</a:t>
            </a:fld>
            <a:endParaRPr lang="en-CA"/>
          </a:p>
        </p:txBody>
      </p:sp>
      <p:sp>
        <p:nvSpPr>
          <p:cNvPr id="6" name="Footer Placeholder 5">
            <a:extLst>
              <a:ext uri="{FF2B5EF4-FFF2-40B4-BE49-F238E27FC236}">
                <a16:creationId xmlns:a16="http://schemas.microsoft.com/office/drawing/2014/main" id="{CA5EA2DE-6917-C0B5-7C0E-6BC7E1BE9E9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16F5345-CD71-FFE9-F84F-99347118A5AC}"/>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182021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1280-A07C-D086-F92D-3473EBD6A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1F23608-9024-2949-32FE-212E4ECB40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0F16150-A36E-5BF3-32F4-0A52DA562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98727-715A-8D10-DA76-66D27642512C}"/>
              </a:ext>
            </a:extLst>
          </p:cNvPr>
          <p:cNvSpPr>
            <a:spLocks noGrp="1"/>
          </p:cNvSpPr>
          <p:nvPr>
            <p:ph type="dt" sz="half" idx="10"/>
          </p:nvPr>
        </p:nvSpPr>
        <p:spPr/>
        <p:txBody>
          <a:bodyPr/>
          <a:lstStyle/>
          <a:p>
            <a:fld id="{45DFC1D6-F417-41B4-9E1C-6930DD224DCB}" type="datetimeFigureOut">
              <a:rPr lang="en-CA" smtClean="0"/>
              <a:t>2023-06-10</a:t>
            </a:fld>
            <a:endParaRPr lang="en-CA"/>
          </a:p>
        </p:txBody>
      </p:sp>
      <p:sp>
        <p:nvSpPr>
          <p:cNvPr id="6" name="Footer Placeholder 5">
            <a:extLst>
              <a:ext uri="{FF2B5EF4-FFF2-40B4-BE49-F238E27FC236}">
                <a16:creationId xmlns:a16="http://schemas.microsoft.com/office/drawing/2014/main" id="{C29DE259-7E90-0940-FEE4-5E6FBE5C835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0C33084-31F0-83E7-2FAC-22613DCE0822}"/>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22841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B78407-172A-0530-F48B-040375AA0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43F5610-F622-8BBF-2A9D-0E3428BBD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4EFC46F-B71D-A697-7108-0D7E463D4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FC1D6-F417-41B4-9E1C-6930DD224DCB}" type="datetimeFigureOut">
              <a:rPr lang="en-CA" smtClean="0"/>
              <a:t>2023-06-10</a:t>
            </a:fld>
            <a:endParaRPr lang="en-CA"/>
          </a:p>
        </p:txBody>
      </p:sp>
      <p:sp>
        <p:nvSpPr>
          <p:cNvPr id="5" name="Footer Placeholder 4">
            <a:extLst>
              <a:ext uri="{FF2B5EF4-FFF2-40B4-BE49-F238E27FC236}">
                <a16:creationId xmlns:a16="http://schemas.microsoft.com/office/drawing/2014/main" id="{C0385D0D-1305-CFDF-1C22-92D742D8C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4DA96C0-7D2A-C940-4DCF-5B0A4D6CD6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83948-D219-4D1C-825D-F5B90F026251}" type="slidenum">
              <a:rPr lang="en-CA" smtClean="0"/>
              <a:t>‹#›</a:t>
            </a:fld>
            <a:endParaRPr lang="en-CA"/>
          </a:p>
        </p:txBody>
      </p:sp>
    </p:spTree>
    <p:extLst>
      <p:ext uri="{BB962C8B-B14F-4D97-AF65-F5344CB8AC3E}">
        <p14:creationId xmlns:p14="http://schemas.microsoft.com/office/powerpoint/2010/main" val="3742452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developer.android.com/reference/kotlin/androidx/compose/material3/package-summary#bottomappbar" TargetMode="External"/><Relationship Id="rId3" Type="http://schemas.openxmlformats.org/officeDocument/2006/relationships/hyperlink" Target="https://m3.material.io/components/top-app-bar/overview" TargetMode="External"/><Relationship Id="rId7" Type="http://schemas.openxmlformats.org/officeDocument/2006/relationships/hyperlink" Target="https://m3.material.io/components/bottom-app-bar/overview" TargetMode="External"/><Relationship Id="rId2" Type="http://schemas.openxmlformats.org/officeDocument/2006/relationships/hyperlink" Target="https://developer.android.com/jetpack/compose/layouts/material" TargetMode="External"/><Relationship Id="rId1" Type="http://schemas.openxmlformats.org/officeDocument/2006/relationships/slideLayout" Target="../slideLayouts/slideLayout2.xml"/><Relationship Id="rId6" Type="http://schemas.openxmlformats.org/officeDocument/2006/relationships/hyperlink" Target="https://developer.android.com/reference/kotlin/androidx/compose/material3/package-summary#centeralignedtopappbar" TargetMode="External"/><Relationship Id="rId11" Type="http://schemas.openxmlformats.org/officeDocument/2006/relationships/hyperlink" Target="https://itnext.io/navigation-bar-bottom-app-bar-in-jetpack-compose-with-material-3-c57ae317bd00" TargetMode="External"/><Relationship Id="rId5" Type="http://schemas.openxmlformats.org/officeDocument/2006/relationships/hyperlink" Target="https://medium.com/google-developer-experts/exploring-jetpack-compose-topappbar-c8b79893be34" TargetMode="External"/><Relationship Id="rId10" Type="http://schemas.openxmlformats.org/officeDocument/2006/relationships/hyperlink" Target="https://developer.android.com/reference/kotlin/androidx/compose/material3/package-summary#navigationbar" TargetMode="External"/><Relationship Id="rId4" Type="http://schemas.openxmlformats.org/officeDocument/2006/relationships/hyperlink" Target="https://semicolonspace.com/jetpack-compose-topappbar/" TargetMode="External"/><Relationship Id="rId9" Type="http://schemas.openxmlformats.org/officeDocument/2006/relationships/hyperlink" Target="https://m3.material.io/components/navigation-bar/overview"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roandroiddev.com/adaptive-ui-with-jetpack-compose-968e375795d4" TargetMode="External"/><Relationship Id="rId2" Type="http://schemas.openxmlformats.org/officeDocument/2006/relationships/hyperlink" Target="https://developer.android.com/jetpack/compose/layouts/flow" TargetMode="External"/><Relationship Id="rId1" Type="http://schemas.openxmlformats.org/officeDocument/2006/relationships/slideLayout" Target="../slideLayouts/slideLayout2.xml"/><Relationship Id="rId5" Type="http://schemas.openxmlformats.org/officeDocument/2006/relationships/hyperlink" Target="https://dev.to/saketh/constraint-layout-in-jetpack-compose-create-complex-and-responsive-android-layouts-on-the-fly-47gd" TargetMode="External"/><Relationship Id="rId4" Type="http://schemas.openxmlformats.org/officeDocument/2006/relationships/hyperlink" Target="https://developer.android.com/jetpack/compose/layouts/constraintlayou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android.com/codelabs/basic-android-kotlin-compose-add-images#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android.com/codelabs/jetpack-compose-state" TargetMode="External"/><Relationship Id="rId2" Type="http://schemas.openxmlformats.org/officeDocument/2006/relationships/hyperlink" Target="https://developer.android.com/jetpack/compose/stat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m3.material.io/components/text-fields/overview" TargetMode="External"/><Relationship Id="rId2" Type="http://schemas.openxmlformats.org/officeDocument/2006/relationships/hyperlink" Target="https://github.com/JetBrains/compose-multiplatform/blob/master/tutorials/Context_Menu/README.md" TargetMode="External"/><Relationship Id="rId1" Type="http://schemas.openxmlformats.org/officeDocument/2006/relationships/slideLayout" Target="../slideLayouts/slideLayout2.xml"/><Relationship Id="rId4" Type="http://schemas.openxmlformats.org/officeDocument/2006/relationships/hyperlink" Target="https://developer.android.com/reference/kotlin/androidx/compose/material3/package-summary#textfiel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android.com/jetpack/compose/layouts/material" TargetMode="External"/><Relationship Id="rId2" Type="http://schemas.openxmlformats.org/officeDocument/2006/relationships/hyperlink" Target="https://m3.material.io/get-starte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ndroid.com/codelabs/basic-android-kotlin-compose-material-theming#2" TargetMode="External"/><Relationship Id="rId2" Type="http://schemas.openxmlformats.org/officeDocument/2006/relationships/hyperlink" Target="https://developer.android.com/reference/kotlin/androidx/compose/material3/package-summary#materialthem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3.material.io/components/all-buttons" TargetMode="External"/><Relationship Id="rId2" Type="http://schemas.openxmlformats.org/officeDocument/2006/relationships/hyperlink" Target="https://developer.android.com/reference/kotlin/androidx/compose/material3/package-summary" TargetMode="External"/><Relationship Id="rId1" Type="http://schemas.openxmlformats.org/officeDocument/2006/relationships/slideLayout" Target="../slideLayouts/slideLayout2.xml"/><Relationship Id="rId5" Type="http://schemas.openxmlformats.org/officeDocument/2006/relationships/hyperlink" Target="https://developer.android.com/reference/kotlin/androidx/compose/material3/package-summary#card" TargetMode="External"/><Relationship Id="rId4" Type="http://schemas.openxmlformats.org/officeDocument/2006/relationships/hyperlink" Target="https://m3.material.io/components/cards/overview"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proandroiddev.com/how-to-create-a-truly-custom-theme-in-jetpack-compose-55fb4cd6d655"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m3.material.io/theme-builder#/custom"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electronics, electronic device, gadget, mobile phone&#10;&#10;Description automatically generated">
            <a:extLst>
              <a:ext uri="{FF2B5EF4-FFF2-40B4-BE49-F238E27FC236}">
                <a16:creationId xmlns:a16="http://schemas.microsoft.com/office/drawing/2014/main" id="{28EDAE0A-81D1-1430-A511-DE26F2CD7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6292"/>
            <a:ext cx="6876000" cy="6876000"/>
          </a:xfrm>
          <a:prstGeom prst="rect">
            <a:avLst/>
          </a:prstGeom>
        </p:spPr>
      </p:pic>
      <p:sp>
        <p:nvSpPr>
          <p:cNvPr id="10" name="Rectangle 9">
            <a:extLst>
              <a:ext uri="{FF2B5EF4-FFF2-40B4-BE49-F238E27FC236}">
                <a16:creationId xmlns:a16="http://schemas.microsoft.com/office/drawing/2014/main" id="{AA88EC2C-6139-4D64-A2EF-C1DFB1FED64F}"/>
              </a:ext>
            </a:extLst>
          </p:cNvPr>
          <p:cNvSpPr/>
          <p:nvPr/>
        </p:nvSpPr>
        <p:spPr>
          <a:xfrm>
            <a:off x="-1" y="-16292"/>
            <a:ext cx="5542156" cy="6874292"/>
          </a:xfrm>
          <a:prstGeom prst="rect">
            <a:avLst/>
          </a:prstGeom>
          <a:gradFill flip="none" rotWithShape="1">
            <a:gsLst>
              <a:gs pos="5000">
                <a:schemeClr val="tx2">
                  <a:lumMod val="50000"/>
                </a:schemeClr>
              </a:gs>
              <a:gs pos="89000">
                <a:srgbClr val="06C5D4"/>
              </a:gs>
              <a:gs pos="100000">
                <a:srgbClr val="25EBF9"/>
              </a:gs>
              <a:gs pos="25000">
                <a:schemeClr val="accent1">
                  <a:lumMod val="89000"/>
                </a:schemeClr>
              </a:gs>
              <a:gs pos="49000">
                <a:schemeClr val="accent1">
                  <a:lumMod val="70000"/>
                </a:scheme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ubtitle 2">
            <a:extLst>
              <a:ext uri="{FF2B5EF4-FFF2-40B4-BE49-F238E27FC236}">
                <a16:creationId xmlns:a16="http://schemas.microsoft.com/office/drawing/2014/main" id="{3BF5BA31-765E-4658-93D7-D508FF1B9E5A}"/>
              </a:ext>
            </a:extLst>
          </p:cNvPr>
          <p:cNvSpPr>
            <a:spLocks noGrp="1"/>
          </p:cNvSpPr>
          <p:nvPr>
            <p:ph type="subTitle" idx="1"/>
          </p:nvPr>
        </p:nvSpPr>
        <p:spPr>
          <a:xfrm>
            <a:off x="130099" y="2353004"/>
            <a:ext cx="3917794" cy="3377235"/>
          </a:xfrm>
        </p:spPr>
        <p:txBody>
          <a:bodyPr>
            <a:noAutofit/>
          </a:bodyPr>
          <a:lstStyle/>
          <a:p>
            <a:pPr algn="l"/>
            <a:r>
              <a:rPr lang="en-US" sz="2800" b="1" dirty="0">
                <a:solidFill>
                  <a:schemeClr val="bg1"/>
                </a:solidFill>
              </a:rPr>
              <a:t>420-731-AB</a:t>
            </a:r>
          </a:p>
          <a:p>
            <a:pPr algn="l"/>
            <a:r>
              <a:rPr lang="en-US" sz="2800" b="1" dirty="0">
                <a:solidFill>
                  <a:schemeClr val="bg1"/>
                </a:solidFill>
              </a:rPr>
              <a:t>Instructor: Talib Hussain</a:t>
            </a:r>
          </a:p>
          <a:p>
            <a:pPr algn="l"/>
            <a:endParaRPr lang="en-US" sz="2800" b="1" dirty="0">
              <a:solidFill>
                <a:schemeClr val="bg1"/>
              </a:solidFill>
            </a:endParaRPr>
          </a:p>
          <a:p>
            <a:pPr algn="l"/>
            <a:r>
              <a:rPr lang="en-US" sz="2800" b="1" dirty="0">
                <a:solidFill>
                  <a:schemeClr val="bg1"/>
                </a:solidFill>
              </a:rPr>
              <a:t>Day 4: Dynamic/Interactive UI</a:t>
            </a:r>
          </a:p>
        </p:txBody>
      </p:sp>
      <p:sp>
        <p:nvSpPr>
          <p:cNvPr id="2" name="Title 1">
            <a:extLst>
              <a:ext uri="{FF2B5EF4-FFF2-40B4-BE49-F238E27FC236}">
                <a16:creationId xmlns:a16="http://schemas.microsoft.com/office/drawing/2014/main" id="{40531416-0260-4F3B-9054-FE02787D7117}"/>
              </a:ext>
            </a:extLst>
          </p:cNvPr>
          <p:cNvSpPr>
            <a:spLocks noGrp="1"/>
          </p:cNvSpPr>
          <p:nvPr>
            <p:ph type="ctrTitle"/>
          </p:nvPr>
        </p:nvSpPr>
        <p:spPr>
          <a:xfrm>
            <a:off x="-1" y="-407859"/>
            <a:ext cx="5542156" cy="1955616"/>
          </a:xfrm>
        </p:spPr>
        <p:txBody>
          <a:bodyPr>
            <a:normAutofit/>
          </a:bodyPr>
          <a:lstStyle/>
          <a:p>
            <a:pPr algn="l"/>
            <a:r>
              <a:rPr lang="en-US" sz="4000" b="1" dirty="0">
                <a:solidFill>
                  <a:schemeClr val="bg1"/>
                </a:solidFill>
              </a:rPr>
              <a:t>Related Technologies for Multiplatform Applications</a:t>
            </a:r>
            <a:endParaRPr lang="en-CA" sz="4000" b="1" dirty="0">
              <a:solidFill>
                <a:schemeClr val="bg1"/>
              </a:solidFill>
            </a:endParaRPr>
          </a:p>
        </p:txBody>
      </p:sp>
      <p:cxnSp>
        <p:nvCxnSpPr>
          <p:cNvPr id="15" name="Straight Connector 14">
            <a:extLst>
              <a:ext uri="{FF2B5EF4-FFF2-40B4-BE49-F238E27FC236}">
                <a16:creationId xmlns:a16="http://schemas.microsoft.com/office/drawing/2014/main" id="{612FFE9E-4E08-47CA-820B-DCF8CEF0F86F}"/>
              </a:ext>
            </a:extLst>
          </p:cNvPr>
          <p:cNvCxnSpPr/>
          <p:nvPr/>
        </p:nvCxnSpPr>
        <p:spPr>
          <a:xfrm>
            <a:off x="130099" y="1932785"/>
            <a:ext cx="3429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27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96790-D6C8-12B0-930E-F057738A0B4D}"/>
              </a:ext>
            </a:extLst>
          </p:cNvPr>
          <p:cNvSpPr>
            <a:spLocks noGrp="1"/>
          </p:cNvSpPr>
          <p:nvPr>
            <p:ph type="title"/>
          </p:nvPr>
        </p:nvSpPr>
        <p:spPr>
          <a:xfrm>
            <a:off x="838200" y="-307536"/>
            <a:ext cx="10515600" cy="1325563"/>
          </a:xfrm>
        </p:spPr>
        <p:txBody>
          <a:bodyPr/>
          <a:lstStyle/>
          <a:p>
            <a:r>
              <a:rPr lang="en-US" dirty="0" err="1"/>
              <a:t>Theme.kt</a:t>
            </a:r>
            <a:endParaRPr lang="en-CA" dirty="0"/>
          </a:p>
        </p:txBody>
      </p:sp>
      <p:sp>
        <p:nvSpPr>
          <p:cNvPr id="3" name="Content Placeholder 2">
            <a:extLst>
              <a:ext uri="{FF2B5EF4-FFF2-40B4-BE49-F238E27FC236}">
                <a16:creationId xmlns:a16="http://schemas.microsoft.com/office/drawing/2014/main" id="{8E655E39-2483-6C86-DC14-694C6D81015B}"/>
              </a:ext>
            </a:extLst>
          </p:cNvPr>
          <p:cNvSpPr>
            <a:spLocks noGrp="1"/>
          </p:cNvSpPr>
          <p:nvPr>
            <p:ph idx="1"/>
          </p:nvPr>
        </p:nvSpPr>
        <p:spPr>
          <a:xfrm>
            <a:off x="838200" y="662152"/>
            <a:ext cx="10515600" cy="5514811"/>
          </a:xfrm>
        </p:spPr>
        <p:txBody>
          <a:bodyPr>
            <a:noAutofit/>
          </a:bodyPr>
          <a:lstStyle/>
          <a:p>
            <a:pPr marL="0" indent="0">
              <a:spcBef>
                <a:spcPts val="0"/>
              </a:spcBef>
              <a:buNone/>
            </a:pPr>
            <a:r>
              <a:rPr lang="en-CA" sz="800" dirty="0"/>
              <a:t>package </a:t>
            </a:r>
            <a:r>
              <a:rPr lang="en-CA" sz="800" dirty="0" err="1"/>
              <a:t>ui.theme</a:t>
            </a:r>
            <a:endParaRPr lang="en-CA" sz="800" dirty="0"/>
          </a:p>
          <a:p>
            <a:pPr marL="0" indent="0">
              <a:spcBef>
                <a:spcPts val="0"/>
              </a:spcBef>
              <a:buNone/>
            </a:pPr>
            <a:endParaRPr lang="en-CA" sz="800" dirty="0"/>
          </a:p>
          <a:p>
            <a:pPr marL="0" indent="0">
              <a:spcBef>
                <a:spcPts val="0"/>
              </a:spcBef>
              <a:buNone/>
            </a:pPr>
            <a:r>
              <a:rPr lang="en-CA" sz="800" dirty="0"/>
              <a:t>import </a:t>
            </a:r>
            <a:r>
              <a:rPr lang="en-CA" sz="800" dirty="0" err="1"/>
              <a:t>androidx.compose.foundation.isSystemInDarkTheme</a:t>
            </a:r>
            <a:endParaRPr lang="en-CA" sz="800" dirty="0"/>
          </a:p>
          <a:p>
            <a:pPr marL="0" indent="0">
              <a:spcBef>
                <a:spcPts val="0"/>
              </a:spcBef>
              <a:buNone/>
            </a:pPr>
            <a:r>
              <a:rPr lang="en-CA" sz="800" dirty="0"/>
              <a:t>import </a:t>
            </a:r>
            <a:r>
              <a:rPr lang="en-CA" sz="800" dirty="0" err="1"/>
              <a:t>androidx.compose.material.MaterialTheme</a:t>
            </a:r>
            <a:endParaRPr lang="en-CA" sz="800" dirty="0"/>
          </a:p>
          <a:p>
            <a:pPr marL="0" indent="0">
              <a:spcBef>
                <a:spcPts val="0"/>
              </a:spcBef>
              <a:buNone/>
            </a:pPr>
            <a:r>
              <a:rPr lang="en-CA" sz="800" dirty="0"/>
              <a:t>import </a:t>
            </a:r>
            <a:r>
              <a:rPr lang="en-CA" sz="800" dirty="0" err="1"/>
              <a:t>androidx.compose.material.lightColors</a:t>
            </a:r>
            <a:endParaRPr lang="en-CA" sz="800" dirty="0"/>
          </a:p>
          <a:p>
            <a:pPr marL="0" indent="0">
              <a:spcBef>
                <a:spcPts val="0"/>
              </a:spcBef>
              <a:buNone/>
            </a:pPr>
            <a:r>
              <a:rPr lang="en-CA" sz="800" dirty="0"/>
              <a:t>import </a:t>
            </a:r>
            <a:r>
              <a:rPr lang="en-CA" sz="800" dirty="0" err="1"/>
              <a:t>androidx.compose.material.darkColors</a:t>
            </a:r>
            <a:endParaRPr lang="en-CA" sz="800" dirty="0"/>
          </a:p>
          <a:p>
            <a:pPr marL="0" indent="0">
              <a:spcBef>
                <a:spcPts val="0"/>
              </a:spcBef>
              <a:buNone/>
            </a:pPr>
            <a:r>
              <a:rPr lang="en-CA" sz="800" dirty="0"/>
              <a:t>import </a:t>
            </a:r>
            <a:r>
              <a:rPr lang="en-CA" sz="800" dirty="0" err="1"/>
              <a:t>androidx.compose.runtime.Composable</a:t>
            </a:r>
            <a:endParaRPr lang="en-CA" sz="800" dirty="0"/>
          </a:p>
          <a:p>
            <a:pPr marL="0" indent="0">
              <a:spcBef>
                <a:spcPts val="0"/>
              </a:spcBef>
              <a:buNone/>
            </a:pPr>
            <a:endParaRPr lang="en-CA" sz="800" dirty="0"/>
          </a:p>
          <a:p>
            <a:pPr marL="0" indent="0">
              <a:spcBef>
                <a:spcPts val="0"/>
              </a:spcBef>
              <a:buNone/>
            </a:pPr>
            <a:r>
              <a:rPr lang="en-CA" sz="800" dirty="0"/>
              <a:t>private </a:t>
            </a:r>
            <a:r>
              <a:rPr lang="en-CA" sz="800" dirty="0" err="1"/>
              <a:t>val</a:t>
            </a:r>
            <a:r>
              <a:rPr lang="en-CA" sz="800" dirty="0"/>
              <a:t> </a:t>
            </a:r>
            <a:r>
              <a:rPr lang="en-CA" sz="800" dirty="0" err="1"/>
              <a:t>LightColors</a:t>
            </a:r>
            <a:r>
              <a:rPr lang="en-CA" sz="800" dirty="0"/>
              <a:t> = </a:t>
            </a:r>
            <a:r>
              <a:rPr lang="en-CA" sz="800" dirty="0" err="1"/>
              <a:t>lightColors</a:t>
            </a:r>
            <a:r>
              <a:rPr lang="en-CA" sz="800" dirty="0"/>
              <a:t>(</a:t>
            </a:r>
          </a:p>
          <a:p>
            <a:pPr marL="0" indent="0">
              <a:spcBef>
                <a:spcPts val="0"/>
              </a:spcBef>
              <a:buNone/>
            </a:pPr>
            <a:r>
              <a:rPr lang="en-CA" sz="800" dirty="0"/>
              <a:t>    primary = </a:t>
            </a:r>
            <a:r>
              <a:rPr lang="en-CA" sz="800" dirty="0" err="1"/>
              <a:t>md_theme_light_primary</a:t>
            </a:r>
            <a:r>
              <a:rPr lang="en-CA" sz="800" dirty="0"/>
              <a:t>,</a:t>
            </a:r>
          </a:p>
          <a:p>
            <a:pPr marL="0" indent="0">
              <a:spcBef>
                <a:spcPts val="0"/>
              </a:spcBef>
              <a:buNone/>
            </a:pPr>
            <a:r>
              <a:rPr lang="en-CA" sz="800" dirty="0"/>
              <a:t>    </a:t>
            </a:r>
            <a:r>
              <a:rPr lang="en-CA" sz="800" dirty="0" err="1"/>
              <a:t>onPrimary</a:t>
            </a:r>
            <a:r>
              <a:rPr lang="en-CA" sz="800" dirty="0"/>
              <a:t> = </a:t>
            </a:r>
            <a:r>
              <a:rPr lang="en-CA" sz="800" dirty="0" err="1"/>
              <a:t>md_theme_light_onPrimary</a:t>
            </a:r>
            <a:r>
              <a:rPr lang="en-CA" sz="800" dirty="0"/>
              <a:t>,</a:t>
            </a:r>
          </a:p>
          <a:p>
            <a:pPr marL="0" indent="0">
              <a:spcBef>
                <a:spcPts val="0"/>
              </a:spcBef>
              <a:buNone/>
            </a:pPr>
            <a:r>
              <a:rPr lang="en-CA" sz="800" dirty="0"/>
              <a:t>    </a:t>
            </a:r>
            <a:r>
              <a:rPr lang="en-CA" sz="800" dirty="0" err="1"/>
              <a:t>primaryVariant</a:t>
            </a:r>
            <a:r>
              <a:rPr lang="en-CA" sz="800" dirty="0"/>
              <a:t> = </a:t>
            </a:r>
            <a:r>
              <a:rPr lang="en-CA" sz="800" dirty="0" err="1"/>
              <a:t>md_theme_light_primary</a:t>
            </a:r>
            <a:r>
              <a:rPr lang="en-CA" sz="800" dirty="0"/>
              <a:t>,</a:t>
            </a:r>
          </a:p>
          <a:p>
            <a:pPr marL="0" indent="0">
              <a:spcBef>
                <a:spcPts val="0"/>
              </a:spcBef>
              <a:buNone/>
            </a:pPr>
            <a:r>
              <a:rPr lang="en-CA" sz="800" dirty="0"/>
              <a:t>    secondary = </a:t>
            </a:r>
            <a:r>
              <a:rPr lang="en-CA" sz="800" dirty="0" err="1"/>
              <a:t>md_theme_light_secondary</a:t>
            </a:r>
            <a:r>
              <a:rPr lang="en-CA" sz="800" dirty="0"/>
              <a:t>,</a:t>
            </a:r>
          </a:p>
          <a:p>
            <a:pPr marL="0" indent="0">
              <a:spcBef>
                <a:spcPts val="0"/>
              </a:spcBef>
              <a:buNone/>
            </a:pPr>
            <a:r>
              <a:rPr lang="en-CA" sz="800" dirty="0"/>
              <a:t>    </a:t>
            </a:r>
            <a:r>
              <a:rPr lang="en-CA" sz="800" dirty="0" err="1"/>
              <a:t>onSecondary</a:t>
            </a:r>
            <a:r>
              <a:rPr lang="en-CA" sz="800" dirty="0"/>
              <a:t> = </a:t>
            </a:r>
            <a:r>
              <a:rPr lang="en-CA" sz="800" dirty="0" err="1"/>
              <a:t>md_theme_light_onSecondary</a:t>
            </a:r>
            <a:r>
              <a:rPr lang="en-CA" sz="800" dirty="0"/>
              <a:t>,</a:t>
            </a:r>
          </a:p>
          <a:p>
            <a:pPr marL="0" indent="0">
              <a:spcBef>
                <a:spcPts val="0"/>
              </a:spcBef>
              <a:buNone/>
            </a:pPr>
            <a:r>
              <a:rPr lang="en-CA" sz="800" dirty="0"/>
              <a:t>    </a:t>
            </a:r>
            <a:r>
              <a:rPr lang="en-CA" sz="800" dirty="0" err="1"/>
              <a:t>secondaryVariant</a:t>
            </a:r>
            <a:r>
              <a:rPr lang="en-CA" sz="800" dirty="0"/>
              <a:t> = </a:t>
            </a:r>
            <a:r>
              <a:rPr lang="en-CA" sz="800" dirty="0" err="1"/>
              <a:t>md_theme_light_secondary</a:t>
            </a:r>
            <a:r>
              <a:rPr lang="en-CA" sz="800" dirty="0"/>
              <a:t>,</a:t>
            </a:r>
          </a:p>
          <a:p>
            <a:pPr marL="0" indent="0">
              <a:spcBef>
                <a:spcPts val="0"/>
              </a:spcBef>
              <a:buNone/>
            </a:pPr>
            <a:r>
              <a:rPr lang="en-CA" sz="800" dirty="0"/>
              <a:t>    error = </a:t>
            </a:r>
            <a:r>
              <a:rPr lang="en-CA" sz="800" dirty="0" err="1"/>
              <a:t>md_theme_light_error</a:t>
            </a:r>
            <a:r>
              <a:rPr lang="en-CA" sz="800" dirty="0"/>
              <a:t>,</a:t>
            </a:r>
          </a:p>
          <a:p>
            <a:pPr marL="0" indent="0">
              <a:spcBef>
                <a:spcPts val="0"/>
              </a:spcBef>
              <a:buNone/>
            </a:pPr>
            <a:r>
              <a:rPr lang="en-CA" sz="800" dirty="0"/>
              <a:t>    </a:t>
            </a:r>
            <a:r>
              <a:rPr lang="en-CA" sz="800" dirty="0" err="1"/>
              <a:t>onError</a:t>
            </a:r>
            <a:r>
              <a:rPr lang="en-CA" sz="800" dirty="0"/>
              <a:t> = </a:t>
            </a:r>
            <a:r>
              <a:rPr lang="en-CA" sz="800" dirty="0" err="1"/>
              <a:t>md_theme_light_onError</a:t>
            </a:r>
            <a:r>
              <a:rPr lang="en-CA" sz="800" dirty="0"/>
              <a:t>,</a:t>
            </a:r>
          </a:p>
          <a:p>
            <a:pPr marL="0" indent="0">
              <a:spcBef>
                <a:spcPts val="0"/>
              </a:spcBef>
              <a:buNone/>
            </a:pPr>
            <a:r>
              <a:rPr lang="en-CA" sz="800" dirty="0"/>
              <a:t>    background = </a:t>
            </a:r>
            <a:r>
              <a:rPr lang="en-CA" sz="800" dirty="0" err="1"/>
              <a:t>md_theme_light_background</a:t>
            </a:r>
            <a:r>
              <a:rPr lang="en-CA" sz="800" dirty="0"/>
              <a:t>,</a:t>
            </a:r>
          </a:p>
          <a:p>
            <a:pPr marL="0" indent="0">
              <a:spcBef>
                <a:spcPts val="0"/>
              </a:spcBef>
              <a:buNone/>
            </a:pPr>
            <a:r>
              <a:rPr lang="en-CA" sz="800" dirty="0"/>
              <a:t>    </a:t>
            </a:r>
            <a:r>
              <a:rPr lang="en-CA" sz="800" dirty="0" err="1"/>
              <a:t>onBackground</a:t>
            </a:r>
            <a:r>
              <a:rPr lang="en-CA" sz="800" dirty="0"/>
              <a:t> = </a:t>
            </a:r>
            <a:r>
              <a:rPr lang="en-CA" sz="800" dirty="0" err="1"/>
              <a:t>md_theme_light_onBackground</a:t>
            </a:r>
            <a:r>
              <a:rPr lang="en-CA" sz="800" dirty="0"/>
              <a:t>,</a:t>
            </a:r>
          </a:p>
          <a:p>
            <a:pPr marL="0" indent="0">
              <a:spcBef>
                <a:spcPts val="0"/>
              </a:spcBef>
              <a:buNone/>
            </a:pPr>
            <a:r>
              <a:rPr lang="en-CA" sz="800" dirty="0"/>
              <a:t>    surface = </a:t>
            </a:r>
            <a:r>
              <a:rPr lang="en-CA" sz="800" dirty="0" err="1"/>
              <a:t>md_theme_light_surface</a:t>
            </a:r>
            <a:r>
              <a:rPr lang="en-CA" sz="800" dirty="0"/>
              <a:t>,</a:t>
            </a:r>
          </a:p>
          <a:p>
            <a:pPr marL="0" indent="0">
              <a:spcBef>
                <a:spcPts val="0"/>
              </a:spcBef>
              <a:buNone/>
            </a:pPr>
            <a:r>
              <a:rPr lang="en-CA" sz="800" dirty="0"/>
              <a:t>    </a:t>
            </a:r>
            <a:r>
              <a:rPr lang="en-CA" sz="800" dirty="0" err="1"/>
              <a:t>onSurface</a:t>
            </a:r>
            <a:r>
              <a:rPr lang="en-CA" sz="800" dirty="0"/>
              <a:t> = </a:t>
            </a:r>
            <a:r>
              <a:rPr lang="en-CA" sz="800" dirty="0" err="1"/>
              <a:t>md_theme_light_onSurface</a:t>
            </a:r>
            <a:endParaRPr lang="en-CA" sz="800" dirty="0"/>
          </a:p>
          <a:p>
            <a:pPr marL="0" indent="0">
              <a:spcBef>
                <a:spcPts val="0"/>
              </a:spcBef>
              <a:buNone/>
            </a:pPr>
            <a:r>
              <a:rPr lang="en-CA" sz="800" dirty="0"/>
              <a:t>)</a:t>
            </a:r>
          </a:p>
          <a:p>
            <a:pPr marL="0" indent="0">
              <a:spcBef>
                <a:spcPts val="0"/>
              </a:spcBef>
              <a:buNone/>
            </a:pPr>
            <a:endParaRPr lang="en-CA" sz="800" dirty="0"/>
          </a:p>
          <a:p>
            <a:pPr marL="0" indent="0">
              <a:spcBef>
                <a:spcPts val="0"/>
              </a:spcBef>
              <a:buNone/>
            </a:pPr>
            <a:r>
              <a:rPr lang="en-CA" sz="800" dirty="0"/>
              <a:t>private </a:t>
            </a:r>
            <a:r>
              <a:rPr lang="en-CA" sz="800" dirty="0" err="1"/>
              <a:t>val</a:t>
            </a:r>
            <a:r>
              <a:rPr lang="en-CA" sz="800" dirty="0"/>
              <a:t> </a:t>
            </a:r>
            <a:r>
              <a:rPr lang="en-CA" sz="800" dirty="0" err="1"/>
              <a:t>DarkColors</a:t>
            </a:r>
            <a:r>
              <a:rPr lang="en-CA" sz="800" dirty="0"/>
              <a:t> = </a:t>
            </a:r>
            <a:r>
              <a:rPr lang="en-CA" sz="800" dirty="0" err="1"/>
              <a:t>darkColors</a:t>
            </a:r>
            <a:r>
              <a:rPr lang="en-CA" sz="800" dirty="0"/>
              <a:t>(</a:t>
            </a:r>
          </a:p>
          <a:p>
            <a:pPr marL="0" indent="0">
              <a:spcBef>
                <a:spcPts val="0"/>
              </a:spcBef>
              <a:buNone/>
            </a:pPr>
            <a:r>
              <a:rPr lang="en-CA" sz="800" dirty="0"/>
              <a:t>    primary = </a:t>
            </a:r>
            <a:r>
              <a:rPr lang="en-CA" sz="800" dirty="0" err="1"/>
              <a:t>md_theme_dark_primary</a:t>
            </a:r>
            <a:r>
              <a:rPr lang="en-CA" sz="800" dirty="0"/>
              <a:t>,</a:t>
            </a:r>
          </a:p>
          <a:p>
            <a:pPr marL="0" indent="0">
              <a:spcBef>
                <a:spcPts val="0"/>
              </a:spcBef>
              <a:buNone/>
            </a:pPr>
            <a:r>
              <a:rPr lang="en-CA" sz="800" dirty="0"/>
              <a:t>    </a:t>
            </a:r>
            <a:r>
              <a:rPr lang="en-CA" sz="800" dirty="0" err="1"/>
              <a:t>onPrimary</a:t>
            </a:r>
            <a:r>
              <a:rPr lang="en-CA" sz="800" dirty="0"/>
              <a:t> = </a:t>
            </a:r>
            <a:r>
              <a:rPr lang="en-CA" sz="800" dirty="0" err="1"/>
              <a:t>md_theme_dark_onPrimary</a:t>
            </a:r>
            <a:r>
              <a:rPr lang="en-CA" sz="800" dirty="0"/>
              <a:t>,</a:t>
            </a:r>
          </a:p>
          <a:p>
            <a:pPr marL="0" indent="0">
              <a:spcBef>
                <a:spcPts val="0"/>
              </a:spcBef>
              <a:buNone/>
            </a:pPr>
            <a:r>
              <a:rPr lang="en-CA" sz="800" dirty="0"/>
              <a:t>    </a:t>
            </a:r>
            <a:r>
              <a:rPr lang="en-CA" sz="800" dirty="0" err="1"/>
              <a:t>primaryVariant</a:t>
            </a:r>
            <a:r>
              <a:rPr lang="en-CA" sz="800" dirty="0"/>
              <a:t> = </a:t>
            </a:r>
            <a:r>
              <a:rPr lang="en-CA" sz="800" dirty="0" err="1"/>
              <a:t>md_theme_dark_primary</a:t>
            </a:r>
            <a:r>
              <a:rPr lang="en-CA" sz="800" dirty="0"/>
              <a:t>,</a:t>
            </a:r>
          </a:p>
          <a:p>
            <a:pPr marL="0" indent="0">
              <a:spcBef>
                <a:spcPts val="0"/>
              </a:spcBef>
              <a:buNone/>
            </a:pPr>
            <a:r>
              <a:rPr lang="en-CA" sz="800" dirty="0"/>
              <a:t>    secondary = </a:t>
            </a:r>
            <a:r>
              <a:rPr lang="en-CA" sz="800" dirty="0" err="1"/>
              <a:t>md_theme_dark_secondary</a:t>
            </a:r>
            <a:r>
              <a:rPr lang="en-CA" sz="800" dirty="0"/>
              <a:t>,</a:t>
            </a:r>
          </a:p>
          <a:p>
            <a:pPr marL="0" indent="0">
              <a:spcBef>
                <a:spcPts val="0"/>
              </a:spcBef>
              <a:buNone/>
            </a:pPr>
            <a:r>
              <a:rPr lang="en-CA" sz="800" dirty="0"/>
              <a:t>    </a:t>
            </a:r>
            <a:r>
              <a:rPr lang="en-CA" sz="800" dirty="0" err="1"/>
              <a:t>onSecondary</a:t>
            </a:r>
            <a:r>
              <a:rPr lang="en-CA" sz="800" dirty="0"/>
              <a:t> = </a:t>
            </a:r>
            <a:r>
              <a:rPr lang="en-CA" sz="800" dirty="0" err="1"/>
              <a:t>md_theme_dark_onSecondary</a:t>
            </a:r>
            <a:r>
              <a:rPr lang="en-CA" sz="800" dirty="0"/>
              <a:t>,</a:t>
            </a:r>
          </a:p>
          <a:p>
            <a:pPr marL="0" indent="0">
              <a:spcBef>
                <a:spcPts val="0"/>
              </a:spcBef>
              <a:buNone/>
            </a:pPr>
            <a:r>
              <a:rPr lang="en-CA" sz="800" dirty="0"/>
              <a:t>    </a:t>
            </a:r>
            <a:r>
              <a:rPr lang="en-CA" sz="800" dirty="0" err="1"/>
              <a:t>secondaryVariant</a:t>
            </a:r>
            <a:r>
              <a:rPr lang="en-CA" sz="800" dirty="0"/>
              <a:t> = </a:t>
            </a:r>
            <a:r>
              <a:rPr lang="en-CA" sz="800" dirty="0" err="1"/>
              <a:t>md_theme_dark_secondary</a:t>
            </a:r>
            <a:r>
              <a:rPr lang="en-CA" sz="800" dirty="0"/>
              <a:t>,</a:t>
            </a:r>
          </a:p>
          <a:p>
            <a:pPr marL="0" indent="0">
              <a:spcBef>
                <a:spcPts val="0"/>
              </a:spcBef>
              <a:buNone/>
            </a:pPr>
            <a:r>
              <a:rPr lang="en-CA" sz="800" dirty="0"/>
              <a:t>    error = </a:t>
            </a:r>
            <a:r>
              <a:rPr lang="en-CA" sz="800" dirty="0" err="1"/>
              <a:t>md_theme_dark_error</a:t>
            </a:r>
            <a:r>
              <a:rPr lang="en-CA" sz="800" dirty="0"/>
              <a:t>,</a:t>
            </a:r>
          </a:p>
          <a:p>
            <a:pPr marL="0" indent="0">
              <a:spcBef>
                <a:spcPts val="0"/>
              </a:spcBef>
              <a:buNone/>
            </a:pPr>
            <a:r>
              <a:rPr lang="en-CA" sz="800" dirty="0"/>
              <a:t>    </a:t>
            </a:r>
            <a:r>
              <a:rPr lang="en-CA" sz="800" dirty="0" err="1"/>
              <a:t>onError</a:t>
            </a:r>
            <a:r>
              <a:rPr lang="en-CA" sz="800" dirty="0"/>
              <a:t> = </a:t>
            </a:r>
            <a:r>
              <a:rPr lang="en-CA" sz="800" dirty="0" err="1"/>
              <a:t>md_theme_dark_onError</a:t>
            </a:r>
            <a:r>
              <a:rPr lang="en-CA" sz="800" dirty="0"/>
              <a:t>,</a:t>
            </a:r>
          </a:p>
          <a:p>
            <a:pPr marL="0" indent="0">
              <a:spcBef>
                <a:spcPts val="0"/>
              </a:spcBef>
              <a:buNone/>
            </a:pPr>
            <a:r>
              <a:rPr lang="en-CA" sz="800" dirty="0"/>
              <a:t>    background = </a:t>
            </a:r>
            <a:r>
              <a:rPr lang="en-CA" sz="800" dirty="0" err="1"/>
              <a:t>md_theme_dark_background</a:t>
            </a:r>
            <a:r>
              <a:rPr lang="en-CA" sz="800" dirty="0"/>
              <a:t>,</a:t>
            </a:r>
          </a:p>
          <a:p>
            <a:pPr marL="0" indent="0">
              <a:spcBef>
                <a:spcPts val="0"/>
              </a:spcBef>
              <a:buNone/>
            </a:pPr>
            <a:r>
              <a:rPr lang="en-CA" sz="800" dirty="0"/>
              <a:t>    </a:t>
            </a:r>
            <a:r>
              <a:rPr lang="en-CA" sz="800" dirty="0" err="1"/>
              <a:t>onBackground</a:t>
            </a:r>
            <a:r>
              <a:rPr lang="en-CA" sz="800" dirty="0"/>
              <a:t> = </a:t>
            </a:r>
            <a:r>
              <a:rPr lang="en-CA" sz="800" dirty="0" err="1"/>
              <a:t>md_theme_dark_onBackground</a:t>
            </a:r>
            <a:r>
              <a:rPr lang="en-CA" sz="800" dirty="0"/>
              <a:t>,</a:t>
            </a:r>
          </a:p>
          <a:p>
            <a:pPr marL="0" indent="0">
              <a:spcBef>
                <a:spcPts val="0"/>
              </a:spcBef>
              <a:buNone/>
            </a:pPr>
            <a:r>
              <a:rPr lang="en-CA" sz="800" dirty="0"/>
              <a:t>    surface = </a:t>
            </a:r>
            <a:r>
              <a:rPr lang="en-CA" sz="800" dirty="0" err="1"/>
              <a:t>md_theme_dark_surface</a:t>
            </a:r>
            <a:r>
              <a:rPr lang="en-CA" sz="800" dirty="0"/>
              <a:t>,</a:t>
            </a:r>
          </a:p>
          <a:p>
            <a:pPr marL="0" indent="0">
              <a:spcBef>
                <a:spcPts val="0"/>
              </a:spcBef>
              <a:buNone/>
            </a:pPr>
            <a:r>
              <a:rPr lang="en-CA" sz="800" dirty="0"/>
              <a:t>    </a:t>
            </a:r>
            <a:r>
              <a:rPr lang="en-CA" sz="800" dirty="0" err="1"/>
              <a:t>onSurface</a:t>
            </a:r>
            <a:r>
              <a:rPr lang="en-CA" sz="800" dirty="0"/>
              <a:t> = </a:t>
            </a:r>
            <a:r>
              <a:rPr lang="en-CA" sz="800" dirty="0" err="1"/>
              <a:t>md_theme_dark_onSurface</a:t>
            </a:r>
            <a:r>
              <a:rPr lang="en-CA" sz="800" dirty="0"/>
              <a:t>,</a:t>
            </a:r>
          </a:p>
          <a:p>
            <a:pPr marL="0" indent="0">
              <a:spcBef>
                <a:spcPts val="0"/>
              </a:spcBef>
              <a:buNone/>
            </a:pPr>
            <a:r>
              <a:rPr lang="en-CA" sz="800" dirty="0"/>
              <a:t>)</a:t>
            </a:r>
          </a:p>
          <a:p>
            <a:pPr marL="0" indent="0">
              <a:spcBef>
                <a:spcPts val="0"/>
              </a:spcBef>
              <a:buNone/>
            </a:pPr>
            <a:endParaRPr lang="en-CA" sz="800" dirty="0"/>
          </a:p>
          <a:p>
            <a:pPr marL="0" indent="0">
              <a:spcBef>
                <a:spcPts val="0"/>
              </a:spcBef>
              <a:buNone/>
            </a:pPr>
            <a:r>
              <a:rPr lang="en-CA" sz="800" dirty="0"/>
              <a:t>@Composable</a:t>
            </a:r>
          </a:p>
          <a:p>
            <a:pPr marL="0" indent="0">
              <a:spcBef>
                <a:spcPts val="0"/>
              </a:spcBef>
              <a:buNone/>
            </a:pPr>
            <a:r>
              <a:rPr lang="en-CA" sz="800" dirty="0"/>
              <a:t>fun </a:t>
            </a:r>
            <a:r>
              <a:rPr lang="en-CA" sz="800" dirty="0" err="1"/>
              <a:t>AppTheme</a:t>
            </a:r>
            <a:r>
              <a:rPr lang="en-CA" sz="800" dirty="0"/>
              <a:t>(</a:t>
            </a:r>
          </a:p>
          <a:p>
            <a:pPr marL="0" indent="0">
              <a:spcBef>
                <a:spcPts val="0"/>
              </a:spcBef>
              <a:buNone/>
            </a:pPr>
            <a:r>
              <a:rPr lang="en-CA" sz="800" dirty="0"/>
              <a:t>    </a:t>
            </a:r>
            <a:r>
              <a:rPr lang="en-CA" sz="800" dirty="0" err="1"/>
              <a:t>useDarkTheme</a:t>
            </a:r>
            <a:r>
              <a:rPr lang="en-CA" sz="800" dirty="0"/>
              <a:t>: Boolean = </a:t>
            </a:r>
            <a:r>
              <a:rPr lang="en-CA" sz="800" dirty="0" err="1"/>
              <a:t>isSystemInDarkTheme</a:t>
            </a:r>
            <a:r>
              <a:rPr lang="en-CA" sz="800" dirty="0"/>
              <a:t>(),</a:t>
            </a:r>
          </a:p>
          <a:p>
            <a:pPr marL="0" indent="0">
              <a:spcBef>
                <a:spcPts val="0"/>
              </a:spcBef>
              <a:buNone/>
            </a:pPr>
            <a:r>
              <a:rPr lang="en-CA" sz="800" dirty="0"/>
              <a:t>    content: @Composable() () -&gt; Unit</a:t>
            </a:r>
          </a:p>
          <a:p>
            <a:pPr marL="0" indent="0">
              <a:spcBef>
                <a:spcPts val="0"/>
              </a:spcBef>
              <a:buNone/>
            </a:pPr>
            <a:r>
              <a:rPr lang="en-CA" sz="800" dirty="0"/>
              <a:t>) {</a:t>
            </a:r>
          </a:p>
          <a:p>
            <a:pPr marL="0" indent="0">
              <a:spcBef>
                <a:spcPts val="0"/>
              </a:spcBef>
              <a:buNone/>
            </a:pPr>
            <a:r>
              <a:rPr lang="en-CA" sz="800" dirty="0"/>
              <a:t>    </a:t>
            </a:r>
            <a:r>
              <a:rPr lang="en-CA" sz="800" dirty="0" err="1"/>
              <a:t>val</a:t>
            </a:r>
            <a:r>
              <a:rPr lang="en-CA" sz="800" dirty="0"/>
              <a:t> colors = if (!</a:t>
            </a:r>
            <a:r>
              <a:rPr lang="en-CA" sz="800" dirty="0" err="1"/>
              <a:t>useDarkTheme</a:t>
            </a:r>
            <a:r>
              <a:rPr lang="en-CA" sz="800" dirty="0"/>
              <a:t>) {</a:t>
            </a:r>
          </a:p>
          <a:p>
            <a:pPr marL="0" indent="0">
              <a:spcBef>
                <a:spcPts val="0"/>
              </a:spcBef>
              <a:buNone/>
            </a:pPr>
            <a:r>
              <a:rPr lang="en-CA" sz="800" dirty="0"/>
              <a:t>        </a:t>
            </a:r>
            <a:r>
              <a:rPr lang="en-CA" sz="800" dirty="0" err="1"/>
              <a:t>LightColors</a:t>
            </a:r>
            <a:endParaRPr lang="en-CA" sz="800" dirty="0"/>
          </a:p>
          <a:p>
            <a:pPr marL="0" indent="0">
              <a:spcBef>
                <a:spcPts val="0"/>
              </a:spcBef>
              <a:buNone/>
            </a:pPr>
            <a:r>
              <a:rPr lang="en-CA" sz="800" dirty="0"/>
              <a:t>    } else {</a:t>
            </a:r>
          </a:p>
          <a:p>
            <a:pPr marL="0" indent="0">
              <a:spcBef>
                <a:spcPts val="0"/>
              </a:spcBef>
              <a:buNone/>
            </a:pPr>
            <a:r>
              <a:rPr lang="en-CA" sz="800" dirty="0"/>
              <a:t>        </a:t>
            </a:r>
            <a:r>
              <a:rPr lang="en-CA" sz="800" dirty="0" err="1"/>
              <a:t>DarkColors</a:t>
            </a:r>
            <a:endParaRPr lang="en-CA" sz="800" dirty="0"/>
          </a:p>
          <a:p>
            <a:pPr marL="0" indent="0">
              <a:spcBef>
                <a:spcPts val="0"/>
              </a:spcBef>
              <a:buNone/>
            </a:pPr>
            <a:r>
              <a:rPr lang="en-CA" sz="800" dirty="0"/>
              <a:t>    }</a:t>
            </a:r>
          </a:p>
          <a:p>
            <a:pPr marL="0" indent="0">
              <a:spcBef>
                <a:spcPts val="0"/>
              </a:spcBef>
              <a:buNone/>
            </a:pPr>
            <a:endParaRPr lang="en-CA" sz="800" dirty="0"/>
          </a:p>
          <a:p>
            <a:pPr marL="0" indent="0">
              <a:spcBef>
                <a:spcPts val="0"/>
              </a:spcBef>
              <a:buNone/>
            </a:pPr>
            <a:r>
              <a:rPr lang="en-CA" sz="800" dirty="0"/>
              <a:t>    </a:t>
            </a:r>
            <a:r>
              <a:rPr lang="en-CA" sz="800" dirty="0" err="1"/>
              <a:t>MaterialTheme</a:t>
            </a:r>
            <a:r>
              <a:rPr lang="en-CA" sz="800" dirty="0"/>
              <a:t>(</a:t>
            </a:r>
          </a:p>
          <a:p>
            <a:pPr marL="0" indent="0">
              <a:spcBef>
                <a:spcPts val="0"/>
              </a:spcBef>
              <a:buNone/>
            </a:pPr>
            <a:r>
              <a:rPr lang="en-CA" sz="800" dirty="0"/>
              <a:t>        colors = colors,</a:t>
            </a:r>
          </a:p>
          <a:p>
            <a:pPr marL="0" indent="0">
              <a:spcBef>
                <a:spcPts val="0"/>
              </a:spcBef>
              <a:buNone/>
            </a:pPr>
            <a:r>
              <a:rPr lang="en-CA" sz="800" dirty="0"/>
              <a:t>        shapes = </a:t>
            </a:r>
            <a:r>
              <a:rPr lang="en-CA" sz="800" dirty="0" err="1"/>
              <a:t>ThemeShapes</a:t>
            </a:r>
            <a:r>
              <a:rPr lang="en-CA" sz="800" dirty="0"/>
              <a:t>,</a:t>
            </a:r>
          </a:p>
          <a:p>
            <a:pPr marL="0" indent="0">
              <a:spcBef>
                <a:spcPts val="0"/>
              </a:spcBef>
              <a:buNone/>
            </a:pPr>
            <a:r>
              <a:rPr lang="en-CA" sz="800" dirty="0"/>
              <a:t>        content = content</a:t>
            </a:r>
          </a:p>
          <a:p>
            <a:pPr marL="0" indent="0">
              <a:spcBef>
                <a:spcPts val="0"/>
              </a:spcBef>
              <a:buNone/>
            </a:pPr>
            <a:r>
              <a:rPr lang="en-CA" sz="800" dirty="0"/>
              <a:t>    )</a:t>
            </a:r>
          </a:p>
          <a:p>
            <a:pPr marL="0" indent="0">
              <a:spcBef>
                <a:spcPts val="0"/>
              </a:spcBef>
              <a:buNone/>
            </a:pPr>
            <a:r>
              <a:rPr lang="en-CA" sz="800" dirty="0"/>
              <a:t>}</a:t>
            </a:r>
          </a:p>
        </p:txBody>
      </p:sp>
    </p:spTree>
    <p:extLst>
      <p:ext uri="{BB962C8B-B14F-4D97-AF65-F5344CB8AC3E}">
        <p14:creationId xmlns:p14="http://schemas.microsoft.com/office/powerpoint/2010/main" val="4267863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B475-CEAB-C5DC-A5DD-A030D88B902B}"/>
              </a:ext>
            </a:extLst>
          </p:cNvPr>
          <p:cNvSpPr>
            <a:spLocks noGrp="1"/>
          </p:cNvSpPr>
          <p:nvPr>
            <p:ph type="title"/>
          </p:nvPr>
        </p:nvSpPr>
        <p:spPr/>
        <p:txBody>
          <a:bodyPr/>
          <a:lstStyle/>
          <a:p>
            <a:r>
              <a:rPr lang="en-US" dirty="0"/>
              <a:t>Change Theme Shapes</a:t>
            </a:r>
            <a:endParaRPr lang="en-CA" dirty="0"/>
          </a:p>
        </p:txBody>
      </p:sp>
      <p:sp>
        <p:nvSpPr>
          <p:cNvPr id="3" name="Content Placeholder 2">
            <a:extLst>
              <a:ext uri="{FF2B5EF4-FFF2-40B4-BE49-F238E27FC236}">
                <a16:creationId xmlns:a16="http://schemas.microsoft.com/office/drawing/2014/main" id="{F2EB9E17-6BDC-8E05-9169-AC99AEFFBEF3}"/>
              </a:ext>
            </a:extLst>
          </p:cNvPr>
          <p:cNvSpPr>
            <a:spLocks noGrp="1"/>
          </p:cNvSpPr>
          <p:nvPr>
            <p:ph idx="1"/>
          </p:nvPr>
        </p:nvSpPr>
        <p:spPr/>
        <p:txBody>
          <a:bodyPr>
            <a:normAutofit fontScale="70000" lnSpcReduction="20000"/>
          </a:bodyPr>
          <a:lstStyle/>
          <a:p>
            <a:r>
              <a:rPr lang="en-US" dirty="0"/>
              <a:t>If you haven't copied the teacher-provided </a:t>
            </a:r>
            <a:r>
              <a:rPr lang="en-US" dirty="0" err="1"/>
              <a:t>Shape.kt</a:t>
            </a:r>
            <a:r>
              <a:rPr lang="en-US" dirty="0"/>
              <a:t>, then create a file called </a:t>
            </a:r>
            <a:r>
              <a:rPr lang="en-US" dirty="0" err="1"/>
              <a:t>Shape.kt</a:t>
            </a:r>
            <a:r>
              <a:rPr lang="en-US" dirty="0"/>
              <a:t> in </a:t>
            </a:r>
            <a:r>
              <a:rPr lang="en-US" dirty="0" err="1"/>
              <a:t>ui.theme</a:t>
            </a:r>
            <a:endParaRPr lang="en-US" dirty="0"/>
          </a:p>
          <a:p>
            <a:r>
              <a:rPr lang="en-US" dirty="0"/>
              <a:t>Copy the following to </a:t>
            </a:r>
            <a:r>
              <a:rPr lang="en-US" dirty="0" err="1"/>
              <a:t>Shape.kt</a:t>
            </a:r>
            <a:endParaRPr lang="en-US" dirty="0"/>
          </a:p>
          <a:p>
            <a:pPr marL="457200" lvl="1" indent="0">
              <a:buNone/>
            </a:pPr>
            <a:r>
              <a:rPr lang="en-CA" dirty="0"/>
              <a:t>package </a:t>
            </a:r>
            <a:r>
              <a:rPr lang="en-CA" dirty="0" err="1"/>
              <a:t>ui.theme</a:t>
            </a:r>
            <a:endParaRPr lang="en-CA" dirty="0"/>
          </a:p>
          <a:p>
            <a:pPr marL="457200" lvl="1" indent="0">
              <a:buNone/>
            </a:pPr>
            <a:endParaRPr lang="en-CA" dirty="0"/>
          </a:p>
          <a:p>
            <a:pPr marL="457200" lvl="1" indent="0">
              <a:buNone/>
            </a:pPr>
            <a:r>
              <a:rPr lang="en-CA" dirty="0"/>
              <a:t>import </a:t>
            </a:r>
            <a:r>
              <a:rPr lang="en-CA" dirty="0" err="1"/>
              <a:t>androidx.compose.foundation.shape.RoundedCornerShape</a:t>
            </a:r>
            <a:endParaRPr lang="en-CA" dirty="0"/>
          </a:p>
          <a:p>
            <a:pPr marL="457200" lvl="1" indent="0">
              <a:buNone/>
            </a:pPr>
            <a:r>
              <a:rPr lang="en-CA" dirty="0"/>
              <a:t>import </a:t>
            </a:r>
            <a:r>
              <a:rPr lang="en-CA" dirty="0" err="1"/>
              <a:t>androidx.compose.material.Shapes</a:t>
            </a:r>
            <a:endParaRPr lang="en-CA" dirty="0"/>
          </a:p>
          <a:p>
            <a:pPr marL="457200" lvl="1" indent="0">
              <a:buNone/>
            </a:pPr>
            <a:r>
              <a:rPr lang="en-CA" dirty="0"/>
              <a:t>import </a:t>
            </a:r>
            <a:r>
              <a:rPr lang="en-CA" dirty="0" err="1"/>
              <a:t>androidx.compose.ui.unit.dp</a:t>
            </a:r>
            <a:endParaRPr lang="en-CA" dirty="0"/>
          </a:p>
          <a:p>
            <a:pPr marL="457200" lvl="1" indent="0">
              <a:buNone/>
            </a:pPr>
            <a:endParaRPr lang="en-CA" dirty="0"/>
          </a:p>
          <a:p>
            <a:pPr marL="457200" lvl="1" indent="0">
              <a:buNone/>
            </a:pPr>
            <a:r>
              <a:rPr lang="en-CA" dirty="0" err="1"/>
              <a:t>val</a:t>
            </a:r>
            <a:r>
              <a:rPr lang="en-CA" dirty="0"/>
              <a:t> </a:t>
            </a:r>
            <a:r>
              <a:rPr lang="en-CA" dirty="0" err="1"/>
              <a:t>ThemeShapes</a:t>
            </a:r>
            <a:r>
              <a:rPr lang="en-CA" dirty="0"/>
              <a:t> = Shapes(</a:t>
            </a:r>
          </a:p>
          <a:p>
            <a:pPr marL="457200" lvl="1" indent="0">
              <a:buNone/>
            </a:pPr>
            <a:r>
              <a:rPr lang="en-CA" dirty="0"/>
              <a:t>    small = </a:t>
            </a:r>
            <a:r>
              <a:rPr lang="en-CA" dirty="0" err="1"/>
              <a:t>RoundedCornerShape</a:t>
            </a:r>
            <a:r>
              <a:rPr lang="en-CA" dirty="0"/>
              <a:t>(8.dp),</a:t>
            </a:r>
          </a:p>
          <a:p>
            <a:pPr marL="457200" lvl="1" indent="0">
              <a:buNone/>
            </a:pPr>
            <a:r>
              <a:rPr lang="en-CA" dirty="0"/>
              <a:t>    medium = </a:t>
            </a:r>
            <a:r>
              <a:rPr lang="en-CA" dirty="0" err="1"/>
              <a:t>RoundedCornerShape</a:t>
            </a:r>
            <a:r>
              <a:rPr lang="en-CA" dirty="0"/>
              <a:t>(4.dp),</a:t>
            </a:r>
          </a:p>
          <a:p>
            <a:pPr marL="457200" lvl="1" indent="0">
              <a:buNone/>
            </a:pPr>
            <a:r>
              <a:rPr lang="en-CA" dirty="0"/>
              <a:t>    large = </a:t>
            </a:r>
            <a:r>
              <a:rPr lang="en-CA" dirty="0" err="1"/>
              <a:t>RoundedCornerShape</a:t>
            </a:r>
            <a:r>
              <a:rPr lang="en-CA" dirty="0"/>
              <a:t>(0.dp)</a:t>
            </a:r>
          </a:p>
          <a:p>
            <a:pPr marL="457200" lvl="1" indent="0">
              <a:buNone/>
            </a:pPr>
            <a:r>
              <a:rPr lang="en-CA" dirty="0"/>
              <a:t>)</a:t>
            </a:r>
          </a:p>
          <a:p>
            <a:r>
              <a:rPr lang="en-US" dirty="0"/>
              <a:t>Using this Shape theme, you can vary the shape of the corners used by some Material components (such as button) to make them more or less rounded at different sizes.</a:t>
            </a:r>
          </a:p>
          <a:p>
            <a:r>
              <a:rPr lang="en-CA" dirty="0"/>
              <a:t>Possible shapes include </a:t>
            </a:r>
            <a:r>
              <a:rPr lang="en-CA" dirty="0" err="1"/>
              <a:t>RoundedCornerShape</a:t>
            </a:r>
            <a:r>
              <a:rPr lang="en-CA" dirty="0"/>
              <a:t>, </a:t>
            </a:r>
            <a:r>
              <a:rPr lang="en-CA" dirty="0" err="1"/>
              <a:t>CircleShape</a:t>
            </a:r>
            <a:r>
              <a:rPr lang="en-CA" dirty="0"/>
              <a:t>, </a:t>
            </a:r>
            <a:r>
              <a:rPr lang="en-CA" dirty="0" err="1"/>
              <a:t>CutCornerShape</a:t>
            </a:r>
            <a:endParaRPr lang="en-CA" dirty="0"/>
          </a:p>
        </p:txBody>
      </p:sp>
    </p:spTree>
    <p:extLst>
      <p:ext uri="{BB962C8B-B14F-4D97-AF65-F5344CB8AC3E}">
        <p14:creationId xmlns:p14="http://schemas.microsoft.com/office/powerpoint/2010/main" val="3525100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6A4E-7907-16D7-3C59-D9A08D73EE18}"/>
              </a:ext>
            </a:extLst>
          </p:cNvPr>
          <p:cNvSpPr>
            <a:spLocks noGrp="1"/>
          </p:cNvSpPr>
          <p:nvPr>
            <p:ph type="title"/>
          </p:nvPr>
        </p:nvSpPr>
        <p:spPr/>
        <p:txBody>
          <a:bodyPr/>
          <a:lstStyle/>
          <a:p>
            <a:r>
              <a:rPr lang="en-US" dirty="0"/>
              <a:t>Digression on Git</a:t>
            </a:r>
            <a:endParaRPr lang="en-CA" dirty="0"/>
          </a:p>
        </p:txBody>
      </p:sp>
      <p:sp>
        <p:nvSpPr>
          <p:cNvPr id="3" name="Content Placeholder 2">
            <a:extLst>
              <a:ext uri="{FF2B5EF4-FFF2-40B4-BE49-F238E27FC236}">
                <a16:creationId xmlns:a16="http://schemas.microsoft.com/office/drawing/2014/main" id="{8F54347D-85DE-27F5-9946-BE9CCBDD3F26}"/>
              </a:ext>
            </a:extLst>
          </p:cNvPr>
          <p:cNvSpPr>
            <a:spLocks noGrp="1"/>
          </p:cNvSpPr>
          <p:nvPr>
            <p:ph idx="1"/>
          </p:nvPr>
        </p:nvSpPr>
        <p:spPr>
          <a:xfrm>
            <a:off x="838200" y="1825625"/>
            <a:ext cx="7307317" cy="4351338"/>
          </a:xfrm>
        </p:spPr>
        <p:txBody>
          <a:bodyPr>
            <a:normAutofit lnSpcReduction="10000"/>
          </a:bodyPr>
          <a:lstStyle/>
          <a:p>
            <a:r>
              <a:rPr lang="en-US" dirty="0"/>
              <a:t>In class, we talked about how to use Git (commit and push)</a:t>
            </a:r>
          </a:p>
          <a:p>
            <a:pPr lvl="1"/>
            <a:r>
              <a:rPr lang="en-US" dirty="0"/>
              <a:t>= Save points</a:t>
            </a:r>
          </a:p>
          <a:p>
            <a:pPr lvl="1"/>
            <a:r>
              <a:rPr lang="en-US" dirty="0"/>
              <a:t>= Easy collaboration</a:t>
            </a:r>
          </a:p>
          <a:p>
            <a:pPr lvl="1"/>
            <a:r>
              <a:rPr lang="en-CA" dirty="0"/>
              <a:t>…</a:t>
            </a:r>
          </a:p>
          <a:p>
            <a:r>
              <a:rPr lang="en-CA" dirty="0"/>
              <a:t>Main point:</a:t>
            </a:r>
          </a:p>
          <a:p>
            <a:pPr lvl="1"/>
            <a:r>
              <a:rPr lang="en-CA" dirty="0"/>
              <a:t>Commit and push every time you've finished getting something working.</a:t>
            </a:r>
          </a:p>
          <a:p>
            <a:pPr lvl="1"/>
            <a:r>
              <a:rPr lang="en-CA" dirty="0"/>
              <a:t>That way you can get back to a working state if you "get into trouble" later</a:t>
            </a:r>
          </a:p>
          <a:p>
            <a:pPr lvl="1"/>
            <a:r>
              <a:rPr lang="en-CA" dirty="0"/>
              <a:t>E.g., can "Show Git Log" and then pick the earlier commit you want to compare your current code to.</a:t>
            </a:r>
          </a:p>
        </p:txBody>
      </p:sp>
      <p:pic>
        <p:nvPicPr>
          <p:cNvPr id="5" name="Picture 4" descr="Screen capture of IDE showing how to access &quot;Show Git Log&quot; from the Git Menu in Android Studio">
            <a:extLst>
              <a:ext uri="{FF2B5EF4-FFF2-40B4-BE49-F238E27FC236}">
                <a16:creationId xmlns:a16="http://schemas.microsoft.com/office/drawing/2014/main" id="{178B350F-DCDB-064E-8803-9DC0C62A12AA}"/>
              </a:ext>
            </a:extLst>
          </p:cNvPr>
          <p:cNvPicPr>
            <a:picLocks noChangeAspect="1"/>
          </p:cNvPicPr>
          <p:nvPr/>
        </p:nvPicPr>
        <p:blipFill>
          <a:blip r:embed="rId2"/>
          <a:stretch>
            <a:fillRect/>
          </a:stretch>
        </p:blipFill>
        <p:spPr>
          <a:xfrm>
            <a:off x="8498008" y="235041"/>
            <a:ext cx="3772426" cy="6535062"/>
          </a:xfrm>
          <a:prstGeom prst="rect">
            <a:avLst/>
          </a:prstGeom>
        </p:spPr>
      </p:pic>
    </p:spTree>
    <p:extLst>
      <p:ext uri="{BB962C8B-B14F-4D97-AF65-F5344CB8AC3E}">
        <p14:creationId xmlns:p14="http://schemas.microsoft.com/office/powerpoint/2010/main" val="3914231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FCF1-3536-0070-5792-0A484DFB0F9C}"/>
              </a:ext>
            </a:extLst>
          </p:cNvPr>
          <p:cNvSpPr>
            <a:spLocks noGrp="1"/>
          </p:cNvSpPr>
          <p:nvPr>
            <p:ph type="title"/>
          </p:nvPr>
        </p:nvSpPr>
        <p:spPr/>
        <p:txBody>
          <a:bodyPr/>
          <a:lstStyle/>
          <a:p>
            <a:r>
              <a:rPr lang="en-US" dirty="0"/>
              <a:t>Scaffold</a:t>
            </a:r>
            <a:endParaRPr lang="en-CA" dirty="0"/>
          </a:p>
        </p:txBody>
      </p:sp>
      <p:sp>
        <p:nvSpPr>
          <p:cNvPr id="3" name="Content Placeholder 2">
            <a:extLst>
              <a:ext uri="{FF2B5EF4-FFF2-40B4-BE49-F238E27FC236}">
                <a16:creationId xmlns:a16="http://schemas.microsoft.com/office/drawing/2014/main" id="{0532F586-1956-711E-B438-F66DB614352D}"/>
              </a:ext>
            </a:extLst>
          </p:cNvPr>
          <p:cNvSpPr>
            <a:spLocks noGrp="1"/>
          </p:cNvSpPr>
          <p:nvPr>
            <p:ph idx="1"/>
          </p:nvPr>
        </p:nvSpPr>
        <p:spPr/>
        <p:txBody>
          <a:bodyPr>
            <a:normAutofit fontScale="70000" lnSpcReduction="20000"/>
          </a:bodyPr>
          <a:lstStyle/>
          <a:p>
            <a:r>
              <a:rPr lang="en-US" dirty="0"/>
              <a:t>A common screen pattern that comes with Material.</a:t>
            </a:r>
          </a:p>
          <a:p>
            <a:pPr lvl="1"/>
            <a:r>
              <a:rPr lang="en-US" dirty="0">
                <a:hlinkClick r:id="rId2"/>
              </a:rPr>
              <a:t>https://developer.android.com/jetpack/compose/layouts/material</a:t>
            </a:r>
            <a:r>
              <a:rPr lang="en-US" dirty="0"/>
              <a:t> </a:t>
            </a:r>
          </a:p>
          <a:p>
            <a:r>
              <a:rPr lang="en-US" dirty="0"/>
              <a:t>A Scaffold has the following common elements</a:t>
            </a:r>
          </a:p>
          <a:p>
            <a:pPr lvl="1"/>
            <a:r>
              <a:rPr lang="en-US" dirty="0"/>
              <a:t>title</a:t>
            </a:r>
          </a:p>
          <a:p>
            <a:pPr lvl="1"/>
            <a:r>
              <a:rPr lang="en-US" dirty="0" err="1"/>
              <a:t>topBar</a:t>
            </a:r>
            <a:r>
              <a:rPr lang="en-US" dirty="0"/>
              <a:t> - </a:t>
            </a:r>
            <a:r>
              <a:rPr lang="en-US" dirty="0">
                <a:hlinkClick r:id="rId3"/>
              </a:rPr>
              <a:t>https://m3.material.io/components/top-app-bar/overview</a:t>
            </a:r>
            <a:r>
              <a:rPr lang="en-US" dirty="0"/>
              <a:t> </a:t>
            </a:r>
          </a:p>
          <a:p>
            <a:pPr lvl="2"/>
            <a:r>
              <a:rPr lang="en-US" dirty="0"/>
              <a:t>Often use a </a:t>
            </a:r>
            <a:r>
              <a:rPr lang="en-US" dirty="0" err="1"/>
              <a:t>TopAppBar</a:t>
            </a:r>
            <a:r>
              <a:rPr lang="en-US" dirty="0"/>
              <a:t> component </a:t>
            </a:r>
          </a:p>
          <a:p>
            <a:pPr lvl="2"/>
            <a:r>
              <a:rPr lang="en-US" dirty="0">
                <a:hlinkClick r:id="rId4"/>
              </a:rPr>
              <a:t>https://semicolonspace.com/jetpack-compose-topappbar/</a:t>
            </a:r>
            <a:r>
              <a:rPr lang="en-US" dirty="0"/>
              <a:t> </a:t>
            </a:r>
          </a:p>
          <a:p>
            <a:pPr lvl="2"/>
            <a:r>
              <a:rPr lang="en-US" dirty="0">
                <a:hlinkClick r:id="rId5"/>
              </a:rPr>
              <a:t>https://medium.com/google-developer-experts/exploring-jetpack-compose-topappbar-c8b79893be34</a:t>
            </a:r>
            <a:r>
              <a:rPr lang="en-US" dirty="0"/>
              <a:t> </a:t>
            </a:r>
          </a:p>
          <a:p>
            <a:pPr lvl="2"/>
            <a:r>
              <a:rPr lang="en-US" dirty="0">
                <a:hlinkClick r:id="rId6"/>
              </a:rPr>
              <a:t>https://developer.android.com/reference/kotlin/androidx/compose/material3/package-summary#centeralignedtopappbar</a:t>
            </a:r>
            <a:r>
              <a:rPr lang="en-US" dirty="0"/>
              <a:t> </a:t>
            </a:r>
          </a:p>
          <a:p>
            <a:pPr lvl="1"/>
            <a:r>
              <a:rPr lang="en-US" dirty="0" err="1"/>
              <a:t>bottomBar</a:t>
            </a:r>
            <a:r>
              <a:rPr lang="en-US" dirty="0"/>
              <a:t>: </a:t>
            </a:r>
            <a:r>
              <a:rPr lang="en-US" dirty="0">
                <a:hlinkClick r:id="rId7"/>
              </a:rPr>
              <a:t>https://m3.material.io/components/bottom-app-bar/overview</a:t>
            </a:r>
            <a:r>
              <a:rPr lang="en-US" dirty="0"/>
              <a:t> </a:t>
            </a:r>
          </a:p>
          <a:p>
            <a:pPr lvl="2"/>
            <a:r>
              <a:rPr lang="en-US" dirty="0"/>
              <a:t>Often a </a:t>
            </a:r>
            <a:r>
              <a:rPr lang="en-US" dirty="0" err="1"/>
              <a:t>BottomAppBar</a:t>
            </a:r>
            <a:endParaRPr lang="en-US" dirty="0"/>
          </a:p>
          <a:p>
            <a:pPr lvl="3"/>
            <a:r>
              <a:rPr lang="en-US" dirty="0">
                <a:hlinkClick r:id="rId8"/>
              </a:rPr>
              <a:t>https://developer.android.com/reference/kotlin/androidx/compose/material3/package-summary#bottomappbar</a:t>
            </a:r>
            <a:endParaRPr lang="en-US" dirty="0"/>
          </a:p>
          <a:p>
            <a:pPr lvl="2"/>
            <a:r>
              <a:rPr lang="en-US" dirty="0"/>
              <a:t>Or a </a:t>
            </a:r>
            <a:r>
              <a:rPr lang="en-US" dirty="0" err="1"/>
              <a:t>NavigationBar</a:t>
            </a:r>
            <a:endParaRPr lang="en-US" dirty="0"/>
          </a:p>
          <a:p>
            <a:pPr lvl="3"/>
            <a:r>
              <a:rPr lang="en-US" dirty="0">
                <a:hlinkClick r:id="rId9"/>
              </a:rPr>
              <a:t>https://m3.material.io/components/navigation-bar/overview</a:t>
            </a:r>
            <a:r>
              <a:rPr lang="en-US" dirty="0"/>
              <a:t> </a:t>
            </a:r>
          </a:p>
          <a:p>
            <a:pPr lvl="3"/>
            <a:r>
              <a:rPr lang="en-US" dirty="0">
                <a:hlinkClick r:id="rId10"/>
              </a:rPr>
              <a:t>https://developer.android.com/reference/kotlin/androidx/compose/material3/package-summary#navigationbar</a:t>
            </a:r>
            <a:endParaRPr lang="en-US" dirty="0"/>
          </a:p>
          <a:p>
            <a:pPr lvl="3"/>
            <a:r>
              <a:rPr lang="en-US" dirty="0">
                <a:hlinkClick r:id="rId11"/>
              </a:rPr>
              <a:t>https://itnext.io/navigation-bar-bottom-app-bar-in-jetpack-compose-with-material-3-c57ae317bd00</a:t>
            </a:r>
            <a:r>
              <a:rPr lang="en-US" dirty="0"/>
              <a:t> </a:t>
            </a:r>
          </a:p>
          <a:p>
            <a:pPr lvl="1"/>
            <a:r>
              <a:rPr lang="en-US" dirty="0" err="1"/>
              <a:t>floatingActionButton</a:t>
            </a:r>
            <a:endParaRPr lang="en-US" dirty="0"/>
          </a:p>
          <a:p>
            <a:pPr lvl="1"/>
            <a:r>
              <a:rPr lang="en-US" dirty="0"/>
              <a:t>As well as the main content of the component</a:t>
            </a:r>
          </a:p>
          <a:p>
            <a:pPr lvl="1"/>
            <a:endParaRPr lang="en-US" dirty="0"/>
          </a:p>
          <a:p>
            <a:endParaRPr lang="en-CA" dirty="0"/>
          </a:p>
        </p:txBody>
      </p:sp>
    </p:spTree>
    <p:extLst>
      <p:ext uri="{BB962C8B-B14F-4D97-AF65-F5344CB8AC3E}">
        <p14:creationId xmlns:p14="http://schemas.microsoft.com/office/powerpoint/2010/main" val="3496138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F03E-ACD2-0D1A-4D63-6CF53DD3C9FE}"/>
              </a:ext>
            </a:extLst>
          </p:cNvPr>
          <p:cNvSpPr>
            <a:spLocks noGrp="1"/>
          </p:cNvSpPr>
          <p:nvPr>
            <p:ph type="title"/>
          </p:nvPr>
        </p:nvSpPr>
        <p:spPr/>
        <p:txBody>
          <a:bodyPr/>
          <a:lstStyle/>
          <a:p>
            <a:r>
              <a:rPr lang="en-US" dirty="0"/>
              <a:t>Scaffold</a:t>
            </a:r>
            <a:endParaRPr lang="en-CA" dirty="0"/>
          </a:p>
        </p:txBody>
      </p:sp>
      <p:sp>
        <p:nvSpPr>
          <p:cNvPr id="3" name="Content Placeholder 2">
            <a:extLst>
              <a:ext uri="{FF2B5EF4-FFF2-40B4-BE49-F238E27FC236}">
                <a16:creationId xmlns:a16="http://schemas.microsoft.com/office/drawing/2014/main" id="{4F10E8B3-768A-31B7-E91F-736B625B9559}"/>
              </a:ext>
            </a:extLst>
          </p:cNvPr>
          <p:cNvSpPr>
            <a:spLocks noGrp="1"/>
          </p:cNvSpPr>
          <p:nvPr>
            <p:ph idx="1"/>
          </p:nvPr>
        </p:nvSpPr>
        <p:spPr>
          <a:xfrm>
            <a:off x="838200" y="1825625"/>
            <a:ext cx="10996448" cy="4351338"/>
          </a:xfrm>
        </p:spPr>
        <p:txBody>
          <a:bodyPr>
            <a:normAutofit/>
          </a:bodyPr>
          <a:lstStyle/>
          <a:p>
            <a:r>
              <a:rPr lang="en-US" sz="2400" dirty="0"/>
              <a:t>Very basic example:</a:t>
            </a:r>
          </a:p>
          <a:p>
            <a:pPr marL="457200" lvl="1" indent="0">
              <a:buNone/>
            </a:pPr>
            <a:r>
              <a:rPr lang="en-CA" sz="2000" dirty="0"/>
              <a:t> Scaffold(</a:t>
            </a:r>
          </a:p>
          <a:p>
            <a:pPr marL="457200" lvl="1" indent="0">
              <a:buNone/>
            </a:pPr>
            <a:r>
              <a:rPr lang="en-CA" sz="2000" dirty="0"/>
              <a:t>        </a:t>
            </a:r>
            <a:r>
              <a:rPr lang="en-CA" sz="2000" dirty="0" err="1"/>
              <a:t>topBar</a:t>
            </a:r>
            <a:r>
              <a:rPr lang="en-CA" sz="2000" dirty="0"/>
              <a:t> = { </a:t>
            </a:r>
            <a:r>
              <a:rPr lang="en-CA" sz="2000" dirty="0" err="1"/>
              <a:t>TopAppBar</a:t>
            </a:r>
            <a:r>
              <a:rPr lang="en-CA" sz="2000" dirty="0"/>
              <a:t>(title = { Text("My App") }) },</a:t>
            </a:r>
          </a:p>
          <a:p>
            <a:pPr marL="457200" lvl="1" indent="0">
              <a:buNone/>
            </a:pPr>
            <a:r>
              <a:rPr lang="en-CA" sz="2000" dirty="0"/>
              <a:t>        </a:t>
            </a:r>
            <a:r>
              <a:rPr lang="en-CA" sz="2000" dirty="0" err="1"/>
              <a:t>bottomBar</a:t>
            </a:r>
            <a:r>
              <a:rPr lang="en-CA" sz="2000" dirty="0"/>
              <a:t> = { </a:t>
            </a:r>
            <a:r>
              <a:rPr lang="en-CA" sz="2000" dirty="0" err="1"/>
              <a:t>BottomAppBar</a:t>
            </a:r>
            <a:r>
              <a:rPr lang="en-CA" sz="2000" dirty="0"/>
              <a:t> { Text("Copyright (c) 2023 </a:t>
            </a:r>
            <a:r>
              <a:rPr lang="en-CA" sz="2000" dirty="0" err="1"/>
              <a:t>CoolEntertainment</a:t>
            </a:r>
            <a:r>
              <a:rPr lang="en-CA" sz="2000" dirty="0"/>
              <a:t>, Inc.") } },</a:t>
            </a:r>
          </a:p>
          <a:p>
            <a:pPr marL="457200" lvl="1" indent="0">
              <a:buNone/>
            </a:pPr>
            <a:r>
              <a:rPr lang="en-CA" sz="2000" dirty="0"/>
              <a:t>        </a:t>
            </a:r>
            <a:r>
              <a:rPr lang="en-CA" sz="2000" dirty="0" err="1"/>
              <a:t>floatingActionButton</a:t>
            </a:r>
            <a:r>
              <a:rPr lang="en-CA" sz="2000" dirty="0"/>
              <a:t> = { </a:t>
            </a:r>
            <a:r>
              <a:rPr lang="en-CA" sz="2000" dirty="0" err="1"/>
              <a:t>FloatingActionButton</a:t>
            </a:r>
            <a:r>
              <a:rPr lang="en-CA" sz="2000" dirty="0"/>
              <a:t>(</a:t>
            </a:r>
            <a:r>
              <a:rPr lang="en-CA" sz="2000" dirty="0" err="1"/>
              <a:t>onClick</a:t>
            </a:r>
            <a:r>
              <a:rPr lang="en-CA" sz="2000" dirty="0"/>
              <a:t> = {}) { Text("Click Me")} }</a:t>
            </a:r>
          </a:p>
          <a:p>
            <a:pPr marL="457200" lvl="1" indent="0">
              <a:buNone/>
            </a:pPr>
            <a:r>
              <a:rPr lang="en-CA" sz="2000" dirty="0"/>
              <a:t>    ) {</a:t>
            </a:r>
          </a:p>
          <a:p>
            <a:pPr marL="457200" lvl="1" indent="0">
              <a:buNone/>
            </a:pPr>
            <a:r>
              <a:rPr lang="en-CA" sz="2000" dirty="0"/>
              <a:t>        Banner("Jorge")</a:t>
            </a:r>
          </a:p>
          <a:p>
            <a:pPr marL="457200" lvl="1" indent="0">
              <a:buNone/>
            </a:pPr>
            <a:r>
              <a:rPr lang="en-CA" sz="2000" dirty="0"/>
              <a:t>    }</a:t>
            </a:r>
          </a:p>
        </p:txBody>
      </p:sp>
    </p:spTree>
    <p:extLst>
      <p:ext uri="{BB962C8B-B14F-4D97-AF65-F5344CB8AC3E}">
        <p14:creationId xmlns:p14="http://schemas.microsoft.com/office/powerpoint/2010/main" val="186811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5344-6D84-805A-7453-E6AF823EEA10}"/>
              </a:ext>
            </a:extLst>
          </p:cNvPr>
          <p:cNvSpPr>
            <a:spLocks noGrp="1"/>
          </p:cNvSpPr>
          <p:nvPr>
            <p:ph type="title"/>
          </p:nvPr>
        </p:nvSpPr>
        <p:spPr/>
        <p:txBody>
          <a:bodyPr/>
          <a:lstStyle/>
          <a:p>
            <a:r>
              <a:rPr lang="en-US" dirty="0"/>
              <a:t>Consistency using Material Formatting</a:t>
            </a:r>
            <a:endParaRPr lang="en-CA" dirty="0"/>
          </a:p>
        </p:txBody>
      </p:sp>
      <p:sp>
        <p:nvSpPr>
          <p:cNvPr id="3" name="Content Placeholder 2">
            <a:extLst>
              <a:ext uri="{FF2B5EF4-FFF2-40B4-BE49-F238E27FC236}">
                <a16:creationId xmlns:a16="http://schemas.microsoft.com/office/drawing/2014/main" id="{2B1E7826-B70E-5F01-5B33-ABE8F3CB2496}"/>
              </a:ext>
            </a:extLst>
          </p:cNvPr>
          <p:cNvSpPr>
            <a:spLocks noGrp="1"/>
          </p:cNvSpPr>
          <p:nvPr>
            <p:ph idx="1"/>
          </p:nvPr>
        </p:nvSpPr>
        <p:spPr/>
        <p:txBody>
          <a:bodyPr>
            <a:normAutofit fontScale="85000" lnSpcReduction="20000"/>
          </a:bodyPr>
          <a:lstStyle/>
          <a:p>
            <a:r>
              <a:rPr lang="en-US" dirty="0"/>
              <a:t>Material offers a number of consistent text formatting options using </a:t>
            </a:r>
            <a:r>
              <a:rPr lang="en-US" dirty="0" err="1"/>
              <a:t>MaterialTheme.typography</a:t>
            </a:r>
            <a:endParaRPr lang="en-US" dirty="0"/>
          </a:p>
          <a:p>
            <a:pPr lvl="1"/>
            <a:r>
              <a:rPr lang="en-US" dirty="0"/>
              <a:t>h1, h2, h3, body1, body2, etc.</a:t>
            </a:r>
          </a:p>
          <a:p>
            <a:pPr lvl="1"/>
            <a:r>
              <a:rPr lang="en-US" dirty="0"/>
              <a:t>E.g.,</a:t>
            </a:r>
          </a:p>
          <a:p>
            <a:pPr marL="457200" lvl="1" indent="0">
              <a:buNone/>
            </a:pPr>
            <a:r>
              <a:rPr lang="en-US" dirty="0"/>
              <a:t>	</a:t>
            </a:r>
            <a:r>
              <a:rPr lang="en-US" sz="2100" dirty="0"/>
              <a:t>Text(text="Welcome to My App", style=MaterialTheme.typography.h1)</a:t>
            </a:r>
          </a:p>
          <a:p>
            <a:r>
              <a:rPr lang="en-US" dirty="0"/>
              <a:t>You can directly use the colors in the theme for consistency across your app using </a:t>
            </a:r>
            <a:r>
              <a:rPr lang="en-US" dirty="0" err="1"/>
              <a:t>MaterialTheme.colors</a:t>
            </a:r>
            <a:endParaRPr lang="en-US" dirty="0"/>
          </a:p>
          <a:p>
            <a:pPr lvl="1"/>
            <a:r>
              <a:rPr lang="en-US" dirty="0"/>
              <a:t>E.g., Using a theme-consistent background color:</a:t>
            </a:r>
          </a:p>
          <a:p>
            <a:pPr marL="914400" lvl="2" indent="0">
              <a:buNone/>
            </a:pPr>
            <a:r>
              <a:rPr lang="en-US" dirty="0"/>
              <a:t>Column(</a:t>
            </a:r>
          </a:p>
          <a:p>
            <a:pPr marL="914400" lvl="2" indent="0">
              <a:buNone/>
            </a:pPr>
            <a:r>
              <a:rPr lang="en-US" dirty="0"/>
              <a:t>        modifier = </a:t>
            </a:r>
            <a:r>
              <a:rPr lang="en-US" dirty="0" err="1"/>
              <a:t>Modifier.padding</a:t>
            </a:r>
            <a:r>
              <a:rPr lang="en-US" dirty="0"/>
              <a:t>(24.dp)</a:t>
            </a:r>
          </a:p>
          <a:p>
            <a:pPr marL="914400" lvl="2" indent="0">
              <a:buNone/>
            </a:pPr>
            <a:r>
              <a:rPr lang="en-US" dirty="0"/>
              <a:t>			.</a:t>
            </a:r>
            <a:r>
              <a:rPr lang="en-US" dirty="0" err="1"/>
              <a:t>fillMaxSize</a:t>
            </a:r>
            <a:r>
              <a:rPr lang="en-US" dirty="0"/>
              <a:t>()</a:t>
            </a:r>
          </a:p>
          <a:p>
            <a:pPr marL="914400" lvl="2" indent="0">
              <a:buNone/>
            </a:pPr>
            <a:r>
              <a:rPr lang="en-US" dirty="0"/>
              <a:t>			.background(</a:t>
            </a:r>
            <a:r>
              <a:rPr lang="en-US" dirty="0" err="1"/>
              <a:t>MaterialTheme.colors.background</a:t>
            </a:r>
            <a:r>
              <a:rPr lang="en-US" dirty="0"/>
              <a:t>)</a:t>
            </a:r>
          </a:p>
          <a:p>
            <a:r>
              <a:rPr lang="en-US" dirty="0"/>
              <a:t>You can specify the shape of a component using </a:t>
            </a:r>
            <a:r>
              <a:rPr lang="en-US" dirty="0" err="1"/>
              <a:t>MaterialTheme.shapes</a:t>
            </a:r>
            <a:endParaRPr lang="en-US" dirty="0"/>
          </a:p>
          <a:p>
            <a:pPr lvl="1"/>
            <a:r>
              <a:rPr lang="en-US" dirty="0"/>
              <a:t>E.g.,</a:t>
            </a:r>
          </a:p>
          <a:p>
            <a:pPr lvl="2"/>
            <a:r>
              <a:rPr lang="en-US" dirty="0"/>
              <a:t>modifier = </a:t>
            </a:r>
            <a:r>
              <a:rPr lang="en-US" dirty="0" err="1"/>
              <a:t>Modifier.size</a:t>
            </a:r>
            <a:r>
              <a:rPr lang="en-US" dirty="0"/>
              <a:t>(width = 180.dp, height = 180.dp).clip(</a:t>
            </a:r>
            <a:r>
              <a:rPr lang="en-US" dirty="0" err="1"/>
              <a:t>MaterialTheme.shapes.small</a:t>
            </a:r>
            <a:r>
              <a:rPr lang="en-US" dirty="0"/>
              <a:t>)</a:t>
            </a:r>
          </a:p>
          <a:p>
            <a:pPr marL="914400" lvl="2" indent="0">
              <a:buNone/>
            </a:pPr>
            <a:endParaRPr lang="en-US" dirty="0"/>
          </a:p>
          <a:p>
            <a:endParaRPr lang="en-US" dirty="0"/>
          </a:p>
        </p:txBody>
      </p:sp>
    </p:spTree>
    <p:extLst>
      <p:ext uri="{BB962C8B-B14F-4D97-AF65-F5344CB8AC3E}">
        <p14:creationId xmlns:p14="http://schemas.microsoft.com/office/powerpoint/2010/main" val="3915231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F018-9402-94B7-188F-FCAB72C75E62}"/>
              </a:ext>
            </a:extLst>
          </p:cNvPr>
          <p:cNvSpPr>
            <a:spLocks noGrp="1"/>
          </p:cNvSpPr>
          <p:nvPr>
            <p:ph type="title"/>
          </p:nvPr>
        </p:nvSpPr>
        <p:spPr/>
        <p:txBody>
          <a:bodyPr/>
          <a:lstStyle/>
          <a:p>
            <a:r>
              <a:rPr lang="en-US" dirty="0" err="1"/>
              <a:t>Misc</a:t>
            </a:r>
            <a:r>
              <a:rPr lang="en-US" dirty="0"/>
              <a:t> Formatting/</a:t>
            </a:r>
            <a:r>
              <a:rPr lang="en-US" dirty="0" err="1"/>
              <a:t>Layouting</a:t>
            </a:r>
            <a:endParaRPr lang="en-CA" dirty="0"/>
          </a:p>
        </p:txBody>
      </p:sp>
      <p:sp>
        <p:nvSpPr>
          <p:cNvPr id="3" name="Content Placeholder 2">
            <a:extLst>
              <a:ext uri="{FF2B5EF4-FFF2-40B4-BE49-F238E27FC236}">
                <a16:creationId xmlns:a16="http://schemas.microsoft.com/office/drawing/2014/main" id="{3F9D98EE-5C5D-7F31-DB26-A828B51D2E4A}"/>
              </a:ext>
            </a:extLst>
          </p:cNvPr>
          <p:cNvSpPr>
            <a:spLocks noGrp="1"/>
          </p:cNvSpPr>
          <p:nvPr>
            <p:ph idx="1"/>
          </p:nvPr>
        </p:nvSpPr>
        <p:spPr/>
        <p:txBody>
          <a:bodyPr>
            <a:normAutofit fontScale="92500" lnSpcReduction="10000"/>
          </a:bodyPr>
          <a:lstStyle/>
          <a:p>
            <a:r>
              <a:rPr lang="en-US" dirty="0"/>
              <a:t>Change opacity of an image</a:t>
            </a:r>
          </a:p>
          <a:p>
            <a:pPr lvl="1"/>
            <a:r>
              <a:rPr lang="en-US" dirty="0"/>
              <a:t>Image component has a parameter alpha that can be set of a float value between 0 and 1</a:t>
            </a:r>
          </a:p>
          <a:p>
            <a:pPr lvl="1"/>
            <a:r>
              <a:rPr lang="en-US" dirty="0"/>
              <a:t>E.g., alpha = 0.5F</a:t>
            </a:r>
          </a:p>
          <a:p>
            <a:r>
              <a:rPr lang="en-US" dirty="0"/>
              <a:t>For a column, </a:t>
            </a:r>
            <a:r>
              <a:rPr lang="en-US" dirty="0" err="1"/>
              <a:t>verticalArrangement</a:t>
            </a:r>
            <a:r>
              <a:rPr lang="en-US" dirty="0"/>
              <a:t> has more than just top </a:t>
            </a:r>
            <a:r>
              <a:rPr lang="en-US" dirty="0" err="1"/>
              <a:t>Arrangement.Center</a:t>
            </a:r>
            <a:r>
              <a:rPr lang="en-US" dirty="0"/>
              <a:t>, .Bottom, .Top.  Also have .</a:t>
            </a:r>
            <a:r>
              <a:rPr lang="en-US" dirty="0" err="1"/>
              <a:t>SpaceBetween</a:t>
            </a:r>
            <a:r>
              <a:rPr lang="en-US" dirty="0"/>
              <a:t>, .</a:t>
            </a:r>
            <a:r>
              <a:rPr lang="en-US" dirty="0" err="1"/>
              <a:t>SpaceAround</a:t>
            </a:r>
            <a:r>
              <a:rPr lang="en-US" dirty="0"/>
              <a:t>, .</a:t>
            </a:r>
            <a:r>
              <a:rPr lang="en-US" dirty="0" err="1"/>
              <a:t>SpaceEvenly</a:t>
            </a:r>
            <a:r>
              <a:rPr lang="en-US" dirty="0"/>
              <a:t>.</a:t>
            </a:r>
          </a:p>
          <a:p>
            <a:r>
              <a:rPr lang="en-US" dirty="0"/>
              <a:t>For a row, </a:t>
            </a:r>
            <a:r>
              <a:rPr lang="en-US" dirty="0" err="1"/>
              <a:t>horizontalArrangement</a:t>
            </a:r>
            <a:r>
              <a:rPr lang="en-US" dirty="0"/>
              <a:t> has several similar options too.</a:t>
            </a:r>
          </a:p>
          <a:p>
            <a:r>
              <a:rPr lang="en-US" dirty="0"/>
              <a:t>For scaling, there are several options: Crop, Fit, </a:t>
            </a:r>
            <a:r>
              <a:rPr lang="en-US" dirty="0" err="1"/>
              <a:t>FillBounds</a:t>
            </a:r>
            <a:r>
              <a:rPr lang="en-US" dirty="0"/>
              <a:t>, </a:t>
            </a:r>
            <a:r>
              <a:rPr lang="en-US" dirty="0" err="1"/>
              <a:t>FillHeight</a:t>
            </a:r>
            <a:r>
              <a:rPr lang="en-US" dirty="0"/>
              <a:t>, </a:t>
            </a:r>
            <a:r>
              <a:rPr lang="en-US" dirty="0" err="1"/>
              <a:t>FillWidth</a:t>
            </a:r>
            <a:r>
              <a:rPr lang="en-US" dirty="0"/>
              <a:t>, Inside.</a:t>
            </a:r>
          </a:p>
          <a:p>
            <a:pPr lvl="1"/>
            <a:r>
              <a:rPr lang="en-US" dirty="0"/>
              <a:t>Some of these may stretch an image to fit, others may crop an image to fit, and some preserve the complete image.</a:t>
            </a:r>
          </a:p>
          <a:p>
            <a:endParaRPr lang="en-US" dirty="0"/>
          </a:p>
        </p:txBody>
      </p:sp>
    </p:spTree>
    <p:extLst>
      <p:ext uri="{BB962C8B-B14F-4D97-AF65-F5344CB8AC3E}">
        <p14:creationId xmlns:p14="http://schemas.microsoft.com/office/powerpoint/2010/main" val="3687751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0FD9-10B8-D763-1CED-638ED8AE335F}"/>
              </a:ext>
            </a:extLst>
          </p:cNvPr>
          <p:cNvSpPr>
            <a:spLocks noGrp="1"/>
          </p:cNvSpPr>
          <p:nvPr>
            <p:ph type="title"/>
          </p:nvPr>
        </p:nvSpPr>
        <p:spPr/>
        <p:txBody>
          <a:bodyPr/>
          <a:lstStyle/>
          <a:p>
            <a:r>
              <a:rPr lang="en-US" dirty="0"/>
              <a:t>Advanced</a:t>
            </a:r>
            <a:endParaRPr lang="en-CA" dirty="0"/>
          </a:p>
        </p:txBody>
      </p:sp>
      <p:sp>
        <p:nvSpPr>
          <p:cNvPr id="3" name="Content Placeholder 2">
            <a:extLst>
              <a:ext uri="{FF2B5EF4-FFF2-40B4-BE49-F238E27FC236}">
                <a16:creationId xmlns:a16="http://schemas.microsoft.com/office/drawing/2014/main" id="{56CC5BA8-3FDC-F919-09D7-653916E6B347}"/>
              </a:ext>
            </a:extLst>
          </p:cNvPr>
          <p:cNvSpPr>
            <a:spLocks noGrp="1"/>
          </p:cNvSpPr>
          <p:nvPr>
            <p:ph idx="1"/>
          </p:nvPr>
        </p:nvSpPr>
        <p:spPr/>
        <p:txBody>
          <a:bodyPr/>
          <a:lstStyle/>
          <a:p>
            <a:r>
              <a:rPr lang="en-US" dirty="0" err="1"/>
              <a:t>FlowRow</a:t>
            </a:r>
            <a:r>
              <a:rPr lang="en-US" dirty="0"/>
              <a:t>, </a:t>
            </a:r>
            <a:r>
              <a:rPr lang="en-US" dirty="0" err="1"/>
              <a:t>FlowColumn</a:t>
            </a:r>
            <a:endParaRPr lang="en-US" dirty="0"/>
          </a:p>
          <a:p>
            <a:pPr lvl="1"/>
            <a:r>
              <a:rPr lang="en-CA" dirty="0">
                <a:hlinkClick r:id="rId2"/>
              </a:rPr>
              <a:t>https://developer.android.com/jetpack/compose/layouts/flow</a:t>
            </a:r>
            <a:endParaRPr lang="en-US" dirty="0"/>
          </a:p>
          <a:p>
            <a:pPr lvl="1"/>
            <a:r>
              <a:rPr lang="en-US" dirty="0" err="1"/>
              <a:t>fillMaxWidth</a:t>
            </a:r>
            <a:r>
              <a:rPr lang="en-US" dirty="0"/>
              <a:t>(0.7f)  -- Fractional sizing</a:t>
            </a:r>
          </a:p>
          <a:p>
            <a:r>
              <a:rPr lang="en-US" dirty="0"/>
              <a:t>Responsive design</a:t>
            </a:r>
          </a:p>
          <a:p>
            <a:pPr lvl="1"/>
            <a:r>
              <a:rPr lang="en-CA" dirty="0">
                <a:hlinkClick r:id="rId3"/>
              </a:rPr>
              <a:t>https://proandroiddev.com/adaptive-ui-with-jetpack-compose-968e375795d4</a:t>
            </a:r>
            <a:endParaRPr lang="en-US" dirty="0"/>
          </a:p>
          <a:p>
            <a:r>
              <a:rPr lang="en-US" dirty="0"/>
              <a:t>Old-school: </a:t>
            </a:r>
            <a:r>
              <a:rPr lang="en-US" dirty="0" err="1"/>
              <a:t>ConstraintLayout</a:t>
            </a:r>
            <a:endParaRPr lang="en-US" dirty="0"/>
          </a:p>
          <a:p>
            <a:pPr lvl="1"/>
            <a:r>
              <a:rPr lang="en-CA" dirty="0">
                <a:hlinkClick r:id="rId4"/>
              </a:rPr>
              <a:t>https://developer.android.com/jetpack/compose/layouts/constraintlayout</a:t>
            </a:r>
            <a:endParaRPr lang="en-CA" dirty="0"/>
          </a:p>
          <a:p>
            <a:pPr lvl="1"/>
            <a:r>
              <a:rPr lang="en-CA" dirty="0">
                <a:hlinkClick r:id="rId5"/>
              </a:rPr>
              <a:t>https://dev.to/saketh/constraint-layout-in-jetpack-compose-create-complex-and-responsive-android-layouts-on-the-fly-47gd</a:t>
            </a:r>
            <a:r>
              <a:rPr lang="en-CA" dirty="0"/>
              <a:t> </a:t>
            </a:r>
          </a:p>
        </p:txBody>
      </p:sp>
    </p:spTree>
    <p:extLst>
      <p:ext uri="{BB962C8B-B14F-4D97-AF65-F5344CB8AC3E}">
        <p14:creationId xmlns:p14="http://schemas.microsoft.com/office/powerpoint/2010/main" val="360783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19B6-2421-4A76-8C44-322CFEC0F93D}"/>
              </a:ext>
            </a:extLst>
          </p:cNvPr>
          <p:cNvSpPr>
            <a:spLocks noGrp="1"/>
          </p:cNvSpPr>
          <p:nvPr>
            <p:ph type="title"/>
          </p:nvPr>
        </p:nvSpPr>
        <p:spPr/>
        <p:txBody>
          <a:bodyPr/>
          <a:lstStyle/>
          <a:p>
            <a:r>
              <a:rPr lang="en-US" dirty="0"/>
              <a:t>Some sample code snippets</a:t>
            </a:r>
            <a:endParaRPr lang="en-CA" dirty="0"/>
          </a:p>
        </p:txBody>
      </p:sp>
      <p:sp>
        <p:nvSpPr>
          <p:cNvPr id="3" name="Content Placeholder 2">
            <a:extLst>
              <a:ext uri="{FF2B5EF4-FFF2-40B4-BE49-F238E27FC236}">
                <a16:creationId xmlns:a16="http://schemas.microsoft.com/office/drawing/2014/main" id="{3294A4DE-D576-EAA9-B680-9088334F1FB3}"/>
              </a:ext>
            </a:extLst>
          </p:cNvPr>
          <p:cNvSpPr>
            <a:spLocks noGrp="1"/>
          </p:cNvSpPr>
          <p:nvPr>
            <p:ph idx="1"/>
          </p:nvPr>
        </p:nvSpPr>
        <p:spPr/>
        <p:txBody>
          <a:bodyPr>
            <a:normAutofit/>
          </a:bodyPr>
          <a:lstStyle/>
          <a:p>
            <a:r>
              <a:rPr lang="en-CA" dirty="0"/>
              <a:t>Making a small circular image using clip and crop</a:t>
            </a:r>
          </a:p>
          <a:p>
            <a:pPr marL="457200" lvl="1" indent="0">
              <a:buNone/>
            </a:pPr>
            <a:r>
              <a:rPr lang="en-CA" dirty="0"/>
              <a:t>Image(</a:t>
            </a:r>
          </a:p>
          <a:p>
            <a:pPr marL="457200" lvl="1" indent="0">
              <a:buNone/>
            </a:pPr>
            <a:r>
              <a:rPr lang="en-CA" dirty="0"/>
              <a:t>            painter = </a:t>
            </a:r>
            <a:r>
              <a:rPr lang="en-CA" dirty="0" err="1"/>
              <a:t>painterResource</a:t>
            </a:r>
            <a:r>
              <a:rPr lang="en-CA" dirty="0"/>
              <a:t>("penguin.jpg"),</a:t>
            </a:r>
          </a:p>
          <a:p>
            <a:pPr marL="457200" lvl="1" indent="0">
              <a:buNone/>
            </a:pPr>
            <a:r>
              <a:rPr lang="en-CA" dirty="0"/>
              <a:t>            </a:t>
            </a:r>
            <a:r>
              <a:rPr lang="en-CA" dirty="0" err="1"/>
              <a:t>contentDescription</a:t>
            </a:r>
            <a:r>
              <a:rPr lang="en-CA" dirty="0"/>
              <a:t> = "This image shows penguins",</a:t>
            </a:r>
          </a:p>
          <a:p>
            <a:pPr marL="457200" lvl="1" indent="0">
              <a:buNone/>
            </a:pPr>
            <a:r>
              <a:rPr lang="en-CA" dirty="0"/>
              <a:t>            modifier = </a:t>
            </a:r>
            <a:r>
              <a:rPr lang="en-CA" dirty="0" err="1"/>
              <a:t>Modifier.size</a:t>
            </a:r>
            <a:r>
              <a:rPr lang="en-CA" dirty="0"/>
              <a:t>(40.dp).clip(</a:t>
            </a:r>
            <a:r>
              <a:rPr lang="en-CA" dirty="0" err="1"/>
              <a:t>RoundedCornerShape</a:t>
            </a:r>
            <a:r>
              <a:rPr lang="en-CA" dirty="0"/>
              <a:t>(50.dp)),</a:t>
            </a:r>
          </a:p>
          <a:p>
            <a:pPr marL="457200" lvl="1" indent="0">
              <a:buNone/>
            </a:pPr>
            <a:r>
              <a:rPr lang="en-CA" dirty="0"/>
              <a:t>            </a:t>
            </a:r>
            <a:r>
              <a:rPr lang="en-CA" dirty="0" err="1"/>
              <a:t>contentScale</a:t>
            </a:r>
            <a:r>
              <a:rPr lang="en-CA" dirty="0"/>
              <a:t> = </a:t>
            </a:r>
            <a:r>
              <a:rPr lang="en-CA" dirty="0" err="1"/>
              <a:t>ContentScale.Crop</a:t>
            </a:r>
            <a:endParaRPr lang="en-CA" dirty="0"/>
          </a:p>
          <a:p>
            <a:pPr marL="457200" lvl="1" indent="0">
              <a:buNone/>
            </a:pPr>
            <a:r>
              <a:rPr lang="en-CA" dirty="0"/>
              <a:t>        )</a:t>
            </a:r>
          </a:p>
          <a:p>
            <a:r>
              <a:rPr lang="en-CA" dirty="0"/>
              <a:t>Recall: Box lets you stack components on top of each other</a:t>
            </a:r>
          </a:p>
        </p:txBody>
      </p:sp>
    </p:spTree>
    <p:extLst>
      <p:ext uri="{BB962C8B-B14F-4D97-AF65-F5344CB8AC3E}">
        <p14:creationId xmlns:p14="http://schemas.microsoft.com/office/powerpoint/2010/main" val="1098733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23B6-79C4-0CC3-BE6F-6E3636A97267}"/>
              </a:ext>
            </a:extLst>
          </p:cNvPr>
          <p:cNvSpPr>
            <a:spLocks noGrp="1"/>
          </p:cNvSpPr>
          <p:nvPr>
            <p:ph type="title"/>
          </p:nvPr>
        </p:nvSpPr>
        <p:spPr/>
        <p:txBody>
          <a:bodyPr/>
          <a:lstStyle/>
          <a:p>
            <a:r>
              <a:rPr lang="en-US" dirty="0"/>
              <a:t>Exercise</a:t>
            </a:r>
            <a:endParaRPr lang="en-CA" dirty="0"/>
          </a:p>
        </p:txBody>
      </p:sp>
      <p:sp>
        <p:nvSpPr>
          <p:cNvPr id="3" name="Content Placeholder 2">
            <a:extLst>
              <a:ext uri="{FF2B5EF4-FFF2-40B4-BE49-F238E27FC236}">
                <a16:creationId xmlns:a16="http://schemas.microsoft.com/office/drawing/2014/main" id="{7431E080-BD1A-432F-B4D0-1A3F76AFC8E6}"/>
              </a:ext>
            </a:extLst>
          </p:cNvPr>
          <p:cNvSpPr>
            <a:spLocks noGrp="1"/>
          </p:cNvSpPr>
          <p:nvPr>
            <p:ph idx="1"/>
          </p:nvPr>
        </p:nvSpPr>
        <p:spPr/>
        <p:txBody>
          <a:bodyPr>
            <a:normAutofit fontScale="77500" lnSpcReduction="20000"/>
          </a:bodyPr>
          <a:lstStyle/>
          <a:p>
            <a:r>
              <a:rPr lang="en-US" dirty="0"/>
              <a:t>Worth 0.5%</a:t>
            </a:r>
          </a:p>
          <a:p>
            <a:r>
              <a:rPr lang="en-US" dirty="0"/>
              <a:t>Play around with different display variations</a:t>
            </a:r>
          </a:p>
          <a:p>
            <a:pPr lvl="1"/>
            <a:r>
              <a:rPr lang="en-US" dirty="0"/>
              <a:t>Colors</a:t>
            </a:r>
          </a:p>
          <a:p>
            <a:pPr lvl="1"/>
            <a:r>
              <a:rPr lang="en-US" dirty="0"/>
              <a:t>Color Scheme</a:t>
            </a:r>
          </a:p>
          <a:p>
            <a:pPr lvl="1"/>
            <a:r>
              <a:rPr lang="en-US" dirty="0"/>
              <a:t>Text Formatting</a:t>
            </a:r>
          </a:p>
          <a:p>
            <a:pPr lvl="1"/>
            <a:r>
              <a:rPr lang="en-US" dirty="0"/>
              <a:t>Scaling </a:t>
            </a:r>
          </a:p>
          <a:p>
            <a:pPr lvl="1"/>
            <a:r>
              <a:rPr lang="en-US" dirty="0"/>
              <a:t>Layout using Column, Row, Box</a:t>
            </a:r>
          </a:p>
          <a:p>
            <a:pPr lvl="1"/>
            <a:r>
              <a:rPr lang="en-US" dirty="0"/>
              <a:t>Scaffold Layout</a:t>
            </a:r>
          </a:p>
          <a:p>
            <a:pPr lvl="1"/>
            <a:r>
              <a:rPr lang="en-US" dirty="0"/>
              <a:t>Different types of buttons</a:t>
            </a:r>
          </a:p>
          <a:p>
            <a:pPr lvl="1"/>
            <a:r>
              <a:rPr lang="en-US" dirty="0"/>
              <a:t>Etc.</a:t>
            </a:r>
          </a:p>
          <a:p>
            <a:r>
              <a:rPr lang="en-US" dirty="0"/>
              <a:t>You don't have to do this </a:t>
            </a:r>
            <a:r>
              <a:rPr lang="en-US" dirty="0" err="1"/>
              <a:t>codelab</a:t>
            </a:r>
            <a:r>
              <a:rPr lang="en-US" dirty="0"/>
              <a:t>, but it has some good examples to consult:</a:t>
            </a:r>
          </a:p>
          <a:p>
            <a:pPr lvl="1"/>
            <a:r>
              <a:rPr lang="en-US" dirty="0">
                <a:hlinkClick r:id="rId2"/>
              </a:rPr>
              <a:t>https://developer.android.com/codelabs/basic-android-kotlin-compose-add-images#0</a:t>
            </a:r>
            <a:r>
              <a:rPr lang="en-US" dirty="0"/>
              <a:t> </a:t>
            </a:r>
          </a:p>
          <a:p>
            <a:r>
              <a:rPr lang="en-CA" dirty="0"/>
              <a:t>When you are done, take one or more screenshots showing what you built.</a:t>
            </a:r>
          </a:p>
          <a:p>
            <a:r>
              <a:rPr lang="en-US" dirty="0"/>
              <a:t>Zip together all the screenshots and upload to Lea</a:t>
            </a:r>
          </a:p>
          <a:p>
            <a:endParaRPr lang="en-CA" dirty="0"/>
          </a:p>
        </p:txBody>
      </p:sp>
    </p:spTree>
    <p:extLst>
      <p:ext uri="{BB962C8B-B14F-4D97-AF65-F5344CB8AC3E}">
        <p14:creationId xmlns:p14="http://schemas.microsoft.com/office/powerpoint/2010/main" val="249639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7D7D8-1D16-E210-085B-ABBE0377EB3B}"/>
              </a:ext>
            </a:extLst>
          </p:cNvPr>
          <p:cNvSpPr>
            <a:spLocks noGrp="1"/>
          </p:cNvSpPr>
          <p:nvPr>
            <p:ph type="title"/>
          </p:nvPr>
        </p:nvSpPr>
        <p:spPr/>
        <p:txBody>
          <a:bodyPr/>
          <a:lstStyle/>
          <a:p>
            <a:r>
              <a:rPr lang="en-US" dirty="0"/>
              <a:t>Objectives</a:t>
            </a:r>
            <a:endParaRPr lang="en-CA" dirty="0"/>
          </a:p>
        </p:txBody>
      </p:sp>
      <p:sp>
        <p:nvSpPr>
          <p:cNvPr id="3" name="Content Placeholder 2">
            <a:extLst>
              <a:ext uri="{FF2B5EF4-FFF2-40B4-BE49-F238E27FC236}">
                <a16:creationId xmlns:a16="http://schemas.microsoft.com/office/drawing/2014/main" id="{304889B8-8B2C-45E1-8ADA-DE327654B841}"/>
              </a:ext>
            </a:extLst>
          </p:cNvPr>
          <p:cNvSpPr>
            <a:spLocks noGrp="1"/>
          </p:cNvSpPr>
          <p:nvPr>
            <p:ph idx="1"/>
          </p:nvPr>
        </p:nvSpPr>
        <p:spPr/>
        <p:txBody>
          <a:bodyPr>
            <a:normAutofit/>
          </a:bodyPr>
          <a:lstStyle/>
          <a:p>
            <a:r>
              <a:rPr lang="en-US" dirty="0"/>
              <a:t>Using Material</a:t>
            </a:r>
          </a:p>
          <a:p>
            <a:r>
              <a:rPr lang="en-US" dirty="0"/>
              <a:t>Mutable State</a:t>
            </a:r>
          </a:p>
          <a:p>
            <a:r>
              <a:rPr lang="en-US" dirty="0"/>
              <a:t>Basic Event Handling</a:t>
            </a:r>
          </a:p>
          <a:p>
            <a:r>
              <a:rPr lang="en-US" dirty="0"/>
              <a:t>Basic I/O</a:t>
            </a:r>
            <a:endParaRPr lang="en-CA" dirty="0"/>
          </a:p>
          <a:p>
            <a:r>
              <a:rPr lang="en-US" dirty="0"/>
              <a:t>Basic Form</a:t>
            </a:r>
          </a:p>
        </p:txBody>
      </p:sp>
    </p:spTree>
    <p:extLst>
      <p:ext uri="{BB962C8B-B14F-4D97-AF65-F5344CB8AC3E}">
        <p14:creationId xmlns:p14="http://schemas.microsoft.com/office/powerpoint/2010/main" val="307149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81BD-90C5-9273-90C3-E1088083DF61}"/>
              </a:ext>
            </a:extLst>
          </p:cNvPr>
          <p:cNvSpPr>
            <a:spLocks noGrp="1"/>
          </p:cNvSpPr>
          <p:nvPr>
            <p:ph type="title"/>
          </p:nvPr>
        </p:nvSpPr>
        <p:spPr>
          <a:xfrm>
            <a:off x="838200" y="30832"/>
            <a:ext cx="10515600" cy="1325563"/>
          </a:xfrm>
        </p:spPr>
        <p:txBody>
          <a:bodyPr/>
          <a:lstStyle/>
          <a:p>
            <a:r>
              <a:rPr lang="en-US" dirty="0"/>
              <a:t>Examples from Class: </a:t>
            </a:r>
            <a:r>
              <a:rPr lang="en-US" dirty="0" err="1"/>
              <a:t>BottomBar</a:t>
            </a:r>
            <a:r>
              <a:rPr lang="en-US" dirty="0"/>
              <a:t> with Icons</a:t>
            </a:r>
            <a:endParaRPr lang="en-CA" dirty="0"/>
          </a:p>
        </p:txBody>
      </p:sp>
      <p:sp>
        <p:nvSpPr>
          <p:cNvPr id="3" name="Content Placeholder 2">
            <a:extLst>
              <a:ext uri="{FF2B5EF4-FFF2-40B4-BE49-F238E27FC236}">
                <a16:creationId xmlns:a16="http://schemas.microsoft.com/office/drawing/2014/main" id="{1CB0C912-DA9D-0061-9B2A-5E5459DC3946}"/>
              </a:ext>
            </a:extLst>
          </p:cNvPr>
          <p:cNvSpPr>
            <a:spLocks noGrp="1"/>
          </p:cNvSpPr>
          <p:nvPr>
            <p:ph idx="1"/>
          </p:nvPr>
        </p:nvSpPr>
        <p:spPr>
          <a:xfrm>
            <a:off x="838200" y="1022555"/>
            <a:ext cx="10515600" cy="5722374"/>
          </a:xfrm>
        </p:spPr>
        <p:txBody>
          <a:bodyPr>
            <a:normAutofit fontScale="40000" lnSpcReduction="20000"/>
          </a:bodyPr>
          <a:lstStyle/>
          <a:p>
            <a:r>
              <a:rPr lang="en-CA" dirty="0"/>
              <a:t>From Ian</a:t>
            </a:r>
          </a:p>
          <a:p>
            <a:endParaRPr lang="en-CA" dirty="0"/>
          </a:p>
          <a:p>
            <a:pPr marL="0" indent="0">
              <a:lnSpc>
                <a:spcPct val="120000"/>
              </a:lnSpc>
              <a:spcBef>
                <a:spcPts val="0"/>
              </a:spcBef>
              <a:buNone/>
            </a:pPr>
            <a:r>
              <a:rPr lang="en-CA" dirty="0" err="1"/>
              <a:t>bottomBar</a:t>
            </a:r>
            <a:r>
              <a:rPr lang="en-CA" dirty="0"/>
              <a:t> = {</a:t>
            </a:r>
          </a:p>
          <a:p>
            <a:pPr marL="0" indent="0">
              <a:lnSpc>
                <a:spcPct val="120000"/>
              </a:lnSpc>
              <a:spcBef>
                <a:spcPts val="0"/>
              </a:spcBef>
              <a:buNone/>
            </a:pPr>
            <a:r>
              <a:rPr lang="en-CA" dirty="0"/>
              <a:t>    </a:t>
            </a:r>
            <a:r>
              <a:rPr lang="en-CA" dirty="0" err="1"/>
              <a:t>BottomAppBar</a:t>
            </a:r>
            <a:r>
              <a:rPr lang="en-CA" dirty="0"/>
              <a:t> {</a:t>
            </a:r>
          </a:p>
          <a:p>
            <a:pPr marL="0" indent="0">
              <a:lnSpc>
                <a:spcPct val="120000"/>
              </a:lnSpc>
              <a:spcBef>
                <a:spcPts val="0"/>
              </a:spcBef>
              <a:buNone/>
            </a:pPr>
            <a:r>
              <a:rPr lang="en-CA" dirty="0"/>
              <a:t>        </a:t>
            </a:r>
            <a:r>
              <a:rPr lang="en-CA" dirty="0" err="1"/>
              <a:t>IconButton</a:t>
            </a:r>
            <a:r>
              <a:rPr lang="en-CA" dirty="0"/>
              <a:t>(</a:t>
            </a:r>
          </a:p>
          <a:p>
            <a:pPr marL="0" indent="0">
              <a:lnSpc>
                <a:spcPct val="120000"/>
              </a:lnSpc>
              <a:spcBef>
                <a:spcPts val="0"/>
              </a:spcBef>
              <a:buNone/>
            </a:pPr>
            <a:r>
              <a:rPr lang="en-CA" dirty="0"/>
              <a:t>            </a:t>
            </a:r>
            <a:r>
              <a:rPr lang="en-CA" dirty="0" err="1"/>
              <a:t>onClick</a:t>
            </a:r>
            <a:r>
              <a:rPr lang="en-CA" dirty="0"/>
              <a:t> = {}</a:t>
            </a:r>
          </a:p>
          <a:p>
            <a:pPr marL="0" indent="0">
              <a:lnSpc>
                <a:spcPct val="120000"/>
              </a:lnSpc>
              <a:spcBef>
                <a:spcPts val="0"/>
              </a:spcBef>
              <a:buNone/>
            </a:pPr>
            <a:r>
              <a:rPr lang="en-CA" dirty="0"/>
              <a:t>        ) {</a:t>
            </a:r>
          </a:p>
          <a:p>
            <a:pPr marL="0" indent="0">
              <a:lnSpc>
                <a:spcPct val="120000"/>
              </a:lnSpc>
              <a:spcBef>
                <a:spcPts val="0"/>
              </a:spcBef>
              <a:buNone/>
            </a:pPr>
            <a:r>
              <a:rPr lang="en-CA" dirty="0"/>
              <a:t>            Icon(</a:t>
            </a:r>
            <a:r>
              <a:rPr lang="en-CA" dirty="0" err="1"/>
              <a:t>Icons.Filled.Menu</a:t>
            </a:r>
            <a:r>
              <a:rPr lang="en-CA" dirty="0"/>
              <a:t>, </a:t>
            </a:r>
            <a:r>
              <a:rPr lang="en-CA" dirty="0" err="1"/>
              <a:t>contentDescription</a:t>
            </a:r>
            <a:r>
              <a:rPr lang="en-CA" dirty="0"/>
              <a:t> = "Description.")</a:t>
            </a:r>
          </a:p>
          <a:p>
            <a:pPr marL="0" indent="0">
              <a:lnSpc>
                <a:spcPct val="120000"/>
              </a:lnSpc>
              <a:spcBef>
                <a:spcPts val="0"/>
              </a:spcBef>
              <a:buNone/>
            </a:pPr>
            <a:r>
              <a:rPr lang="en-CA" dirty="0"/>
              <a:t>        }</a:t>
            </a:r>
          </a:p>
          <a:p>
            <a:pPr marL="0" indent="0">
              <a:lnSpc>
                <a:spcPct val="120000"/>
              </a:lnSpc>
              <a:spcBef>
                <a:spcPts val="0"/>
              </a:spcBef>
              <a:buNone/>
            </a:pPr>
            <a:r>
              <a:rPr lang="en-CA" dirty="0"/>
              <a:t>        </a:t>
            </a:r>
            <a:r>
              <a:rPr lang="en-CA" dirty="0" err="1"/>
              <a:t>IconButton</a:t>
            </a:r>
            <a:r>
              <a:rPr lang="en-CA" dirty="0"/>
              <a:t>(</a:t>
            </a:r>
          </a:p>
          <a:p>
            <a:pPr marL="0" indent="0">
              <a:lnSpc>
                <a:spcPct val="120000"/>
              </a:lnSpc>
              <a:spcBef>
                <a:spcPts val="0"/>
              </a:spcBef>
              <a:buNone/>
            </a:pPr>
            <a:r>
              <a:rPr lang="en-CA" dirty="0"/>
              <a:t>            </a:t>
            </a:r>
            <a:r>
              <a:rPr lang="en-CA" dirty="0" err="1"/>
              <a:t>onClick</a:t>
            </a:r>
            <a:r>
              <a:rPr lang="en-CA" dirty="0"/>
              <a:t> = {}</a:t>
            </a:r>
          </a:p>
          <a:p>
            <a:pPr marL="0" indent="0">
              <a:lnSpc>
                <a:spcPct val="120000"/>
              </a:lnSpc>
              <a:spcBef>
                <a:spcPts val="0"/>
              </a:spcBef>
              <a:buNone/>
            </a:pPr>
            <a:r>
              <a:rPr lang="en-CA" dirty="0"/>
              <a:t>        ) {</a:t>
            </a:r>
          </a:p>
          <a:p>
            <a:pPr marL="0" indent="0">
              <a:lnSpc>
                <a:spcPct val="120000"/>
              </a:lnSpc>
              <a:spcBef>
                <a:spcPts val="0"/>
              </a:spcBef>
              <a:buNone/>
            </a:pPr>
            <a:r>
              <a:rPr lang="en-CA" dirty="0"/>
              <a:t>            Icon(</a:t>
            </a:r>
            <a:r>
              <a:rPr lang="en-CA" dirty="0" err="1"/>
              <a:t>Icons.Filled.AccountCircle</a:t>
            </a:r>
            <a:r>
              <a:rPr lang="en-CA" dirty="0"/>
              <a:t>, </a:t>
            </a:r>
            <a:r>
              <a:rPr lang="en-CA" dirty="0" err="1"/>
              <a:t>contentDescription</a:t>
            </a:r>
            <a:r>
              <a:rPr lang="en-CA" dirty="0"/>
              <a:t> = "Description.")</a:t>
            </a:r>
          </a:p>
          <a:p>
            <a:pPr marL="0" indent="0">
              <a:lnSpc>
                <a:spcPct val="120000"/>
              </a:lnSpc>
              <a:spcBef>
                <a:spcPts val="0"/>
              </a:spcBef>
              <a:buNone/>
            </a:pPr>
            <a:r>
              <a:rPr lang="en-CA" dirty="0"/>
              <a:t>        }</a:t>
            </a:r>
          </a:p>
          <a:p>
            <a:pPr marL="0" indent="0">
              <a:lnSpc>
                <a:spcPct val="120000"/>
              </a:lnSpc>
              <a:spcBef>
                <a:spcPts val="0"/>
              </a:spcBef>
              <a:buNone/>
            </a:pPr>
            <a:r>
              <a:rPr lang="en-CA" dirty="0"/>
              <a:t>        </a:t>
            </a:r>
            <a:r>
              <a:rPr lang="en-CA" dirty="0" err="1"/>
              <a:t>IconButton</a:t>
            </a:r>
            <a:r>
              <a:rPr lang="en-CA" dirty="0"/>
              <a:t>(</a:t>
            </a:r>
          </a:p>
          <a:p>
            <a:pPr marL="0" indent="0">
              <a:lnSpc>
                <a:spcPct val="120000"/>
              </a:lnSpc>
              <a:spcBef>
                <a:spcPts val="0"/>
              </a:spcBef>
              <a:buNone/>
            </a:pPr>
            <a:r>
              <a:rPr lang="en-CA" dirty="0"/>
              <a:t>            </a:t>
            </a:r>
            <a:r>
              <a:rPr lang="en-CA" dirty="0" err="1"/>
              <a:t>onClick</a:t>
            </a:r>
            <a:r>
              <a:rPr lang="en-CA" dirty="0"/>
              <a:t> = {}</a:t>
            </a:r>
          </a:p>
          <a:p>
            <a:pPr marL="0" indent="0">
              <a:lnSpc>
                <a:spcPct val="120000"/>
              </a:lnSpc>
              <a:spcBef>
                <a:spcPts val="0"/>
              </a:spcBef>
              <a:buNone/>
            </a:pPr>
            <a:r>
              <a:rPr lang="en-CA" dirty="0"/>
              <a:t>        ) {</a:t>
            </a:r>
          </a:p>
          <a:p>
            <a:pPr marL="0" indent="0">
              <a:lnSpc>
                <a:spcPct val="120000"/>
              </a:lnSpc>
              <a:spcBef>
                <a:spcPts val="0"/>
              </a:spcBef>
              <a:buNone/>
            </a:pPr>
            <a:r>
              <a:rPr lang="en-CA" dirty="0"/>
              <a:t>            Icon(</a:t>
            </a:r>
            <a:r>
              <a:rPr lang="en-CA" dirty="0" err="1"/>
              <a:t>Icons.Filled.AccountBox</a:t>
            </a:r>
            <a:r>
              <a:rPr lang="en-CA" dirty="0"/>
              <a:t>, </a:t>
            </a:r>
            <a:r>
              <a:rPr lang="en-CA" dirty="0" err="1"/>
              <a:t>contentDescription</a:t>
            </a:r>
            <a:r>
              <a:rPr lang="en-CA" dirty="0"/>
              <a:t> = "Description.")</a:t>
            </a:r>
          </a:p>
          <a:p>
            <a:pPr marL="0" indent="0">
              <a:lnSpc>
                <a:spcPct val="120000"/>
              </a:lnSpc>
              <a:spcBef>
                <a:spcPts val="0"/>
              </a:spcBef>
              <a:buNone/>
            </a:pPr>
            <a:r>
              <a:rPr lang="en-CA" dirty="0"/>
              <a:t>        }</a:t>
            </a:r>
          </a:p>
          <a:p>
            <a:pPr marL="0" indent="0">
              <a:lnSpc>
                <a:spcPct val="120000"/>
              </a:lnSpc>
              <a:spcBef>
                <a:spcPts val="0"/>
              </a:spcBef>
              <a:buNone/>
            </a:pPr>
            <a:r>
              <a:rPr lang="en-CA" dirty="0"/>
              <a:t>        </a:t>
            </a:r>
            <a:r>
              <a:rPr lang="en-CA" dirty="0" err="1"/>
              <a:t>IconButton</a:t>
            </a:r>
            <a:r>
              <a:rPr lang="en-CA" dirty="0"/>
              <a:t>(</a:t>
            </a:r>
          </a:p>
          <a:p>
            <a:pPr marL="0" indent="0">
              <a:lnSpc>
                <a:spcPct val="120000"/>
              </a:lnSpc>
              <a:spcBef>
                <a:spcPts val="0"/>
              </a:spcBef>
              <a:buNone/>
            </a:pPr>
            <a:r>
              <a:rPr lang="en-CA" dirty="0"/>
              <a:t>            </a:t>
            </a:r>
            <a:r>
              <a:rPr lang="en-CA" dirty="0" err="1"/>
              <a:t>onClick</a:t>
            </a:r>
            <a:r>
              <a:rPr lang="en-CA" dirty="0"/>
              <a:t> = {}</a:t>
            </a:r>
          </a:p>
          <a:p>
            <a:pPr marL="0" indent="0">
              <a:lnSpc>
                <a:spcPct val="120000"/>
              </a:lnSpc>
              <a:spcBef>
                <a:spcPts val="0"/>
              </a:spcBef>
              <a:buNone/>
            </a:pPr>
            <a:r>
              <a:rPr lang="en-CA" dirty="0"/>
              <a:t>        ) {</a:t>
            </a:r>
          </a:p>
          <a:p>
            <a:pPr marL="0" indent="0">
              <a:lnSpc>
                <a:spcPct val="120000"/>
              </a:lnSpc>
              <a:spcBef>
                <a:spcPts val="0"/>
              </a:spcBef>
              <a:buNone/>
            </a:pPr>
            <a:r>
              <a:rPr lang="en-CA" dirty="0"/>
              <a:t>            Icon(</a:t>
            </a:r>
            <a:r>
              <a:rPr lang="en-CA" dirty="0" err="1"/>
              <a:t>Icons.Filled.Call</a:t>
            </a:r>
            <a:r>
              <a:rPr lang="en-CA" dirty="0"/>
              <a:t>, </a:t>
            </a:r>
            <a:r>
              <a:rPr lang="en-CA" dirty="0" err="1"/>
              <a:t>contentDescription</a:t>
            </a:r>
            <a:r>
              <a:rPr lang="en-CA" dirty="0"/>
              <a:t> = "Description.")</a:t>
            </a:r>
          </a:p>
          <a:p>
            <a:pPr marL="0" indent="0">
              <a:lnSpc>
                <a:spcPct val="120000"/>
              </a:lnSpc>
              <a:spcBef>
                <a:spcPts val="0"/>
              </a:spcBef>
              <a:buNone/>
            </a:pPr>
            <a:r>
              <a:rPr lang="en-CA" dirty="0"/>
              <a:t>        }</a:t>
            </a:r>
          </a:p>
          <a:p>
            <a:pPr marL="0" indent="0">
              <a:lnSpc>
                <a:spcPct val="120000"/>
              </a:lnSpc>
              <a:spcBef>
                <a:spcPts val="0"/>
              </a:spcBef>
              <a:buNone/>
            </a:pPr>
            <a:r>
              <a:rPr lang="en-CA" dirty="0"/>
              <a:t>        </a:t>
            </a:r>
            <a:r>
              <a:rPr lang="en-CA" dirty="0" err="1"/>
              <a:t>IconButton</a:t>
            </a:r>
            <a:r>
              <a:rPr lang="en-CA" dirty="0"/>
              <a:t>(</a:t>
            </a:r>
          </a:p>
          <a:p>
            <a:pPr marL="0" indent="0">
              <a:lnSpc>
                <a:spcPct val="120000"/>
              </a:lnSpc>
              <a:spcBef>
                <a:spcPts val="0"/>
              </a:spcBef>
              <a:buNone/>
            </a:pPr>
            <a:r>
              <a:rPr lang="en-CA" dirty="0"/>
              <a:t>            </a:t>
            </a:r>
            <a:r>
              <a:rPr lang="en-CA" dirty="0" err="1"/>
              <a:t>onClick</a:t>
            </a:r>
            <a:r>
              <a:rPr lang="en-CA" dirty="0"/>
              <a:t> = {}</a:t>
            </a:r>
          </a:p>
          <a:p>
            <a:pPr marL="0" indent="0">
              <a:lnSpc>
                <a:spcPct val="120000"/>
              </a:lnSpc>
              <a:spcBef>
                <a:spcPts val="0"/>
              </a:spcBef>
              <a:buNone/>
            </a:pPr>
            <a:r>
              <a:rPr lang="en-CA" dirty="0"/>
              <a:t>        ) {</a:t>
            </a:r>
          </a:p>
          <a:p>
            <a:pPr marL="0" indent="0">
              <a:lnSpc>
                <a:spcPct val="120000"/>
              </a:lnSpc>
              <a:spcBef>
                <a:spcPts val="0"/>
              </a:spcBef>
              <a:buNone/>
            </a:pPr>
            <a:r>
              <a:rPr lang="en-CA" dirty="0"/>
              <a:t>            Icon(</a:t>
            </a:r>
            <a:r>
              <a:rPr lang="en-CA" dirty="0" err="1"/>
              <a:t>Icons.Filled.Add</a:t>
            </a:r>
            <a:r>
              <a:rPr lang="en-CA" dirty="0"/>
              <a:t>, </a:t>
            </a:r>
            <a:r>
              <a:rPr lang="en-CA" dirty="0" err="1"/>
              <a:t>contentDescription</a:t>
            </a:r>
            <a:r>
              <a:rPr lang="en-CA" dirty="0"/>
              <a:t> = "Description.")</a:t>
            </a:r>
          </a:p>
          <a:p>
            <a:pPr marL="0" indent="0">
              <a:lnSpc>
                <a:spcPct val="120000"/>
              </a:lnSpc>
              <a:spcBef>
                <a:spcPts val="0"/>
              </a:spcBef>
              <a:buNone/>
            </a:pPr>
            <a:r>
              <a:rPr lang="en-CA" dirty="0"/>
              <a:t>        }</a:t>
            </a:r>
          </a:p>
          <a:p>
            <a:pPr marL="0" indent="0">
              <a:lnSpc>
                <a:spcPct val="120000"/>
              </a:lnSpc>
              <a:spcBef>
                <a:spcPts val="0"/>
              </a:spcBef>
              <a:buNone/>
            </a:pPr>
            <a:r>
              <a:rPr lang="en-CA" dirty="0"/>
              <a:t>    }</a:t>
            </a:r>
          </a:p>
          <a:p>
            <a:pPr marL="0" indent="0">
              <a:lnSpc>
                <a:spcPct val="120000"/>
              </a:lnSpc>
              <a:spcBef>
                <a:spcPts val="0"/>
              </a:spcBef>
              <a:buNone/>
            </a:pPr>
            <a:r>
              <a:rPr lang="en-CA" dirty="0"/>
              <a:t>}</a:t>
            </a:r>
          </a:p>
        </p:txBody>
      </p:sp>
    </p:spTree>
    <p:extLst>
      <p:ext uri="{BB962C8B-B14F-4D97-AF65-F5344CB8AC3E}">
        <p14:creationId xmlns:p14="http://schemas.microsoft.com/office/powerpoint/2010/main" val="3994772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81BD-90C5-9273-90C3-E1088083DF61}"/>
              </a:ext>
            </a:extLst>
          </p:cNvPr>
          <p:cNvSpPr>
            <a:spLocks noGrp="1"/>
          </p:cNvSpPr>
          <p:nvPr>
            <p:ph type="title"/>
          </p:nvPr>
        </p:nvSpPr>
        <p:spPr>
          <a:xfrm>
            <a:off x="838200" y="30832"/>
            <a:ext cx="10515600" cy="1325563"/>
          </a:xfrm>
        </p:spPr>
        <p:txBody>
          <a:bodyPr/>
          <a:lstStyle/>
          <a:p>
            <a:r>
              <a:rPr lang="en-US" dirty="0"/>
              <a:t>Examples from Class: Checkboxes</a:t>
            </a:r>
            <a:endParaRPr lang="en-CA" dirty="0"/>
          </a:p>
        </p:txBody>
      </p:sp>
      <p:sp>
        <p:nvSpPr>
          <p:cNvPr id="3" name="Content Placeholder 2">
            <a:extLst>
              <a:ext uri="{FF2B5EF4-FFF2-40B4-BE49-F238E27FC236}">
                <a16:creationId xmlns:a16="http://schemas.microsoft.com/office/drawing/2014/main" id="{1CB0C912-DA9D-0061-9B2A-5E5459DC3946}"/>
              </a:ext>
            </a:extLst>
          </p:cNvPr>
          <p:cNvSpPr>
            <a:spLocks noGrp="1"/>
          </p:cNvSpPr>
          <p:nvPr>
            <p:ph idx="1"/>
          </p:nvPr>
        </p:nvSpPr>
        <p:spPr>
          <a:xfrm>
            <a:off x="838200" y="1022555"/>
            <a:ext cx="10515600" cy="5722374"/>
          </a:xfrm>
        </p:spPr>
        <p:txBody>
          <a:bodyPr>
            <a:normAutofit fontScale="47500" lnSpcReduction="20000"/>
          </a:bodyPr>
          <a:lstStyle/>
          <a:p>
            <a:pPr marL="0" indent="0">
              <a:lnSpc>
                <a:spcPct val="120000"/>
              </a:lnSpc>
              <a:spcBef>
                <a:spcPts val="0"/>
              </a:spcBef>
              <a:buNone/>
            </a:pPr>
            <a:r>
              <a:rPr lang="en-CA" dirty="0"/>
              <a:t>From Garett</a:t>
            </a:r>
          </a:p>
          <a:p>
            <a:pPr marL="0" indent="0">
              <a:lnSpc>
                <a:spcPct val="120000"/>
              </a:lnSpc>
              <a:spcBef>
                <a:spcPts val="0"/>
              </a:spcBef>
              <a:buNone/>
            </a:pPr>
            <a:endParaRPr lang="en-CA" dirty="0"/>
          </a:p>
          <a:p>
            <a:pPr marL="0" indent="0">
              <a:lnSpc>
                <a:spcPct val="120000"/>
              </a:lnSpc>
              <a:spcBef>
                <a:spcPts val="0"/>
              </a:spcBef>
              <a:buNone/>
            </a:pPr>
            <a:r>
              <a:rPr lang="en-CA" dirty="0"/>
              <a:t>items(</a:t>
            </a:r>
            <a:r>
              <a:rPr lang="en-CA" dirty="0" err="1"/>
              <a:t>ingredients.size</a:t>
            </a:r>
            <a:r>
              <a:rPr lang="en-CA" dirty="0"/>
              <a:t>) { index -&gt;</a:t>
            </a:r>
          </a:p>
          <a:p>
            <a:pPr marL="0" indent="0">
              <a:lnSpc>
                <a:spcPct val="120000"/>
              </a:lnSpc>
              <a:spcBef>
                <a:spcPts val="0"/>
              </a:spcBef>
              <a:buNone/>
            </a:pPr>
            <a:r>
              <a:rPr lang="en-CA" dirty="0"/>
              <a:t>    </a:t>
            </a:r>
            <a:r>
              <a:rPr lang="en-CA" dirty="0" err="1"/>
              <a:t>val</a:t>
            </a:r>
            <a:r>
              <a:rPr lang="en-CA" dirty="0"/>
              <a:t> </a:t>
            </a:r>
            <a:r>
              <a:rPr lang="en-CA" dirty="0" err="1"/>
              <a:t>isChecked</a:t>
            </a:r>
            <a:r>
              <a:rPr lang="en-CA" dirty="0"/>
              <a:t> = </a:t>
            </a:r>
            <a:r>
              <a:rPr lang="en-CA" dirty="0" err="1"/>
              <a:t>checkedState</a:t>
            </a:r>
            <a:r>
              <a:rPr lang="en-CA" dirty="0"/>
              <a:t>[index]</a:t>
            </a:r>
          </a:p>
          <a:p>
            <a:pPr marL="0" indent="0">
              <a:lnSpc>
                <a:spcPct val="120000"/>
              </a:lnSpc>
              <a:spcBef>
                <a:spcPts val="0"/>
              </a:spcBef>
              <a:buNone/>
            </a:pPr>
            <a:r>
              <a:rPr lang="en-CA" dirty="0"/>
              <a:t>    //</a:t>
            </a:r>
          </a:p>
          <a:p>
            <a:pPr marL="0" indent="0">
              <a:lnSpc>
                <a:spcPct val="120000"/>
              </a:lnSpc>
              <a:spcBef>
                <a:spcPts val="0"/>
              </a:spcBef>
              <a:buNone/>
            </a:pPr>
            <a:r>
              <a:rPr lang="en-CA" dirty="0"/>
              <a:t>    Row {</a:t>
            </a:r>
          </a:p>
          <a:p>
            <a:pPr marL="0" indent="0">
              <a:lnSpc>
                <a:spcPct val="120000"/>
              </a:lnSpc>
              <a:spcBef>
                <a:spcPts val="0"/>
              </a:spcBef>
              <a:buNone/>
            </a:pPr>
            <a:r>
              <a:rPr lang="en-CA" dirty="0"/>
              <a:t>        Checkbox(</a:t>
            </a:r>
          </a:p>
          <a:p>
            <a:pPr marL="0" indent="0">
              <a:lnSpc>
                <a:spcPct val="120000"/>
              </a:lnSpc>
              <a:spcBef>
                <a:spcPts val="0"/>
              </a:spcBef>
              <a:buNone/>
            </a:pPr>
            <a:r>
              <a:rPr lang="en-CA" dirty="0"/>
              <a:t>            checked = </a:t>
            </a:r>
            <a:r>
              <a:rPr lang="en-CA" dirty="0" err="1"/>
              <a:t>isChecked</a:t>
            </a:r>
            <a:r>
              <a:rPr lang="en-CA" dirty="0"/>
              <a:t>,</a:t>
            </a:r>
          </a:p>
          <a:p>
            <a:pPr marL="0" indent="0">
              <a:lnSpc>
                <a:spcPct val="120000"/>
              </a:lnSpc>
              <a:spcBef>
                <a:spcPts val="0"/>
              </a:spcBef>
              <a:buNone/>
            </a:pPr>
            <a:r>
              <a:rPr lang="en-CA" dirty="0"/>
              <a:t>            </a:t>
            </a:r>
            <a:r>
              <a:rPr lang="en-CA" dirty="0" err="1"/>
              <a:t>onCheckedChange</a:t>
            </a:r>
            <a:r>
              <a:rPr lang="en-CA" dirty="0"/>
              <a:t> = { checked -&gt;</a:t>
            </a:r>
          </a:p>
          <a:p>
            <a:pPr marL="0" indent="0">
              <a:lnSpc>
                <a:spcPct val="120000"/>
              </a:lnSpc>
              <a:spcBef>
                <a:spcPts val="0"/>
              </a:spcBef>
              <a:buNone/>
            </a:pPr>
            <a:r>
              <a:rPr lang="en-CA" dirty="0"/>
              <a:t>                </a:t>
            </a:r>
            <a:r>
              <a:rPr lang="en-CA" dirty="0" err="1"/>
              <a:t>checkedState</a:t>
            </a:r>
            <a:r>
              <a:rPr lang="en-CA" dirty="0"/>
              <a:t>[index] = checked</a:t>
            </a:r>
          </a:p>
          <a:p>
            <a:pPr marL="0" indent="0">
              <a:lnSpc>
                <a:spcPct val="120000"/>
              </a:lnSpc>
              <a:spcBef>
                <a:spcPts val="0"/>
              </a:spcBef>
              <a:buNone/>
            </a:pPr>
            <a:r>
              <a:rPr lang="en-CA" dirty="0"/>
              <a:t>                if (checked) {</a:t>
            </a:r>
          </a:p>
          <a:p>
            <a:pPr marL="0" indent="0">
              <a:lnSpc>
                <a:spcPct val="120000"/>
              </a:lnSpc>
              <a:spcBef>
                <a:spcPts val="0"/>
              </a:spcBef>
              <a:buNone/>
            </a:pPr>
            <a:r>
              <a:rPr lang="en-CA" dirty="0"/>
              <a:t>                    </a:t>
            </a:r>
            <a:r>
              <a:rPr lang="en-CA" dirty="0" err="1"/>
              <a:t>selectedIngredients.add</a:t>
            </a:r>
            <a:r>
              <a:rPr lang="en-CA" dirty="0"/>
              <a:t>(ingredients[index])</a:t>
            </a:r>
          </a:p>
          <a:p>
            <a:pPr marL="0" indent="0">
              <a:lnSpc>
                <a:spcPct val="120000"/>
              </a:lnSpc>
              <a:spcBef>
                <a:spcPts val="0"/>
              </a:spcBef>
              <a:buNone/>
            </a:pPr>
            <a:r>
              <a:rPr lang="en-CA" dirty="0"/>
              <a:t>                } else {</a:t>
            </a:r>
          </a:p>
          <a:p>
            <a:pPr marL="0" indent="0">
              <a:lnSpc>
                <a:spcPct val="120000"/>
              </a:lnSpc>
              <a:spcBef>
                <a:spcPts val="0"/>
              </a:spcBef>
              <a:buNone/>
            </a:pPr>
            <a:r>
              <a:rPr lang="en-CA" dirty="0"/>
              <a:t>                    </a:t>
            </a:r>
            <a:r>
              <a:rPr lang="en-CA" dirty="0" err="1"/>
              <a:t>selectedIngredients.remove</a:t>
            </a:r>
            <a:r>
              <a:rPr lang="en-CA" dirty="0"/>
              <a:t>(ingredients[index])</a:t>
            </a:r>
          </a:p>
          <a:p>
            <a:pPr marL="0" indent="0">
              <a:lnSpc>
                <a:spcPct val="120000"/>
              </a:lnSpc>
              <a:spcBef>
                <a:spcPts val="0"/>
              </a:spcBef>
              <a:buNone/>
            </a:pPr>
            <a:r>
              <a:rPr lang="en-CA" dirty="0"/>
              <a:t>                }</a:t>
            </a:r>
          </a:p>
          <a:p>
            <a:pPr marL="0" indent="0">
              <a:lnSpc>
                <a:spcPct val="120000"/>
              </a:lnSpc>
              <a:spcBef>
                <a:spcPts val="0"/>
              </a:spcBef>
              <a:buNone/>
            </a:pPr>
            <a:r>
              <a:rPr lang="en-CA" dirty="0"/>
              <a:t>            }</a:t>
            </a:r>
          </a:p>
          <a:p>
            <a:pPr marL="0" indent="0">
              <a:lnSpc>
                <a:spcPct val="120000"/>
              </a:lnSpc>
              <a:spcBef>
                <a:spcPts val="0"/>
              </a:spcBef>
              <a:buNone/>
            </a:pPr>
            <a:r>
              <a:rPr lang="en-CA" dirty="0"/>
              <a:t>        )</a:t>
            </a:r>
          </a:p>
          <a:p>
            <a:pPr marL="0" indent="0">
              <a:lnSpc>
                <a:spcPct val="120000"/>
              </a:lnSpc>
              <a:spcBef>
                <a:spcPts val="0"/>
              </a:spcBef>
              <a:buNone/>
            </a:pPr>
            <a:r>
              <a:rPr lang="en-CA" dirty="0"/>
              <a:t>        Text(</a:t>
            </a:r>
          </a:p>
          <a:p>
            <a:pPr marL="0" indent="0">
              <a:lnSpc>
                <a:spcPct val="120000"/>
              </a:lnSpc>
              <a:spcBef>
                <a:spcPts val="0"/>
              </a:spcBef>
              <a:buNone/>
            </a:pPr>
            <a:r>
              <a:rPr lang="en-CA" dirty="0"/>
              <a:t>            text = ingredients[index],</a:t>
            </a:r>
          </a:p>
          <a:p>
            <a:pPr marL="0" indent="0">
              <a:lnSpc>
                <a:spcPct val="120000"/>
              </a:lnSpc>
              <a:spcBef>
                <a:spcPts val="0"/>
              </a:spcBef>
              <a:buNone/>
            </a:pPr>
            <a:r>
              <a:rPr lang="en-CA" dirty="0"/>
              <a:t>            style = MaterialTheme.typography.body1,</a:t>
            </a:r>
          </a:p>
          <a:p>
            <a:pPr marL="0" indent="0">
              <a:lnSpc>
                <a:spcPct val="120000"/>
              </a:lnSpc>
              <a:spcBef>
                <a:spcPts val="0"/>
              </a:spcBef>
              <a:buNone/>
            </a:pPr>
            <a:r>
              <a:rPr lang="en-CA" dirty="0"/>
              <a:t>            modifier = </a:t>
            </a:r>
            <a:r>
              <a:rPr lang="en-CA" dirty="0" err="1"/>
              <a:t>Modifier.padding</a:t>
            </a:r>
            <a:r>
              <a:rPr lang="en-CA" dirty="0"/>
              <a:t>(start = 16.dp)</a:t>
            </a:r>
          </a:p>
          <a:p>
            <a:pPr marL="0" indent="0">
              <a:lnSpc>
                <a:spcPct val="120000"/>
              </a:lnSpc>
              <a:spcBef>
                <a:spcPts val="0"/>
              </a:spcBef>
              <a:buNone/>
            </a:pPr>
            <a:r>
              <a:rPr lang="en-CA" dirty="0"/>
              <a:t>        )</a:t>
            </a:r>
          </a:p>
          <a:p>
            <a:pPr marL="0" indent="0">
              <a:lnSpc>
                <a:spcPct val="120000"/>
              </a:lnSpc>
              <a:spcBef>
                <a:spcPts val="0"/>
              </a:spcBef>
              <a:buNone/>
            </a:pPr>
            <a:r>
              <a:rPr lang="en-CA" dirty="0"/>
              <a:t>    }</a:t>
            </a:r>
          </a:p>
          <a:p>
            <a:pPr marL="0" indent="0">
              <a:lnSpc>
                <a:spcPct val="120000"/>
              </a:lnSpc>
              <a:spcBef>
                <a:spcPts val="0"/>
              </a:spcBef>
              <a:buNone/>
            </a:pPr>
            <a:r>
              <a:rPr lang="en-CA" dirty="0"/>
              <a:t>}</a:t>
            </a:r>
          </a:p>
          <a:p>
            <a:pPr marL="0" indent="0">
              <a:lnSpc>
                <a:spcPct val="120000"/>
              </a:lnSpc>
              <a:spcBef>
                <a:spcPts val="0"/>
              </a:spcBef>
              <a:buNone/>
            </a:pPr>
            <a:endParaRPr lang="en-CA" dirty="0"/>
          </a:p>
          <a:p>
            <a:pPr marL="0" indent="0">
              <a:lnSpc>
                <a:spcPct val="120000"/>
              </a:lnSpc>
              <a:spcBef>
                <a:spcPts val="0"/>
              </a:spcBef>
              <a:buNone/>
            </a:pPr>
            <a:r>
              <a:rPr lang="en-CA" dirty="0"/>
              <a:t>has context menu</a:t>
            </a:r>
          </a:p>
          <a:p>
            <a:pPr marL="0" indent="0">
              <a:lnSpc>
                <a:spcPct val="120000"/>
              </a:lnSpc>
              <a:spcBef>
                <a:spcPts val="0"/>
              </a:spcBef>
              <a:buNone/>
            </a:pPr>
            <a:r>
              <a:rPr lang="en-CA" dirty="0"/>
              <a:t>Compose</a:t>
            </a:r>
          </a:p>
        </p:txBody>
      </p:sp>
    </p:spTree>
    <p:extLst>
      <p:ext uri="{BB962C8B-B14F-4D97-AF65-F5344CB8AC3E}">
        <p14:creationId xmlns:p14="http://schemas.microsoft.com/office/powerpoint/2010/main" val="3877587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54B6-1FC5-9619-6ECB-E9BF585220FF}"/>
              </a:ext>
            </a:extLst>
          </p:cNvPr>
          <p:cNvSpPr>
            <a:spLocks noGrp="1"/>
          </p:cNvSpPr>
          <p:nvPr>
            <p:ph type="title"/>
          </p:nvPr>
        </p:nvSpPr>
        <p:spPr>
          <a:xfrm>
            <a:off x="838200" y="-219075"/>
            <a:ext cx="10515600" cy="1325563"/>
          </a:xfrm>
        </p:spPr>
        <p:txBody>
          <a:bodyPr/>
          <a:lstStyle/>
          <a:p>
            <a:r>
              <a:rPr lang="en-US" dirty="0"/>
              <a:t>State</a:t>
            </a:r>
            <a:endParaRPr lang="en-CA" dirty="0"/>
          </a:p>
        </p:txBody>
      </p:sp>
      <p:sp>
        <p:nvSpPr>
          <p:cNvPr id="3" name="Content Placeholder 2">
            <a:extLst>
              <a:ext uri="{FF2B5EF4-FFF2-40B4-BE49-F238E27FC236}">
                <a16:creationId xmlns:a16="http://schemas.microsoft.com/office/drawing/2014/main" id="{D80BB8C0-070B-EF6B-D6FE-7CEB895D685B}"/>
              </a:ext>
            </a:extLst>
          </p:cNvPr>
          <p:cNvSpPr>
            <a:spLocks noGrp="1"/>
          </p:cNvSpPr>
          <p:nvPr>
            <p:ph idx="1"/>
          </p:nvPr>
        </p:nvSpPr>
        <p:spPr>
          <a:xfrm>
            <a:off x="838200" y="635000"/>
            <a:ext cx="10515600" cy="6222999"/>
          </a:xfrm>
        </p:spPr>
        <p:txBody>
          <a:bodyPr>
            <a:normAutofit fontScale="62500" lnSpcReduction="20000"/>
          </a:bodyPr>
          <a:lstStyle/>
          <a:p>
            <a:r>
              <a:rPr lang="en-CA" dirty="0"/>
              <a:t>Since components are immutable, we must explicitly change state of the component using a </a:t>
            </a:r>
            <a:r>
              <a:rPr lang="en-CA" dirty="0" err="1"/>
              <a:t>mutableState</a:t>
            </a:r>
            <a:r>
              <a:rPr lang="en-CA" dirty="0"/>
              <a:t> in order to cause the component to be recomposed.</a:t>
            </a:r>
          </a:p>
          <a:p>
            <a:pPr lvl="1"/>
            <a:r>
              <a:rPr lang="en-US" dirty="0"/>
              <a:t>This approach is similar in principle to </a:t>
            </a:r>
            <a:r>
              <a:rPr lang="en-US" dirty="0" err="1"/>
              <a:t>useState</a:t>
            </a:r>
            <a:r>
              <a:rPr lang="en-US" dirty="0"/>
              <a:t> in React.</a:t>
            </a:r>
          </a:p>
          <a:p>
            <a:r>
              <a:rPr lang="en-CA" dirty="0"/>
              <a:t>We must use the keyword 'remember' in order to avoid resetting the state value each time the component is recomposed.</a:t>
            </a:r>
          </a:p>
          <a:p>
            <a:pPr lvl="1"/>
            <a:r>
              <a:rPr lang="en-CA" dirty="0"/>
              <a:t>Or, better in some situations, </a:t>
            </a:r>
            <a:r>
              <a:rPr lang="en-CA" dirty="0" err="1"/>
              <a:t>rememberSaveable</a:t>
            </a:r>
            <a:r>
              <a:rPr lang="en-CA" dirty="0"/>
              <a:t> (see next slide)</a:t>
            </a:r>
          </a:p>
          <a:p>
            <a:r>
              <a:rPr lang="en-CA" dirty="0"/>
              <a:t>The syntax for creating a state variable is: </a:t>
            </a:r>
          </a:p>
          <a:p>
            <a:pPr lvl="1"/>
            <a:r>
              <a:rPr lang="en-US" dirty="0"/>
              <a:t>e.g., </a:t>
            </a:r>
            <a:r>
              <a:rPr lang="en-US" dirty="0" err="1"/>
              <a:t>val</a:t>
            </a:r>
            <a:r>
              <a:rPr lang="en-US" dirty="0"/>
              <a:t> count = remember { </a:t>
            </a:r>
            <a:r>
              <a:rPr lang="en-US" dirty="0" err="1"/>
              <a:t>mutableStateOf</a:t>
            </a:r>
            <a:r>
              <a:rPr lang="en-US" dirty="0"/>
              <a:t>(0) }</a:t>
            </a:r>
          </a:p>
          <a:p>
            <a:r>
              <a:rPr lang="en-US" dirty="0"/>
              <a:t>The syntax for accessing or modifying the value of a state variable is to use &lt;</a:t>
            </a:r>
            <a:r>
              <a:rPr lang="en-US" dirty="0" err="1"/>
              <a:t>statevariable</a:t>
            </a:r>
            <a:r>
              <a:rPr lang="en-US" dirty="0"/>
              <a:t>&gt;.value</a:t>
            </a:r>
          </a:p>
          <a:p>
            <a:pPr lvl="1"/>
            <a:r>
              <a:rPr lang="en-US" dirty="0"/>
              <a:t>e.g., </a:t>
            </a:r>
            <a:r>
              <a:rPr lang="en-US" dirty="0" err="1"/>
              <a:t>count.value</a:t>
            </a:r>
            <a:endParaRPr lang="en-US" dirty="0"/>
          </a:p>
          <a:p>
            <a:r>
              <a:rPr lang="en-CA" dirty="0"/>
              <a:t>E.g.,</a:t>
            </a:r>
          </a:p>
          <a:p>
            <a:pPr marL="457200" lvl="1" indent="0">
              <a:buNone/>
            </a:pPr>
            <a:r>
              <a:rPr lang="en-CA" dirty="0"/>
              <a:t>@Composable</a:t>
            </a:r>
          </a:p>
          <a:p>
            <a:pPr marL="457200" lvl="1" indent="0">
              <a:buNone/>
            </a:pPr>
            <a:r>
              <a:rPr lang="en-CA" dirty="0"/>
              <a:t>fun </a:t>
            </a:r>
            <a:r>
              <a:rPr lang="en-CA" dirty="0" err="1"/>
              <a:t>CountWithButton</a:t>
            </a:r>
            <a:r>
              <a:rPr lang="en-CA" dirty="0"/>
              <a:t>() {</a:t>
            </a:r>
          </a:p>
          <a:p>
            <a:pPr marL="457200" lvl="1" indent="0">
              <a:buNone/>
            </a:pPr>
            <a:r>
              <a:rPr lang="en-CA" dirty="0"/>
              <a:t>    </a:t>
            </a:r>
            <a:r>
              <a:rPr lang="en-CA" dirty="0" err="1"/>
              <a:t>val</a:t>
            </a:r>
            <a:r>
              <a:rPr lang="en-CA" dirty="0"/>
              <a:t> count = remember { </a:t>
            </a:r>
            <a:r>
              <a:rPr lang="en-CA" dirty="0" err="1"/>
              <a:t>mutableStateOf</a:t>
            </a:r>
            <a:r>
              <a:rPr lang="en-CA" dirty="0"/>
              <a:t>(0) }</a:t>
            </a:r>
          </a:p>
          <a:p>
            <a:pPr marL="457200" lvl="1" indent="0">
              <a:buNone/>
            </a:pPr>
            <a:endParaRPr lang="en-CA" dirty="0"/>
          </a:p>
          <a:p>
            <a:pPr marL="457200" lvl="1" indent="0">
              <a:buNone/>
            </a:pPr>
            <a:r>
              <a:rPr lang="en-CA" dirty="0"/>
              <a:t>    Column(modifier = </a:t>
            </a:r>
            <a:r>
              <a:rPr lang="en-CA" dirty="0" err="1"/>
              <a:t>Modifier.padding</a:t>
            </a:r>
            <a:r>
              <a:rPr lang="en-CA" dirty="0"/>
              <a:t>(16.dp)) {        </a:t>
            </a:r>
          </a:p>
          <a:p>
            <a:pPr marL="457200" lvl="1" indent="0">
              <a:buNone/>
            </a:pPr>
            <a:r>
              <a:rPr lang="en-CA" dirty="0"/>
              <a:t>        Text("You've had ${</a:t>
            </a:r>
            <a:r>
              <a:rPr lang="en-CA" dirty="0" err="1"/>
              <a:t>count.value</a:t>
            </a:r>
            <a:r>
              <a:rPr lang="en-CA" dirty="0"/>
              <a:t>} glasses.")</a:t>
            </a:r>
          </a:p>
          <a:p>
            <a:pPr marL="457200" lvl="1" indent="0">
              <a:buNone/>
            </a:pPr>
            <a:r>
              <a:rPr lang="en-CA" dirty="0"/>
              <a:t>        Button(</a:t>
            </a:r>
            <a:r>
              <a:rPr lang="en-CA" dirty="0" err="1"/>
              <a:t>onClick</a:t>
            </a:r>
            <a:r>
              <a:rPr lang="en-CA" dirty="0"/>
              <a:t> = { </a:t>
            </a:r>
            <a:r>
              <a:rPr lang="en-CA" dirty="0" err="1"/>
              <a:t>count.value</a:t>
            </a:r>
            <a:r>
              <a:rPr lang="en-CA" dirty="0"/>
              <a:t>++ }, </a:t>
            </a:r>
            <a:r>
              <a:rPr lang="en-CA" dirty="0" err="1"/>
              <a:t>Modifier.padding</a:t>
            </a:r>
            <a:r>
              <a:rPr lang="en-CA" dirty="0"/>
              <a:t>(top = 8.dp)) {</a:t>
            </a:r>
          </a:p>
          <a:p>
            <a:pPr marL="457200" lvl="1" indent="0">
              <a:buNone/>
            </a:pPr>
            <a:r>
              <a:rPr lang="en-CA" dirty="0"/>
              <a:t>            Text("Add one")</a:t>
            </a:r>
          </a:p>
          <a:p>
            <a:pPr marL="457200" lvl="1" indent="0">
              <a:buNone/>
            </a:pPr>
            <a:r>
              <a:rPr lang="en-CA" dirty="0"/>
              <a:t>        }</a:t>
            </a:r>
          </a:p>
          <a:p>
            <a:pPr marL="457200" lvl="1" indent="0">
              <a:buNone/>
            </a:pPr>
            <a:r>
              <a:rPr lang="en-CA" dirty="0"/>
              <a:t>   }</a:t>
            </a:r>
          </a:p>
          <a:p>
            <a:pPr marL="457200" lvl="1" indent="0">
              <a:buNone/>
            </a:pPr>
            <a:r>
              <a:rPr lang="en-CA" dirty="0"/>
              <a:t>}</a:t>
            </a:r>
          </a:p>
          <a:p>
            <a:r>
              <a:rPr lang="en-CA" dirty="0">
                <a:hlinkClick r:id="rId2"/>
              </a:rPr>
              <a:t>https://developer.android.com/jetpack/compose/state</a:t>
            </a:r>
            <a:endParaRPr lang="en-CA" dirty="0"/>
          </a:p>
          <a:p>
            <a:r>
              <a:rPr lang="en-CA" dirty="0">
                <a:hlinkClick r:id="rId3"/>
              </a:rPr>
              <a:t>https://developer.android.com/codelabs/jetpack-compose-state</a:t>
            </a:r>
            <a:endParaRPr lang="en-CA" dirty="0"/>
          </a:p>
          <a:p>
            <a:pPr marL="457200" lvl="1" indent="0">
              <a:buNone/>
            </a:pPr>
            <a:endParaRPr lang="en-CA" dirty="0"/>
          </a:p>
        </p:txBody>
      </p:sp>
    </p:spTree>
    <p:extLst>
      <p:ext uri="{BB962C8B-B14F-4D97-AF65-F5344CB8AC3E}">
        <p14:creationId xmlns:p14="http://schemas.microsoft.com/office/powerpoint/2010/main" val="650881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D282-139D-C7E3-AA96-EF2C5F050819}"/>
              </a:ext>
            </a:extLst>
          </p:cNvPr>
          <p:cNvSpPr>
            <a:spLocks noGrp="1"/>
          </p:cNvSpPr>
          <p:nvPr>
            <p:ph type="title"/>
          </p:nvPr>
        </p:nvSpPr>
        <p:spPr>
          <a:xfrm>
            <a:off x="838200" y="147955"/>
            <a:ext cx="10515600" cy="1325563"/>
          </a:xfrm>
        </p:spPr>
        <p:txBody>
          <a:bodyPr/>
          <a:lstStyle/>
          <a:p>
            <a:r>
              <a:rPr lang="en-US" dirty="0" err="1"/>
              <a:t>TextField</a:t>
            </a:r>
            <a:endParaRPr lang="en-CA" dirty="0"/>
          </a:p>
        </p:txBody>
      </p:sp>
      <p:sp>
        <p:nvSpPr>
          <p:cNvPr id="3" name="Content Placeholder 2">
            <a:extLst>
              <a:ext uri="{FF2B5EF4-FFF2-40B4-BE49-F238E27FC236}">
                <a16:creationId xmlns:a16="http://schemas.microsoft.com/office/drawing/2014/main" id="{17A26365-8B6F-3718-94BD-7B4B9A7B5409}"/>
              </a:ext>
            </a:extLst>
          </p:cNvPr>
          <p:cNvSpPr>
            <a:spLocks noGrp="1"/>
          </p:cNvSpPr>
          <p:nvPr>
            <p:ph idx="1"/>
          </p:nvPr>
        </p:nvSpPr>
        <p:spPr>
          <a:xfrm>
            <a:off x="838200" y="1348740"/>
            <a:ext cx="10515600" cy="5509259"/>
          </a:xfrm>
        </p:spPr>
        <p:txBody>
          <a:bodyPr>
            <a:normAutofit fontScale="55000" lnSpcReduction="20000"/>
          </a:bodyPr>
          <a:lstStyle/>
          <a:p>
            <a:r>
              <a:rPr lang="en-US" dirty="0" err="1"/>
              <a:t>TextField</a:t>
            </a:r>
            <a:r>
              <a:rPr lang="en-US" dirty="0"/>
              <a:t> is a Material composable for getting textual input from the user</a:t>
            </a:r>
          </a:p>
          <a:p>
            <a:r>
              <a:rPr lang="en-US" dirty="0"/>
              <a:t>To make a good, usable text field, you want to make sure that the field shows the current value typed in by the user and that the component remembers that value in state.</a:t>
            </a:r>
          </a:p>
          <a:p>
            <a:r>
              <a:rPr lang="en-US" dirty="0"/>
              <a:t>It is also good usability to provide a placeholder for the text field before the user enters any information</a:t>
            </a:r>
          </a:p>
          <a:p>
            <a:r>
              <a:rPr lang="en-US" dirty="0"/>
              <a:t>The </a:t>
            </a:r>
            <a:r>
              <a:rPr lang="en-US" dirty="0" err="1"/>
              <a:t>TextField</a:t>
            </a:r>
            <a:r>
              <a:rPr lang="en-US" dirty="0"/>
              <a:t> component issues an </a:t>
            </a:r>
            <a:r>
              <a:rPr lang="en-US" dirty="0" err="1"/>
              <a:t>ValueChange</a:t>
            </a:r>
            <a:r>
              <a:rPr lang="en-US" dirty="0"/>
              <a:t> event every time the user changes the information in the test field.</a:t>
            </a:r>
          </a:p>
          <a:p>
            <a:r>
              <a:rPr lang="en-US" dirty="0"/>
              <a:t>E.g.,</a:t>
            </a:r>
          </a:p>
          <a:p>
            <a:pPr marL="457200" lvl="1" indent="0">
              <a:buNone/>
            </a:pPr>
            <a:r>
              <a:rPr lang="en-US" dirty="0" err="1"/>
              <a:t>val</a:t>
            </a:r>
            <a:r>
              <a:rPr lang="en-US" dirty="0"/>
              <a:t> text = </a:t>
            </a:r>
            <a:r>
              <a:rPr lang="en-US" dirty="0" err="1"/>
              <a:t>rememberSaveable</a:t>
            </a:r>
            <a:r>
              <a:rPr lang="en-US" dirty="0"/>
              <a:t> { </a:t>
            </a:r>
            <a:r>
              <a:rPr lang="en-US" dirty="0" err="1"/>
              <a:t>mutableStateOf</a:t>
            </a:r>
            <a:r>
              <a:rPr lang="en-US" dirty="0"/>
              <a:t>("") }</a:t>
            </a:r>
          </a:p>
          <a:p>
            <a:pPr marL="457200" lvl="1" indent="0">
              <a:buNone/>
            </a:pPr>
            <a:endParaRPr lang="en-US" dirty="0"/>
          </a:p>
          <a:p>
            <a:pPr marL="457200" lvl="1" indent="0">
              <a:buNone/>
            </a:pPr>
            <a:r>
              <a:rPr lang="en-US" dirty="0" err="1"/>
              <a:t>TextField</a:t>
            </a:r>
            <a:r>
              <a:rPr lang="en-US" dirty="0"/>
              <a:t>(</a:t>
            </a:r>
          </a:p>
          <a:p>
            <a:pPr marL="457200" lvl="1" indent="0">
              <a:buNone/>
            </a:pPr>
            <a:r>
              <a:rPr lang="en-US" dirty="0"/>
              <a:t>            value = </a:t>
            </a:r>
            <a:r>
              <a:rPr lang="en-US" dirty="0" err="1"/>
              <a:t>text.value</a:t>
            </a:r>
            <a:r>
              <a:rPr lang="en-US" dirty="0"/>
              <a:t>,</a:t>
            </a:r>
          </a:p>
          <a:p>
            <a:pPr marL="457200" lvl="1" indent="0">
              <a:buNone/>
            </a:pPr>
            <a:r>
              <a:rPr lang="en-US" dirty="0"/>
              <a:t>            </a:t>
            </a:r>
            <a:r>
              <a:rPr lang="en-US" dirty="0" err="1"/>
              <a:t>onValueChange</a:t>
            </a:r>
            <a:r>
              <a:rPr lang="en-US" dirty="0"/>
              <a:t> = { </a:t>
            </a:r>
            <a:r>
              <a:rPr lang="en-US" dirty="0" err="1"/>
              <a:t>text.value</a:t>
            </a:r>
            <a:r>
              <a:rPr lang="en-US" dirty="0"/>
              <a:t> = it },</a:t>
            </a:r>
          </a:p>
          <a:p>
            <a:pPr marL="457200" lvl="1" indent="0">
              <a:buNone/>
            </a:pPr>
            <a:r>
              <a:rPr lang="en-US" dirty="0"/>
              <a:t>            </a:t>
            </a:r>
            <a:r>
              <a:rPr lang="en-US" dirty="0" err="1"/>
              <a:t>textStyle</a:t>
            </a:r>
            <a:r>
              <a:rPr lang="en-US" dirty="0"/>
              <a:t> = </a:t>
            </a:r>
            <a:r>
              <a:rPr lang="en-US" dirty="0" err="1"/>
              <a:t>TextStyle</a:t>
            </a:r>
            <a:r>
              <a:rPr lang="en-US" dirty="0"/>
              <a:t>(</a:t>
            </a:r>
            <a:r>
              <a:rPr lang="en-US" dirty="0" err="1"/>
              <a:t>textAlign</a:t>
            </a:r>
            <a:r>
              <a:rPr lang="en-US" dirty="0"/>
              <a:t> = </a:t>
            </a:r>
            <a:r>
              <a:rPr lang="en-US" dirty="0" err="1"/>
              <a:t>TextAlign.Center</a:t>
            </a:r>
            <a:r>
              <a:rPr lang="en-US" dirty="0"/>
              <a:t>),</a:t>
            </a:r>
          </a:p>
          <a:p>
            <a:pPr marL="457200" lvl="1" indent="0">
              <a:buNone/>
            </a:pPr>
            <a:r>
              <a:rPr lang="en-US" dirty="0"/>
              <a:t>            label = { Text(text = "Please enter your name")}</a:t>
            </a:r>
          </a:p>
          <a:p>
            <a:pPr marL="457200" lvl="1" indent="0">
              <a:buNone/>
            </a:pPr>
            <a:r>
              <a:rPr lang="en-US" dirty="0"/>
              <a:t>        )</a:t>
            </a:r>
          </a:p>
          <a:p>
            <a:r>
              <a:rPr lang="en-US" dirty="0" err="1"/>
              <a:t>rememberSaveable</a:t>
            </a:r>
            <a:r>
              <a:rPr lang="en-US" dirty="0"/>
              <a:t> behaves similarly to remember, but the stored value will survive the activity or process recreation using the saved instance state mechanism (for example it happens when the screen is rotated in the Android application)</a:t>
            </a:r>
          </a:p>
          <a:p>
            <a:r>
              <a:rPr lang="en-US" dirty="0"/>
              <a:t>Material also has an </a:t>
            </a:r>
            <a:r>
              <a:rPr lang="en-US" dirty="0" err="1"/>
              <a:t>OutlinedTextField</a:t>
            </a:r>
            <a:endParaRPr lang="en-US" dirty="0"/>
          </a:p>
          <a:p>
            <a:endParaRPr lang="en-US" dirty="0">
              <a:hlinkClick r:id="rId2"/>
            </a:endParaRPr>
          </a:p>
          <a:p>
            <a:r>
              <a:rPr lang="en-US" dirty="0">
                <a:hlinkClick r:id="rId2"/>
              </a:rPr>
              <a:t>https://github.com/JetBrains/compose-multiplatform/blob/master/tutorials/Context_Menu/README.md</a:t>
            </a:r>
            <a:r>
              <a:rPr lang="en-US" dirty="0"/>
              <a:t> </a:t>
            </a:r>
          </a:p>
          <a:p>
            <a:r>
              <a:rPr lang="en-US" dirty="0">
                <a:hlinkClick r:id="rId3"/>
              </a:rPr>
              <a:t>https://m3.material.io/components/text-fields/overview</a:t>
            </a:r>
            <a:r>
              <a:rPr lang="en-US" dirty="0"/>
              <a:t> </a:t>
            </a:r>
          </a:p>
          <a:p>
            <a:r>
              <a:rPr lang="en-US" dirty="0">
                <a:hlinkClick r:id="rId4"/>
              </a:rPr>
              <a:t>https://developer.android.com/reference/kotlin/androidx/compose/material3/package-summary#textfield</a:t>
            </a:r>
            <a:endParaRPr lang="en-US" dirty="0"/>
          </a:p>
          <a:p>
            <a:endParaRPr lang="en-US" dirty="0"/>
          </a:p>
        </p:txBody>
      </p:sp>
    </p:spTree>
    <p:extLst>
      <p:ext uri="{BB962C8B-B14F-4D97-AF65-F5344CB8AC3E}">
        <p14:creationId xmlns:p14="http://schemas.microsoft.com/office/powerpoint/2010/main" val="3815399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C794-36A5-FE5F-4FF8-A4CFAA731008}"/>
              </a:ext>
            </a:extLst>
          </p:cNvPr>
          <p:cNvSpPr>
            <a:spLocks noGrp="1"/>
          </p:cNvSpPr>
          <p:nvPr>
            <p:ph type="title"/>
          </p:nvPr>
        </p:nvSpPr>
        <p:spPr/>
        <p:txBody>
          <a:bodyPr/>
          <a:lstStyle/>
          <a:p>
            <a:r>
              <a:rPr lang="en-US" dirty="0" err="1"/>
              <a:t>onClickable</a:t>
            </a:r>
            <a:endParaRPr lang="en-CA" dirty="0"/>
          </a:p>
        </p:txBody>
      </p:sp>
      <p:sp>
        <p:nvSpPr>
          <p:cNvPr id="3" name="Content Placeholder 2">
            <a:extLst>
              <a:ext uri="{FF2B5EF4-FFF2-40B4-BE49-F238E27FC236}">
                <a16:creationId xmlns:a16="http://schemas.microsoft.com/office/drawing/2014/main" id="{A11DF567-A5B3-4F80-18C8-F54682B45A70}"/>
              </a:ext>
            </a:extLst>
          </p:cNvPr>
          <p:cNvSpPr>
            <a:spLocks noGrp="1"/>
          </p:cNvSpPr>
          <p:nvPr>
            <p:ph idx="1"/>
          </p:nvPr>
        </p:nvSpPr>
        <p:spPr/>
        <p:txBody>
          <a:bodyPr/>
          <a:lstStyle/>
          <a:p>
            <a:r>
              <a:rPr lang="en-US" dirty="0"/>
              <a:t>You can turn most components into the equivalent of buttons using Modifier.</a:t>
            </a:r>
          </a:p>
          <a:p>
            <a:pPr marL="457200" lvl="1" indent="0">
              <a:buNone/>
            </a:pPr>
            <a:r>
              <a:rPr lang="en-US" dirty="0" err="1"/>
              <a:t>Modifier.clickable</a:t>
            </a:r>
            <a:r>
              <a:rPr lang="en-US" dirty="0"/>
              <a:t>(</a:t>
            </a:r>
            <a:r>
              <a:rPr lang="en-US" dirty="0" err="1"/>
              <a:t>onClick</a:t>
            </a:r>
            <a:r>
              <a:rPr lang="en-US" dirty="0"/>
              <a:t> = {</a:t>
            </a:r>
            <a:r>
              <a:rPr lang="en-US" dirty="0" err="1"/>
              <a:t>count.value</a:t>
            </a:r>
            <a:r>
              <a:rPr lang="en-US" dirty="0"/>
              <a:t>-- }, </a:t>
            </a:r>
          </a:p>
          <a:p>
            <a:pPr marL="457200" lvl="1" indent="0">
              <a:buNone/>
            </a:pPr>
            <a:r>
              <a:rPr lang="en-US" dirty="0"/>
              <a:t>                      	</a:t>
            </a:r>
            <a:r>
              <a:rPr lang="en-US" dirty="0" err="1"/>
              <a:t>onClickLabel</a:t>
            </a:r>
            <a:r>
              <a:rPr lang="en-US" dirty="0"/>
              <a:t> = "Decrement count")</a:t>
            </a:r>
          </a:p>
          <a:p>
            <a:pPr lvl="1"/>
            <a:r>
              <a:rPr lang="en-US" dirty="0"/>
              <a:t>Note: The optional </a:t>
            </a:r>
            <a:r>
              <a:rPr lang="en-US" dirty="0" err="1"/>
              <a:t>onClickLabel</a:t>
            </a:r>
            <a:r>
              <a:rPr lang="en-US" dirty="0"/>
              <a:t> is for accessibility purposes.  It does not actually display on the screen.</a:t>
            </a:r>
          </a:p>
          <a:p>
            <a:endParaRPr lang="en-CA" dirty="0"/>
          </a:p>
        </p:txBody>
      </p:sp>
    </p:spTree>
    <p:extLst>
      <p:ext uri="{BB962C8B-B14F-4D97-AF65-F5344CB8AC3E}">
        <p14:creationId xmlns:p14="http://schemas.microsoft.com/office/powerpoint/2010/main" val="3472742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1105-F8A5-74AF-ABE6-77CC56C549C6}"/>
              </a:ext>
            </a:extLst>
          </p:cNvPr>
          <p:cNvSpPr>
            <a:spLocks noGrp="1"/>
          </p:cNvSpPr>
          <p:nvPr>
            <p:ph type="title"/>
          </p:nvPr>
        </p:nvSpPr>
        <p:spPr/>
        <p:txBody>
          <a:bodyPr/>
          <a:lstStyle/>
          <a:p>
            <a:r>
              <a:rPr lang="en-US" dirty="0"/>
              <a:t>Conditional Content</a:t>
            </a:r>
            <a:endParaRPr lang="en-CA" dirty="0"/>
          </a:p>
        </p:txBody>
      </p:sp>
      <p:sp>
        <p:nvSpPr>
          <p:cNvPr id="3" name="Content Placeholder 2">
            <a:extLst>
              <a:ext uri="{FF2B5EF4-FFF2-40B4-BE49-F238E27FC236}">
                <a16:creationId xmlns:a16="http://schemas.microsoft.com/office/drawing/2014/main" id="{C9DF6D2A-C5A7-7D34-EB6E-DB3E603728D5}"/>
              </a:ext>
            </a:extLst>
          </p:cNvPr>
          <p:cNvSpPr>
            <a:spLocks noGrp="1"/>
          </p:cNvSpPr>
          <p:nvPr>
            <p:ph idx="1"/>
          </p:nvPr>
        </p:nvSpPr>
        <p:spPr/>
        <p:txBody>
          <a:bodyPr>
            <a:normAutofit fontScale="77500" lnSpcReduction="20000"/>
          </a:bodyPr>
          <a:lstStyle/>
          <a:p>
            <a:r>
              <a:rPr lang="en-US" dirty="0"/>
              <a:t>You can change whether a particular component is displayed or not using a conditional statement</a:t>
            </a:r>
          </a:p>
          <a:p>
            <a:r>
              <a:rPr lang="en-CA" dirty="0"/>
              <a:t>Combined with a state variable, this lets you toggle visibility when, say, a user clicks a clickable.</a:t>
            </a:r>
          </a:p>
          <a:p>
            <a:pPr lvl="1"/>
            <a:r>
              <a:rPr lang="en-US" dirty="0"/>
              <a:t>E.g.,</a:t>
            </a:r>
          </a:p>
          <a:p>
            <a:pPr marL="914400" lvl="2" indent="0">
              <a:buNone/>
            </a:pPr>
            <a:r>
              <a:rPr lang="en-US" dirty="0" err="1"/>
              <a:t>val</a:t>
            </a:r>
            <a:r>
              <a:rPr lang="en-US" dirty="0"/>
              <a:t> </a:t>
            </a:r>
            <a:r>
              <a:rPr lang="en-US" dirty="0" err="1"/>
              <a:t>showImage</a:t>
            </a:r>
            <a:r>
              <a:rPr lang="en-US" dirty="0"/>
              <a:t> = remember { </a:t>
            </a:r>
            <a:r>
              <a:rPr lang="en-US" dirty="0" err="1"/>
              <a:t>mutableStateOf</a:t>
            </a:r>
            <a:r>
              <a:rPr lang="en-US" dirty="0"/>
              <a:t>(true) }</a:t>
            </a:r>
          </a:p>
          <a:p>
            <a:pPr marL="914400" lvl="2" indent="0">
              <a:buNone/>
            </a:pPr>
            <a:endParaRPr lang="en-US" dirty="0"/>
          </a:p>
          <a:p>
            <a:pPr marL="914400" lvl="2" indent="0">
              <a:buNone/>
            </a:pPr>
            <a:r>
              <a:rPr lang="en-US" dirty="0"/>
              <a:t>Column() {</a:t>
            </a:r>
          </a:p>
          <a:p>
            <a:pPr marL="914400" lvl="2" indent="0">
              <a:buNone/>
            </a:pPr>
            <a:r>
              <a:rPr lang="en-US" dirty="0"/>
              <a:t>    …</a:t>
            </a:r>
          </a:p>
          <a:p>
            <a:pPr marL="914400" lvl="2" indent="0">
              <a:buNone/>
            </a:pPr>
            <a:r>
              <a:rPr lang="en-CA" dirty="0"/>
              <a:t>    if (</a:t>
            </a:r>
            <a:r>
              <a:rPr lang="en-CA" dirty="0" err="1"/>
              <a:t>showImage.value</a:t>
            </a:r>
            <a:r>
              <a:rPr lang="en-CA" dirty="0"/>
              <a:t>) {</a:t>
            </a:r>
          </a:p>
          <a:p>
            <a:pPr marL="914400" lvl="2" indent="0">
              <a:buNone/>
            </a:pPr>
            <a:r>
              <a:rPr lang="en-CA" dirty="0"/>
              <a:t>        Image( … )</a:t>
            </a:r>
          </a:p>
          <a:p>
            <a:pPr marL="914400" lvl="2" indent="0">
              <a:buNone/>
            </a:pPr>
            <a:r>
              <a:rPr lang="en-CA" dirty="0"/>
              <a:t>    }</a:t>
            </a:r>
          </a:p>
          <a:p>
            <a:pPr marL="914400" lvl="2" indent="0">
              <a:buNone/>
            </a:pPr>
            <a:r>
              <a:rPr lang="en-CA" dirty="0"/>
              <a:t>    …</a:t>
            </a:r>
          </a:p>
          <a:p>
            <a:pPr marL="914400" lvl="2" indent="0">
              <a:buNone/>
            </a:pPr>
            <a:endParaRPr lang="en-CA" dirty="0"/>
          </a:p>
          <a:p>
            <a:pPr marL="914400" lvl="2" indent="0">
              <a:buNone/>
            </a:pPr>
            <a:r>
              <a:rPr lang="en-CA" dirty="0"/>
              <a:t>    … in another composable:</a:t>
            </a:r>
          </a:p>
          <a:p>
            <a:pPr marL="914400" lvl="2" indent="0">
              <a:buNone/>
            </a:pPr>
            <a:r>
              <a:rPr lang="en-US" dirty="0"/>
              <a:t>         </a:t>
            </a:r>
            <a:r>
              <a:rPr lang="en-US" dirty="0" err="1"/>
              <a:t>onClick</a:t>
            </a:r>
            <a:r>
              <a:rPr lang="en-US" dirty="0"/>
              <a:t> = { </a:t>
            </a:r>
            <a:r>
              <a:rPr lang="en-US" dirty="0" err="1"/>
              <a:t>showImage.value</a:t>
            </a:r>
            <a:r>
              <a:rPr lang="en-US" dirty="0"/>
              <a:t> = !</a:t>
            </a:r>
            <a:r>
              <a:rPr lang="en-US" dirty="0" err="1"/>
              <a:t>showImage.value</a:t>
            </a:r>
            <a:r>
              <a:rPr lang="en-US" dirty="0"/>
              <a:t> }</a:t>
            </a:r>
          </a:p>
          <a:p>
            <a:pPr marL="914400" lvl="2" indent="0">
              <a:buNone/>
            </a:pPr>
            <a:r>
              <a:rPr lang="en-US" dirty="0"/>
              <a:t>}</a:t>
            </a:r>
            <a:endParaRPr lang="en-CA" dirty="0"/>
          </a:p>
        </p:txBody>
      </p:sp>
    </p:spTree>
    <p:extLst>
      <p:ext uri="{BB962C8B-B14F-4D97-AF65-F5344CB8AC3E}">
        <p14:creationId xmlns:p14="http://schemas.microsoft.com/office/powerpoint/2010/main" val="3046716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262AB-1D26-F082-0181-26AEBC9ABD19}"/>
              </a:ext>
            </a:extLst>
          </p:cNvPr>
          <p:cNvSpPr>
            <a:spLocks noGrp="1"/>
          </p:cNvSpPr>
          <p:nvPr>
            <p:ph type="title"/>
          </p:nvPr>
        </p:nvSpPr>
        <p:spPr/>
        <p:txBody>
          <a:bodyPr/>
          <a:lstStyle/>
          <a:p>
            <a:r>
              <a:rPr lang="en-US" dirty="0"/>
              <a:t>Form</a:t>
            </a:r>
            <a:endParaRPr lang="en-CA" dirty="0"/>
          </a:p>
        </p:txBody>
      </p:sp>
      <p:sp>
        <p:nvSpPr>
          <p:cNvPr id="3" name="Content Placeholder 2">
            <a:extLst>
              <a:ext uri="{FF2B5EF4-FFF2-40B4-BE49-F238E27FC236}">
                <a16:creationId xmlns:a16="http://schemas.microsoft.com/office/drawing/2014/main" id="{5390A575-8E1B-3FA8-F2D3-C23406E051A0}"/>
              </a:ext>
            </a:extLst>
          </p:cNvPr>
          <p:cNvSpPr>
            <a:spLocks noGrp="1"/>
          </p:cNvSpPr>
          <p:nvPr>
            <p:ph idx="1"/>
          </p:nvPr>
        </p:nvSpPr>
        <p:spPr>
          <a:xfrm>
            <a:off x="838200" y="1825625"/>
            <a:ext cx="10870324" cy="4351338"/>
          </a:xfrm>
        </p:spPr>
        <p:txBody>
          <a:bodyPr>
            <a:normAutofit fontScale="85000" lnSpcReduction="20000"/>
          </a:bodyPr>
          <a:lstStyle/>
          <a:p>
            <a:r>
              <a:rPr lang="en-US" dirty="0"/>
              <a:t>We can create a form in our app using several </a:t>
            </a:r>
            <a:r>
              <a:rPr lang="en-US" dirty="0" err="1"/>
              <a:t>TextFields</a:t>
            </a:r>
            <a:r>
              <a:rPr lang="en-US" dirty="0"/>
              <a:t> and a Button to complete/"submit" the form.</a:t>
            </a:r>
          </a:p>
          <a:p>
            <a:r>
              <a:rPr lang="en-US" dirty="0"/>
              <a:t>There are a variety of things we can do here:</a:t>
            </a:r>
          </a:p>
          <a:p>
            <a:pPr lvl="1"/>
            <a:r>
              <a:rPr lang="en-US" dirty="0"/>
              <a:t>Include logic to check the validity of the values entered in a text field</a:t>
            </a:r>
          </a:p>
          <a:p>
            <a:pPr lvl="2"/>
            <a:r>
              <a:rPr lang="en-US" dirty="0"/>
              <a:t>E.g., check that a given entry is long enough</a:t>
            </a:r>
          </a:p>
          <a:p>
            <a:pPr lvl="1"/>
            <a:r>
              <a:rPr lang="en-US" dirty="0"/>
              <a:t>Make the "submit" button appear only once something has been entered in all the text fields</a:t>
            </a:r>
          </a:p>
          <a:p>
            <a:pPr lvl="2"/>
            <a:r>
              <a:rPr lang="en-US" dirty="0"/>
              <a:t>Simply check the values of all the state variables associated with the text fields to make sure they are non-empty and "valid"</a:t>
            </a:r>
          </a:p>
          <a:p>
            <a:r>
              <a:rPr lang="en-US" dirty="0"/>
              <a:t>Once the submit button is clicked, several things can be done:</a:t>
            </a:r>
          </a:p>
          <a:p>
            <a:pPr lvl="1"/>
            <a:r>
              <a:rPr lang="en-US" dirty="0"/>
              <a:t>All state values should be appropriately handled.</a:t>
            </a:r>
          </a:p>
          <a:p>
            <a:pPr lvl="2"/>
            <a:r>
              <a:rPr lang="en-US" dirty="0"/>
              <a:t>At this early stage, we can just put all those values into an object and save it to state.</a:t>
            </a:r>
          </a:p>
          <a:p>
            <a:pPr lvl="1"/>
            <a:r>
              <a:rPr lang="en-US" dirty="0"/>
              <a:t>The form elements should go away (i.e., gated content) or limited so that the user cannot change the values</a:t>
            </a:r>
          </a:p>
          <a:p>
            <a:pPr lvl="1"/>
            <a:r>
              <a:rPr lang="en-US" dirty="0"/>
              <a:t>The submit button should be disabled to prevent multiple submissions.</a:t>
            </a:r>
          </a:p>
          <a:p>
            <a:pPr lvl="1"/>
            <a:r>
              <a:rPr lang="en-US" dirty="0"/>
              <a:t>Perhaps pop-up a message (e.g., using Snack Bar) thanking them for submitting their information</a:t>
            </a:r>
          </a:p>
          <a:p>
            <a:pPr lvl="1"/>
            <a:endParaRPr lang="en-CA" dirty="0"/>
          </a:p>
        </p:txBody>
      </p:sp>
    </p:spTree>
    <p:extLst>
      <p:ext uri="{BB962C8B-B14F-4D97-AF65-F5344CB8AC3E}">
        <p14:creationId xmlns:p14="http://schemas.microsoft.com/office/powerpoint/2010/main" val="396753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0791-DAC6-912E-F4EB-3941784801B1}"/>
              </a:ext>
            </a:extLst>
          </p:cNvPr>
          <p:cNvSpPr>
            <a:spLocks noGrp="1"/>
          </p:cNvSpPr>
          <p:nvPr>
            <p:ph type="title"/>
          </p:nvPr>
        </p:nvSpPr>
        <p:spPr>
          <a:xfrm>
            <a:off x="838200" y="-283804"/>
            <a:ext cx="10515600" cy="1325563"/>
          </a:xfrm>
        </p:spPr>
        <p:txBody>
          <a:bodyPr/>
          <a:lstStyle/>
          <a:p>
            <a:r>
              <a:rPr lang="en-US" dirty="0"/>
              <a:t>Sample Form</a:t>
            </a:r>
            <a:endParaRPr lang="en-CA" dirty="0"/>
          </a:p>
        </p:txBody>
      </p:sp>
      <p:sp>
        <p:nvSpPr>
          <p:cNvPr id="3" name="Content Placeholder 2">
            <a:extLst>
              <a:ext uri="{FF2B5EF4-FFF2-40B4-BE49-F238E27FC236}">
                <a16:creationId xmlns:a16="http://schemas.microsoft.com/office/drawing/2014/main" id="{8FE77463-6169-32C7-CB37-A779F7C35542}"/>
              </a:ext>
            </a:extLst>
          </p:cNvPr>
          <p:cNvSpPr>
            <a:spLocks noGrp="1"/>
          </p:cNvSpPr>
          <p:nvPr>
            <p:ph idx="1"/>
          </p:nvPr>
        </p:nvSpPr>
        <p:spPr>
          <a:xfrm>
            <a:off x="838200" y="776748"/>
            <a:ext cx="10515600" cy="5400215"/>
          </a:xfrm>
        </p:spPr>
        <p:txBody>
          <a:bodyPr>
            <a:normAutofit fontScale="32500" lnSpcReduction="20000"/>
          </a:bodyPr>
          <a:lstStyle/>
          <a:p>
            <a:pPr marL="0" indent="0">
              <a:lnSpc>
                <a:spcPct val="120000"/>
              </a:lnSpc>
              <a:spcBef>
                <a:spcPts val="0"/>
              </a:spcBef>
              <a:buNone/>
            </a:pPr>
            <a:r>
              <a:rPr lang="en-CA" dirty="0"/>
              <a:t> </a:t>
            </a:r>
          </a:p>
          <a:p>
            <a:pPr marL="0" indent="0">
              <a:lnSpc>
                <a:spcPct val="120000"/>
              </a:lnSpc>
              <a:spcBef>
                <a:spcPts val="0"/>
              </a:spcBef>
              <a:buNone/>
            </a:pPr>
            <a:endParaRPr lang="en-CA" dirty="0"/>
          </a:p>
          <a:p>
            <a:pPr marL="0" indent="0">
              <a:lnSpc>
                <a:spcPct val="120000"/>
              </a:lnSpc>
              <a:spcBef>
                <a:spcPts val="0"/>
              </a:spcBef>
              <a:buNone/>
            </a:pPr>
            <a:endParaRPr lang="en-CA" dirty="0"/>
          </a:p>
          <a:p>
            <a:pPr marL="0" indent="0">
              <a:lnSpc>
                <a:spcPct val="120000"/>
              </a:lnSpc>
              <a:spcBef>
                <a:spcPts val="0"/>
              </a:spcBef>
              <a:buNone/>
            </a:pPr>
            <a:r>
              <a:rPr lang="en-CA" dirty="0"/>
              <a:t>    </a:t>
            </a:r>
            <a:r>
              <a:rPr lang="en-CA" dirty="0" err="1"/>
              <a:t>val</a:t>
            </a:r>
            <a:r>
              <a:rPr lang="en-CA" dirty="0"/>
              <a:t> </a:t>
            </a:r>
            <a:r>
              <a:rPr lang="en-CA" dirty="0" err="1"/>
              <a:t>nameValue</a:t>
            </a:r>
            <a:r>
              <a:rPr lang="en-CA" dirty="0"/>
              <a:t> = </a:t>
            </a:r>
            <a:r>
              <a:rPr lang="en-CA" dirty="0" err="1"/>
              <a:t>rememberSaveable</a:t>
            </a:r>
            <a:r>
              <a:rPr lang="en-CA" dirty="0"/>
              <a:t> { </a:t>
            </a:r>
            <a:r>
              <a:rPr lang="en-CA" dirty="0" err="1"/>
              <a:t>mutableStateOf</a:t>
            </a:r>
            <a:r>
              <a:rPr lang="en-CA" dirty="0"/>
              <a:t>("") }</a:t>
            </a:r>
          </a:p>
          <a:p>
            <a:pPr marL="0" indent="0">
              <a:lnSpc>
                <a:spcPct val="120000"/>
              </a:lnSpc>
              <a:spcBef>
                <a:spcPts val="0"/>
              </a:spcBef>
              <a:buNone/>
            </a:pPr>
            <a:r>
              <a:rPr lang="en-CA" dirty="0"/>
              <a:t>    </a:t>
            </a:r>
            <a:r>
              <a:rPr lang="en-CA" dirty="0" err="1"/>
              <a:t>val</a:t>
            </a:r>
            <a:r>
              <a:rPr lang="en-CA" dirty="0"/>
              <a:t> </a:t>
            </a:r>
            <a:r>
              <a:rPr lang="en-CA" dirty="0" err="1"/>
              <a:t>passwordValue</a:t>
            </a:r>
            <a:r>
              <a:rPr lang="en-CA" dirty="0"/>
              <a:t> = </a:t>
            </a:r>
            <a:r>
              <a:rPr lang="en-CA" dirty="0" err="1"/>
              <a:t>rememberSaveable</a:t>
            </a:r>
            <a:r>
              <a:rPr lang="en-CA" dirty="0"/>
              <a:t> { </a:t>
            </a:r>
            <a:r>
              <a:rPr lang="en-CA" dirty="0" err="1"/>
              <a:t>mutableStateOf</a:t>
            </a:r>
            <a:r>
              <a:rPr lang="en-CA" dirty="0"/>
              <a:t>("") }</a:t>
            </a:r>
          </a:p>
          <a:p>
            <a:pPr marL="0" indent="0">
              <a:lnSpc>
                <a:spcPct val="120000"/>
              </a:lnSpc>
              <a:spcBef>
                <a:spcPts val="0"/>
              </a:spcBef>
              <a:buNone/>
            </a:pPr>
            <a:r>
              <a:rPr lang="en-CA" dirty="0"/>
              <a:t>    </a:t>
            </a:r>
            <a:r>
              <a:rPr lang="en-CA" dirty="0" err="1"/>
              <a:t>val</a:t>
            </a:r>
            <a:r>
              <a:rPr lang="en-CA" dirty="0"/>
              <a:t> </a:t>
            </a:r>
            <a:r>
              <a:rPr lang="en-CA" dirty="0" err="1"/>
              <a:t>ageValue</a:t>
            </a:r>
            <a:r>
              <a:rPr lang="en-CA" dirty="0"/>
              <a:t> = </a:t>
            </a:r>
            <a:r>
              <a:rPr lang="en-CA" dirty="0" err="1"/>
              <a:t>rememberSaveable</a:t>
            </a:r>
            <a:r>
              <a:rPr lang="en-CA" dirty="0"/>
              <a:t> { </a:t>
            </a:r>
            <a:r>
              <a:rPr lang="en-CA" dirty="0" err="1"/>
              <a:t>mutableStateOf</a:t>
            </a:r>
            <a:r>
              <a:rPr lang="en-CA" dirty="0"/>
              <a:t>("") }</a:t>
            </a:r>
          </a:p>
          <a:p>
            <a:pPr marL="0" indent="0">
              <a:lnSpc>
                <a:spcPct val="120000"/>
              </a:lnSpc>
              <a:spcBef>
                <a:spcPts val="0"/>
              </a:spcBef>
              <a:buNone/>
            </a:pPr>
            <a:endParaRPr lang="en-CA" dirty="0"/>
          </a:p>
          <a:p>
            <a:pPr marL="0" indent="0">
              <a:lnSpc>
                <a:spcPct val="120000"/>
              </a:lnSpc>
              <a:spcBef>
                <a:spcPts val="0"/>
              </a:spcBef>
              <a:buNone/>
            </a:pPr>
            <a:r>
              <a:rPr lang="en-CA" dirty="0"/>
              <a:t>    Column {</a:t>
            </a:r>
          </a:p>
          <a:p>
            <a:pPr marL="0" indent="0">
              <a:lnSpc>
                <a:spcPct val="120000"/>
              </a:lnSpc>
              <a:spcBef>
                <a:spcPts val="0"/>
              </a:spcBef>
              <a:buNone/>
            </a:pPr>
            <a:r>
              <a:rPr lang="en-CA" dirty="0"/>
              <a:t>                   </a:t>
            </a:r>
            <a:r>
              <a:rPr lang="en-CA" dirty="0" err="1"/>
              <a:t>TextField</a:t>
            </a:r>
            <a:r>
              <a:rPr lang="en-CA" dirty="0"/>
              <a:t>(</a:t>
            </a:r>
          </a:p>
          <a:p>
            <a:pPr marL="0" indent="0">
              <a:lnSpc>
                <a:spcPct val="120000"/>
              </a:lnSpc>
              <a:spcBef>
                <a:spcPts val="0"/>
              </a:spcBef>
              <a:buNone/>
            </a:pPr>
            <a:r>
              <a:rPr lang="en-CA" dirty="0"/>
              <a:t>                       value = </a:t>
            </a:r>
            <a:r>
              <a:rPr lang="en-CA" dirty="0" err="1"/>
              <a:t>nameValue.value</a:t>
            </a:r>
            <a:r>
              <a:rPr lang="en-CA" dirty="0"/>
              <a:t>,</a:t>
            </a:r>
          </a:p>
          <a:p>
            <a:pPr marL="0" indent="0">
              <a:lnSpc>
                <a:spcPct val="120000"/>
              </a:lnSpc>
              <a:spcBef>
                <a:spcPts val="0"/>
              </a:spcBef>
              <a:buNone/>
            </a:pPr>
            <a:r>
              <a:rPr lang="en-CA" dirty="0"/>
              <a:t>                       </a:t>
            </a:r>
            <a:r>
              <a:rPr lang="en-CA" dirty="0" err="1"/>
              <a:t>onValueChange</a:t>
            </a:r>
            <a:r>
              <a:rPr lang="en-CA" dirty="0"/>
              <a:t> = { </a:t>
            </a:r>
            <a:r>
              <a:rPr lang="en-CA" dirty="0" err="1"/>
              <a:t>nameValue.value</a:t>
            </a:r>
            <a:r>
              <a:rPr lang="en-CA" dirty="0"/>
              <a:t> = it },</a:t>
            </a:r>
          </a:p>
          <a:p>
            <a:pPr marL="0" indent="0">
              <a:lnSpc>
                <a:spcPct val="120000"/>
              </a:lnSpc>
              <a:spcBef>
                <a:spcPts val="0"/>
              </a:spcBef>
              <a:buNone/>
            </a:pPr>
            <a:r>
              <a:rPr lang="en-CA" dirty="0"/>
              <a:t>                       </a:t>
            </a:r>
            <a:r>
              <a:rPr lang="en-CA" dirty="0" err="1"/>
              <a:t>textStyle</a:t>
            </a:r>
            <a:r>
              <a:rPr lang="en-CA" dirty="0"/>
              <a:t> = </a:t>
            </a:r>
            <a:r>
              <a:rPr lang="en-CA" dirty="0" err="1"/>
              <a:t>TextStyle</a:t>
            </a:r>
            <a:r>
              <a:rPr lang="en-CA" dirty="0"/>
              <a:t>(</a:t>
            </a:r>
            <a:r>
              <a:rPr lang="en-CA" dirty="0" err="1"/>
              <a:t>textAlign</a:t>
            </a:r>
            <a:r>
              <a:rPr lang="en-CA" dirty="0"/>
              <a:t> = </a:t>
            </a:r>
            <a:r>
              <a:rPr lang="en-CA" dirty="0" err="1"/>
              <a:t>TextAlign.Center</a:t>
            </a:r>
            <a:r>
              <a:rPr lang="en-CA" dirty="0"/>
              <a:t>),</a:t>
            </a:r>
          </a:p>
          <a:p>
            <a:pPr marL="0" indent="0">
              <a:lnSpc>
                <a:spcPct val="120000"/>
              </a:lnSpc>
              <a:spcBef>
                <a:spcPts val="0"/>
              </a:spcBef>
              <a:buNone/>
            </a:pPr>
            <a:r>
              <a:rPr lang="en-CA" dirty="0"/>
              <a:t>                       label = { Text(text = "Please enter your username") }</a:t>
            </a:r>
          </a:p>
          <a:p>
            <a:pPr marL="0" indent="0">
              <a:lnSpc>
                <a:spcPct val="120000"/>
              </a:lnSpc>
              <a:spcBef>
                <a:spcPts val="0"/>
              </a:spcBef>
              <a:buNone/>
            </a:pPr>
            <a:r>
              <a:rPr lang="en-CA" dirty="0"/>
              <a:t>                   )</a:t>
            </a:r>
          </a:p>
          <a:p>
            <a:pPr marL="0" indent="0">
              <a:lnSpc>
                <a:spcPct val="120000"/>
              </a:lnSpc>
              <a:spcBef>
                <a:spcPts val="0"/>
              </a:spcBef>
              <a:buNone/>
            </a:pPr>
            <a:r>
              <a:rPr lang="en-CA" dirty="0"/>
              <a:t>                   Spacer(modifier = </a:t>
            </a:r>
            <a:r>
              <a:rPr lang="en-CA" dirty="0" err="1"/>
              <a:t>Modifier.height</a:t>
            </a:r>
            <a:r>
              <a:rPr lang="en-CA" dirty="0"/>
              <a:t>(20.dp).width(20.dp))</a:t>
            </a:r>
          </a:p>
          <a:p>
            <a:pPr marL="0" indent="0">
              <a:lnSpc>
                <a:spcPct val="120000"/>
              </a:lnSpc>
              <a:spcBef>
                <a:spcPts val="0"/>
              </a:spcBef>
              <a:buNone/>
            </a:pPr>
            <a:r>
              <a:rPr lang="en-CA" dirty="0"/>
              <a:t>                   </a:t>
            </a:r>
            <a:r>
              <a:rPr lang="en-CA" dirty="0" err="1"/>
              <a:t>TextField</a:t>
            </a:r>
            <a:r>
              <a:rPr lang="en-CA" dirty="0"/>
              <a:t>(</a:t>
            </a:r>
          </a:p>
          <a:p>
            <a:pPr marL="0" indent="0">
              <a:lnSpc>
                <a:spcPct val="120000"/>
              </a:lnSpc>
              <a:spcBef>
                <a:spcPts val="0"/>
              </a:spcBef>
              <a:buNone/>
            </a:pPr>
            <a:r>
              <a:rPr lang="en-CA" dirty="0"/>
              <a:t>                       value = </a:t>
            </a:r>
            <a:r>
              <a:rPr lang="en-CA" dirty="0" err="1"/>
              <a:t>passwordValue.value</a:t>
            </a:r>
            <a:r>
              <a:rPr lang="en-CA" dirty="0"/>
              <a:t>,</a:t>
            </a:r>
          </a:p>
          <a:p>
            <a:pPr marL="0" indent="0">
              <a:lnSpc>
                <a:spcPct val="120000"/>
              </a:lnSpc>
              <a:spcBef>
                <a:spcPts val="0"/>
              </a:spcBef>
              <a:buNone/>
            </a:pPr>
            <a:r>
              <a:rPr lang="en-CA" dirty="0"/>
              <a:t>                       </a:t>
            </a:r>
            <a:r>
              <a:rPr lang="en-CA" dirty="0" err="1"/>
              <a:t>onValueChange</a:t>
            </a:r>
            <a:r>
              <a:rPr lang="en-CA" dirty="0"/>
              <a:t> = { </a:t>
            </a:r>
            <a:r>
              <a:rPr lang="en-CA" dirty="0" err="1"/>
              <a:t>passwordValue.value</a:t>
            </a:r>
            <a:r>
              <a:rPr lang="en-CA" dirty="0"/>
              <a:t> = it },</a:t>
            </a:r>
          </a:p>
          <a:p>
            <a:pPr marL="0" indent="0">
              <a:lnSpc>
                <a:spcPct val="120000"/>
              </a:lnSpc>
              <a:spcBef>
                <a:spcPts val="0"/>
              </a:spcBef>
              <a:buNone/>
            </a:pPr>
            <a:r>
              <a:rPr lang="en-CA" dirty="0"/>
              <a:t>                       </a:t>
            </a:r>
            <a:r>
              <a:rPr lang="en-CA" dirty="0" err="1"/>
              <a:t>textStyle</a:t>
            </a:r>
            <a:r>
              <a:rPr lang="en-CA" dirty="0"/>
              <a:t> = </a:t>
            </a:r>
            <a:r>
              <a:rPr lang="en-CA" dirty="0" err="1"/>
              <a:t>TextStyle</a:t>
            </a:r>
            <a:r>
              <a:rPr lang="en-CA" dirty="0"/>
              <a:t>(</a:t>
            </a:r>
            <a:r>
              <a:rPr lang="en-CA" dirty="0" err="1"/>
              <a:t>textAlign</a:t>
            </a:r>
            <a:r>
              <a:rPr lang="en-CA" dirty="0"/>
              <a:t> = </a:t>
            </a:r>
            <a:r>
              <a:rPr lang="en-CA" dirty="0" err="1"/>
              <a:t>TextAlign.Center</a:t>
            </a:r>
            <a:r>
              <a:rPr lang="en-CA" dirty="0"/>
              <a:t>),</a:t>
            </a:r>
          </a:p>
          <a:p>
            <a:pPr marL="0" indent="0">
              <a:lnSpc>
                <a:spcPct val="120000"/>
              </a:lnSpc>
              <a:spcBef>
                <a:spcPts val="0"/>
              </a:spcBef>
              <a:buNone/>
            </a:pPr>
            <a:r>
              <a:rPr lang="en-CA" dirty="0"/>
              <a:t>                       label = { Text(text = "Please enter your password") }</a:t>
            </a:r>
          </a:p>
          <a:p>
            <a:pPr marL="0" indent="0">
              <a:lnSpc>
                <a:spcPct val="120000"/>
              </a:lnSpc>
              <a:spcBef>
                <a:spcPts val="0"/>
              </a:spcBef>
              <a:buNone/>
            </a:pPr>
            <a:r>
              <a:rPr lang="en-CA" dirty="0"/>
              <a:t>                   )</a:t>
            </a:r>
          </a:p>
          <a:p>
            <a:pPr marL="0" indent="0">
              <a:lnSpc>
                <a:spcPct val="120000"/>
              </a:lnSpc>
              <a:spcBef>
                <a:spcPts val="0"/>
              </a:spcBef>
              <a:buNone/>
            </a:pPr>
            <a:r>
              <a:rPr lang="en-CA" dirty="0"/>
              <a:t>                   Spacer(modifier = </a:t>
            </a:r>
            <a:r>
              <a:rPr lang="en-CA" dirty="0" err="1"/>
              <a:t>Modifier.height</a:t>
            </a:r>
            <a:r>
              <a:rPr lang="en-CA" dirty="0"/>
              <a:t>(20.dp).width(20.dp))</a:t>
            </a:r>
          </a:p>
          <a:p>
            <a:pPr marL="0" indent="0">
              <a:lnSpc>
                <a:spcPct val="120000"/>
              </a:lnSpc>
              <a:spcBef>
                <a:spcPts val="0"/>
              </a:spcBef>
              <a:buNone/>
            </a:pPr>
            <a:r>
              <a:rPr lang="en-CA" dirty="0"/>
              <a:t>                   </a:t>
            </a:r>
            <a:r>
              <a:rPr lang="en-CA" dirty="0" err="1"/>
              <a:t>TextField</a:t>
            </a:r>
            <a:r>
              <a:rPr lang="en-CA" dirty="0"/>
              <a:t>(</a:t>
            </a:r>
          </a:p>
          <a:p>
            <a:pPr marL="0" indent="0">
              <a:lnSpc>
                <a:spcPct val="120000"/>
              </a:lnSpc>
              <a:spcBef>
                <a:spcPts val="0"/>
              </a:spcBef>
              <a:buNone/>
            </a:pPr>
            <a:r>
              <a:rPr lang="en-CA" dirty="0"/>
              <a:t>                       value = </a:t>
            </a:r>
            <a:r>
              <a:rPr lang="en-CA" dirty="0" err="1"/>
              <a:t>ageValue.value</a:t>
            </a:r>
            <a:r>
              <a:rPr lang="en-CA" dirty="0"/>
              <a:t>,</a:t>
            </a:r>
          </a:p>
          <a:p>
            <a:pPr marL="0" indent="0">
              <a:lnSpc>
                <a:spcPct val="120000"/>
              </a:lnSpc>
              <a:spcBef>
                <a:spcPts val="0"/>
              </a:spcBef>
              <a:buNone/>
            </a:pPr>
            <a:r>
              <a:rPr lang="en-CA" dirty="0"/>
              <a:t>                       </a:t>
            </a:r>
            <a:r>
              <a:rPr lang="en-CA" dirty="0" err="1"/>
              <a:t>onValueChange</a:t>
            </a:r>
            <a:r>
              <a:rPr lang="en-CA" dirty="0"/>
              <a:t> = { </a:t>
            </a:r>
            <a:r>
              <a:rPr lang="en-CA" dirty="0" err="1"/>
              <a:t>ageValue.value</a:t>
            </a:r>
            <a:r>
              <a:rPr lang="en-CA" dirty="0"/>
              <a:t> = it },</a:t>
            </a:r>
          </a:p>
          <a:p>
            <a:pPr marL="0" indent="0">
              <a:lnSpc>
                <a:spcPct val="120000"/>
              </a:lnSpc>
              <a:spcBef>
                <a:spcPts val="0"/>
              </a:spcBef>
              <a:buNone/>
            </a:pPr>
            <a:r>
              <a:rPr lang="en-CA" dirty="0"/>
              <a:t>                       </a:t>
            </a:r>
            <a:r>
              <a:rPr lang="en-CA" dirty="0" err="1"/>
              <a:t>textStyle</a:t>
            </a:r>
            <a:r>
              <a:rPr lang="en-CA" dirty="0"/>
              <a:t> = </a:t>
            </a:r>
            <a:r>
              <a:rPr lang="en-CA" dirty="0" err="1"/>
              <a:t>TextStyle</a:t>
            </a:r>
            <a:r>
              <a:rPr lang="en-CA" dirty="0"/>
              <a:t>(</a:t>
            </a:r>
            <a:r>
              <a:rPr lang="en-CA" dirty="0" err="1"/>
              <a:t>textAlign</a:t>
            </a:r>
            <a:r>
              <a:rPr lang="en-CA" dirty="0"/>
              <a:t> = </a:t>
            </a:r>
            <a:r>
              <a:rPr lang="en-CA" dirty="0" err="1"/>
              <a:t>TextAlign.Center</a:t>
            </a:r>
            <a:r>
              <a:rPr lang="en-CA" dirty="0"/>
              <a:t>),</a:t>
            </a:r>
          </a:p>
          <a:p>
            <a:pPr marL="0" indent="0">
              <a:lnSpc>
                <a:spcPct val="120000"/>
              </a:lnSpc>
              <a:spcBef>
                <a:spcPts val="0"/>
              </a:spcBef>
              <a:buNone/>
            </a:pPr>
            <a:r>
              <a:rPr lang="en-CA" dirty="0"/>
              <a:t>                       label = { Text(text = "Please enter your age") }</a:t>
            </a:r>
          </a:p>
          <a:p>
            <a:pPr marL="0" indent="0">
              <a:lnSpc>
                <a:spcPct val="120000"/>
              </a:lnSpc>
              <a:spcBef>
                <a:spcPts val="0"/>
              </a:spcBef>
              <a:buNone/>
            </a:pPr>
            <a:r>
              <a:rPr lang="en-CA" dirty="0"/>
              <a:t>                   )</a:t>
            </a:r>
          </a:p>
          <a:p>
            <a:pPr marL="0" indent="0">
              <a:lnSpc>
                <a:spcPct val="120000"/>
              </a:lnSpc>
              <a:spcBef>
                <a:spcPts val="0"/>
              </a:spcBef>
              <a:buNone/>
            </a:pPr>
            <a:r>
              <a:rPr lang="en-CA" dirty="0"/>
              <a:t>               }</a:t>
            </a:r>
          </a:p>
          <a:p>
            <a:pPr marL="0" indent="0">
              <a:lnSpc>
                <a:spcPct val="120000"/>
              </a:lnSpc>
              <a:spcBef>
                <a:spcPts val="0"/>
              </a:spcBef>
              <a:buNone/>
            </a:pPr>
            <a:r>
              <a:rPr lang="en-CA" dirty="0"/>
              <a:t>               if (!</a:t>
            </a:r>
            <a:r>
              <a:rPr lang="en-CA" dirty="0" err="1"/>
              <a:t>nameValue.value.isEmpty</a:t>
            </a:r>
            <a:r>
              <a:rPr lang="en-CA" dirty="0"/>
              <a:t>() &amp;&amp; !</a:t>
            </a:r>
            <a:r>
              <a:rPr lang="en-CA" dirty="0" err="1"/>
              <a:t>passwordValue.value.isEmpty</a:t>
            </a:r>
            <a:r>
              <a:rPr lang="en-CA" dirty="0"/>
              <a:t>()</a:t>
            </a:r>
          </a:p>
          <a:p>
            <a:pPr marL="0" indent="0">
              <a:lnSpc>
                <a:spcPct val="120000"/>
              </a:lnSpc>
              <a:spcBef>
                <a:spcPts val="0"/>
              </a:spcBef>
              <a:buNone/>
            </a:pPr>
            <a:r>
              <a:rPr lang="en-CA" dirty="0"/>
              <a:t>                   &amp;&amp; </a:t>
            </a:r>
            <a:r>
              <a:rPr lang="en-CA" dirty="0" err="1"/>
              <a:t>passwordValue.value.length</a:t>
            </a:r>
            <a:r>
              <a:rPr lang="en-CA" dirty="0"/>
              <a:t> &gt;= 8 &amp;&amp; !</a:t>
            </a:r>
            <a:r>
              <a:rPr lang="en-CA" dirty="0" err="1"/>
              <a:t>ageValue.value.isEmpty</a:t>
            </a:r>
            <a:r>
              <a:rPr lang="en-CA" dirty="0"/>
              <a:t>()</a:t>
            </a:r>
          </a:p>
          <a:p>
            <a:pPr marL="0" indent="0">
              <a:lnSpc>
                <a:spcPct val="120000"/>
              </a:lnSpc>
              <a:spcBef>
                <a:spcPts val="0"/>
              </a:spcBef>
              <a:buNone/>
            </a:pPr>
            <a:r>
              <a:rPr lang="en-CA" dirty="0"/>
              <a:t>                   &amp;&amp; </a:t>
            </a:r>
            <a:r>
              <a:rPr lang="en-CA" dirty="0" err="1"/>
              <a:t>ageValue.value.toInt</a:t>
            </a:r>
            <a:r>
              <a:rPr lang="en-CA" dirty="0"/>
              <a:t>() &gt;= 18) {</a:t>
            </a:r>
          </a:p>
          <a:p>
            <a:pPr marL="0" indent="0">
              <a:lnSpc>
                <a:spcPct val="120000"/>
              </a:lnSpc>
              <a:spcBef>
                <a:spcPts val="0"/>
              </a:spcBef>
              <a:buNone/>
            </a:pPr>
            <a:r>
              <a:rPr lang="en-CA" dirty="0"/>
              <a:t>                   Button(</a:t>
            </a:r>
            <a:r>
              <a:rPr lang="en-CA" dirty="0" err="1"/>
              <a:t>onClick</a:t>
            </a:r>
            <a:r>
              <a:rPr lang="en-CA" dirty="0"/>
              <a:t>={}) {</a:t>
            </a:r>
          </a:p>
          <a:p>
            <a:pPr marL="0" indent="0">
              <a:lnSpc>
                <a:spcPct val="120000"/>
              </a:lnSpc>
              <a:spcBef>
                <a:spcPts val="0"/>
              </a:spcBef>
              <a:buNone/>
            </a:pPr>
            <a:r>
              <a:rPr lang="en-CA" dirty="0"/>
              <a:t>                       Text("Signup")</a:t>
            </a:r>
          </a:p>
          <a:p>
            <a:pPr marL="0" indent="0">
              <a:lnSpc>
                <a:spcPct val="120000"/>
              </a:lnSpc>
              <a:spcBef>
                <a:spcPts val="0"/>
              </a:spcBef>
              <a:buNone/>
            </a:pPr>
            <a:r>
              <a:rPr lang="en-CA" dirty="0"/>
              <a:t>                   }</a:t>
            </a:r>
          </a:p>
          <a:p>
            <a:pPr marL="0" indent="0">
              <a:lnSpc>
                <a:spcPct val="120000"/>
              </a:lnSpc>
              <a:spcBef>
                <a:spcPts val="0"/>
              </a:spcBef>
              <a:buNone/>
            </a:pPr>
            <a:r>
              <a:rPr lang="en-CA" dirty="0"/>
              <a:t>               }</a:t>
            </a:r>
          </a:p>
        </p:txBody>
      </p:sp>
    </p:spTree>
    <p:extLst>
      <p:ext uri="{BB962C8B-B14F-4D97-AF65-F5344CB8AC3E}">
        <p14:creationId xmlns:p14="http://schemas.microsoft.com/office/powerpoint/2010/main" val="2586961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17C4-CAD4-5B82-1781-B58D9DC79D54}"/>
              </a:ext>
            </a:extLst>
          </p:cNvPr>
          <p:cNvSpPr>
            <a:spLocks noGrp="1"/>
          </p:cNvSpPr>
          <p:nvPr>
            <p:ph type="title"/>
          </p:nvPr>
        </p:nvSpPr>
        <p:spPr/>
        <p:txBody>
          <a:bodyPr/>
          <a:lstStyle/>
          <a:p>
            <a:r>
              <a:rPr lang="en-US" dirty="0"/>
              <a:t>Digression on Documentation</a:t>
            </a:r>
            <a:endParaRPr lang="en-CA" dirty="0"/>
          </a:p>
        </p:txBody>
      </p:sp>
      <p:sp>
        <p:nvSpPr>
          <p:cNvPr id="3" name="Content Placeholder 2">
            <a:extLst>
              <a:ext uri="{FF2B5EF4-FFF2-40B4-BE49-F238E27FC236}">
                <a16:creationId xmlns:a16="http://schemas.microsoft.com/office/drawing/2014/main" id="{51DC1F9A-B0EF-C5C3-5519-8D36927A5549}"/>
              </a:ext>
            </a:extLst>
          </p:cNvPr>
          <p:cNvSpPr>
            <a:spLocks noGrp="1"/>
          </p:cNvSpPr>
          <p:nvPr>
            <p:ph idx="1"/>
          </p:nvPr>
        </p:nvSpPr>
        <p:spPr/>
        <p:txBody>
          <a:bodyPr/>
          <a:lstStyle/>
          <a:p>
            <a:r>
              <a:rPr lang="en-US" dirty="0"/>
              <a:t>Goal:</a:t>
            </a:r>
          </a:p>
          <a:p>
            <a:pPr lvl="1"/>
            <a:r>
              <a:rPr lang="en-US" dirty="0"/>
              <a:t>Let another programmer know how to use your code</a:t>
            </a:r>
          </a:p>
          <a:p>
            <a:pPr lvl="2"/>
            <a:r>
              <a:rPr lang="en-US" dirty="0"/>
              <a:t>Mention each parameter and what it is for</a:t>
            </a:r>
          </a:p>
          <a:p>
            <a:pPr lvl="1"/>
            <a:r>
              <a:rPr lang="en-US" dirty="0"/>
              <a:t>Let yourself remember why you did what you did</a:t>
            </a:r>
          </a:p>
          <a:p>
            <a:pPr lvl="1"/>
            <a:r>
              <a:rPr lang="en-US" dirty="0"/>
              <a:t>Clarify explicitly any assumption made</a:t>
            </a:r>
          </a:p>
          <a:p>
            <a:pPr lvl="1"/>
            <a:r>
              <a:rPr lang="en-US" dirty="0"/>
              <a:t>If the algorithm is complicated, then describe the algorithm</a:t>
            </a:r>
          </a:p>
          <a:p>
            <a:r>
              <a:rPr lang="en-US" dirty="0"/>
              <a:t>Expectation</a:t>
            </a:r>
            <a:r>
              <a:rPr lang="en-US"/>
              <a:t>: </a:t>
            </a:r>
          </a:p>
          <a:p>
            <a:pPr lvl="1"/>
            <a:r>
              <a:rPr lang="en-US"/>
              <a:t>EVERY composable function you create contains </a:t>
            </a:r>
            <a:r>
              <a:rPr lang="en-US" dirty="0"/>
              <a:t>documentation (meaningful).</a:t>
            </a:r>
          </a:p>
          <a:p>
            <a:pPr lvl="1"/>
            <a:endParaRPr lang="en-CA" dirty="0"/>
          </a:p>
        </p:txBody>
      </p:sp>
    </p:spTree>
    <p:extLst>
      <p:ext uri="{BB962C8B-B14F-4D97-AF65-F5344CB8AC3E}">
        <p14:creationId xmlns:p14="http://schemas.microsoft.com/office/powerpoint/2010/main" val="716700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FBDC-3BBB-41EF-B01E-824B09B0DB26}"/>
              </a:ext>
            </a:extLst>
          </p:cNvPr>
          <p:cNvSpPr>
            <a:spLocks noGrp="1"/>
          </p:cNvSpPr>
          <p:nvPr>
            <p:ph type="title"/>
          </p:nvPr>
        </p:nvSpPr>
        <p:spPr/>
        <p:txBody>
          <a:bodyPr/>
          <a:lstStyle/>
          <a:p>
            <a:r>
              <a:rPr lang="en-US" dirty="0"/>
              <a:t>Try It!</a:t>
            </a:r>
            <a:endParaRPr lang="en-CA" dirty="0"/>
          </a:p>
        </p:txBody>
      </p:sp>
      <p:sp>
        <p:nvSpPr>
          <p:cNvPr id="3" name="Content Placeholder 2">
            <a:extLst>
              <a:ext uri="{FF2B5EF4-FFF2-40B4-BE49-F238E27FC236}">
                <a16:creationId xmlns:a16="http://schemas.microsoft.com/office/drawing/2014/main" id="{8EEBB873-09B4-D7B9-43F7-EB6B165A4722}"/>
              </a:ext>
            </a:extLst>
          </p:cNvPr>
          <p:cNvSpPr>
            <a:spLocks noGrp="1"/>
          </p:cNvSpPr>
          <p:nvPr>
            <p:ph idx="1"/>
          </p:nvPr>
        </p:nvSpPr>
        <p:spPr/>
        <p:txBody>
          <a:bodyPr>
            <a:normAutofit fontScale="92500" lnSpcReduction="10000"/>
          </a:bodyPr>
          <a:lstStyle/>
          <a:p>
            <a:r>
              <a:rPr lang="en-US" dirty="0"/>
              <a:t>Create appropriate event handling for the </a:t>
            </a:r>
            <a:r>
              <a:rPr lang="en-US" dirty="0" err="1"/>
              <a:t>onClick</a:t>
            </a:r>
            <a:r>
              <a:rPr lang="en-US" dirty="0"/>
              <a:t> of your buttons and Card from earlier</a:t>
            </a:r>
          </a:p>
          <a:p>
            <a:pPr lvl="1"/>
            <a:r>
              <a:rPr lang="en-US" dirty="0"/>
              <a:t>Create appropriate state variables</a:t>
            </a:r>
          </a:p>
          <a:p>
            <a:pPr lvl="1"/>
            <a:r>
              <a:rPr lang="en-US" dirty="0"/>
              <a:t>Convert at least one component into a clickable and add event handling to it.</a:t>
            </a:r>
          </a:p>
          <a:p>
            <a:pPr lvl="1"/>
            <a:r>
              <a:rPr lang="en-US" dirty="0"/>
              <a:t>Make at least one component display only if a certain Boolean variable is true.</a:t>
            </a:r>
          </a:p>
          <a:p>
            <a:pPr lvl="1"/>
            <a:r>
              <a:rPr lang="en-US" dirty="0"/>
              <a:t>Toggle that variable in one of your buttons/clickables.</a:t>
            </a:r>
          </a:p>
          <a:p>
            <a:r>
              <a:rPr lang="en-US" dirty="0"/>
              <a:t>Capture user textual input using a text field and display that information elsewhere on the screen</a:t>
            </a:r>
          </a:p>
          <a:p>
            <a:r>
              <a:rPr lang="en-US" dirty="0"/>
              <a:t>Generally, play around with adding basic event handling to your screen and making it behave in a dynamic fashion based on the user's actions.</a:t>
            </a:r>
          </a:p>
          <a:p>
            <a:r>
              <a:rPr lang="en-US" dirty="0"/>
              <a:t>Create a dynamic form with at least two text fields.</a:t>
            </a:r>
          </a:p>
          <a:p>
            <a:endParaRPr lang="en-US" dirty="0"/>
          </a:p>
          <a:p>
            <a:endParaRPr lang="en-CA" dirty="0"/>
          </a:p>
        </p:txBody>
      </p:sp>
    </p:spTree>
    <p:extLst>
      <p:ext uri="{BB962C8B-B14F-4D97-AF65-F5344CB8AC3E}">
        <p14:creationId xmlns:p14="http://schemas.microsoft.com/office/powerpoint/2010/main" val="1572918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649F-9B78-48EA-3997-D27F05BC52D3}"/>
              </a:ext>
            </a:extLst>
          </p:cNvPr>
          <p:cNvSpPr>
            <a:spLocks noGrp="1"/>
          </p:cNvSpPr>
          <p:nvPr>
            <p:ph type="title"/>
          </p:nvPr>
        </p:nvSpPr>
        <p:spPr/>
        <p:txBody>
          <a:bodyPr/>
          <a:lstStyle/>
          <a:p>
            <a:r>
              <a:rPr lang="en-US" dirty="0"/>
              <a:t>Assignment #1: Single screen Kotlin Multiplatform / Compose Multiplatform App</a:t>
            </a:r>
            <a:endParaRPr lang="en-CA" dirty="0"/>
          </a:p>
        </p:txBody>
      </p:sp>
      <p:sp>
        <p:nvSpPr>
          <p:cNvPr id="3" name="Content Placeholder 2">
            <a:extLst>
              <a:ext uri="{FF2B5EF4-FFF2-40B4-BE49-F238E27FC236}">
                <a16:creationId xmlns:a16="http://schemas.microsoft.com/office/drawing/2014/main" id="{8D118243-3D43-EAD6-0CC5-63A523D2757F}"/>
              </a:ext>
            </a:extLst>
          </p:cNvPr>
          <p:cNvSpPr>
            <a:spLocks noGrp="1"/>
          </p:cNvSpPr>
          <p:nvPr>
            <p:ph idx="1"/>
          </p:nvPr>
        </p:nvSpPr>
        <p:spPr>
          <a:xfrm>
            <a:off x="838199" y="1825624"/>
            <a:ext cx="11070021" cy="5174266"/>
          </a:xfrm>
        </p:spPr>
        <p:txBody>
          <a:bodyPr>
            <a:normAutofit fontScale="62500" lnSpcReduction="20000"/>
          </a:bodyPr>
          <a:lstStyle/>
          <a:p>
            <a:r>
              <a:rPr lang="en-US" dirty="0"/>
              <a:t>Worth 5% of grade.  Due Apr 11 by 4:00pm.  This is an individual assignment.</a:t>
            </a:r>
          </a:p>
          <a:p>
            <a:r>
              <a:rPr lang="en-US" dirty="0"/>
              <a:t>For this assignment, you will create a single screen mobile app that runs on one platform (iOS or Android), and uses the multiplatform technologies taught in class.</a:t>
            </a:r>
          </a:p>
          <a:p>
            <a:r>
              <a:rPr lang="en-US" dirty="0"/>
              <a:t>The topic of the app is of your choice</a:t>
            </a:r>
          </a:p>
          <a:p>
            <a:pPr lvl="1"/>
            <a:r>
              <a:rPr lang="en-US" dirty="0"/>
              <a:t>Recommendation: Choose a screen/subject that aligns with your project.  Try to focus on something different than your teammates.</a:t>
            </a:r>
          </a:p>
          <a:p>
            <a:r>
              <a:rPr lang="en-US" dirty="0"/>
              <a:t>The app must:</a:t>
            </a:r>
          </a:p>
          <a:p>
            <a:pPr lvl="1"/>
            <a:r>
              <a:rPr lang="en-US" dirty="0"/>
              <a:t>Be based on the Compose Multiplatform template and programmed in Kotlin</a:t>
            </a:r>
          </a:p>
          <a:p>
            <a:pPr lvl="1"/>
            <a:r>
              <a:rPr lang="en-US" dirty="0"/>
              <a:t>Use Material design</a:t>
            </a:r>
          </a:p>
          <a:p>
            <a:pPr lvl="1"/>
            <a:r>
              <a:rPr lang="en-US" dirty="0"/>
              <a:t>Contain multiple components and show good attention to layout</a:t>
            </a:r>
          </a:p>
          <a:p>
            <a:pPr lvl="1"/>
            <a:r>
              <a:rPr lang="en-US" dirty="0"/>
              <a:t>Show reasonable attention to styling/theming</a:t>
            </a:r>
          </a:p>
          <a:p>
            <a:pPr lvl="1"/>
            <a:r>
              <a:rPr lang="en-US" dirty="0"/>
              <a:t>Get user input (button and/or text input)</a:t>
            </a:r>
          </a:p>
          <a:p>
            <a:pPr lvl="1"/>
            <a:r>
              <a:rPr lang="en-US" dirty="0"/>
              <a:t>Update what is on the screen based on user input (using </a:t>
            </a:r>
            <a:r>
              <a:rPr lang="en-US" dirty="0" err="1"/>
              <a:t>mutableState</a:t>
            </a:r>
            <a:r>
              <a:rPr lang="en-US" dirty="0"/>
              <a:t>)</a:t>
            </a:r>
          </a:p>
          <a:p>
            <a:r>
              <a:rPr lang="en-US" dirty="0"/>
              <a:t>The code must be documentation internally and contain a Readme file</a:t>
            </a:r>
          </a:p>
          <a:p>
            <a:pPr lvl="1"/>
            <a:r>
              <a:rPr lang="en-US" dirty="0"/>
              <a:t>The internal documentation should be informative and meaningful (i.e., not vacuous)</a:t>
            </a:r>
          </a:p>
          <a:p>
            <a:pPr lvl="1"/>
            <a:r>
              <a:rPr lang="en-US" dirty="0"/>
              <a:t>The Readme should give a high level indication of what the product is and how to use it.  If there are any known issues, they should be described/explained in the Readme.  The Readme file should live at the root level of the project.</a:t>
            </a:r>
          </a:p>
          <a:p>
            <a:r>
              <a:rPr lang="en-US" dirty="0"/>
              <a:t>The code must compile and run.</a:t>
            </a:r>
          </a:p>
          <a:p>
            <a:pPr lvl="1"/>
            <a:r>
              <a:rPr lang="en-US" dirty="0"/>
              <a:t>If you submit something with compile errors or that shows no meaningful output, a high penalty will be assessed, as appropriate.</a:t>
            </a:r>
          </a:p>
          <a:p>
            <a:r>
              <a:rPr lang="en-US" dirty="0"/>
              <a:t>The app should be usable – with clear wording/instructions and understandable, easy-to-use interface</a:t>
            </a:r>
          </a:p>
        </p:txBody>
      </p:sp>
    </p:spTree>
    <p:extLst>
      <p:ext uri="{BB962C8B-B14F-4D97-AF65-F5344CB8AC3E}">
        <p14:creationId xmlns:p14="http://schemas.microsoft.com/office/powerpoint/2010/main" val="3329723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90DC-B846-6B8A-B47C-A754B0AEC48F}"/>
              </a:ext>
            </a:extLst>
          </p:cNvPr>
          <p:cNvSpPr>
            <a:spLocks noGrp="1"/>
          </p:cNvSpPr>
          <p:nvPr>
            <p:ph type="title"/>
          </p:nvPr>
        </p:nvSpPr>
        <p:spPr/>
        <p:txBody>
          <a:bodyPr/>
          <a:lstStyle/>
          <a:p>
            <a:r>
              <a:rPr lang="en-US" dirty="0"/>
              <a:t>Work on Assignment</a:t>
            </a:r>
            <a:endParaRPr lang="en-CA" dirty="0"/>
          </a:p>
        </p:txBody>
      </p:sp>
      <p:sp>
        <p:nvSpPr>
          <p:cNvPr id="3" name="Content Placeholder 2">
            <a:extLst>
              <a:ext uri="{FF2B5EF4-FFF2-40B4-BE49-F238E27FC236}">
                <a16:creationId xmlns:a16="http://schemas.microsoft.com/office/drawing/2014/main" id="{AD2CB064-FF9C-0CC6-197A-24A7170A38CE}"/>
              </a:ext>
            </a:extLst>
          </p:cNvPr>
          <p:cNvSpPr>
            <a:spLocks noGrp="1"/>
          </p:cNvSpPr>
          <p:nvPr>
            <p:ph idx="1"/>
          </p:nvPr>
        </p:nvSpPr>
        <p:spPr/>
        <p:txBody>
          <a:bodyPr/>
          <a:lstStyle/>
          <a:p>
            <a:r>
              <a:rPr lang="en-US" dirty="0"/>
              <a:t>Ok, you now know all you need to do the assignment…</a:t>
            </a:r>
          </a:p>
          <a:p>
            <a:endParaRPr lang="en-CA" dirty="0"/>
          </a:p>
        </p:txBody>
      </p:sp>
    </p:spTree>
    <p:extLst>
      <p:ext uri="{BB962C8B-B14F-4D97-AF65-F5344CB8AC3E}">
        <p14:creationId xmlns:p14="http://schemas.microsoft.com/office/powerpoint/2010/main" val="3766910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443F-41BC-9EB5-F12C-9450C7C70B96}"/>
              </a:ext>
            </a:extLst>
          </p:cNvPr>
          <p:cNvSpPr>
            <a:spLocks noGrp="1"/>
          </p:cNvSpPr>
          <p:nvPr>
            <p:ph type="title"/>
          </p:nvPr>
        </p:nvSpPr>
        <p:spPr/>
        <p:txBody>
          <a:bodyPr/>
          <a:lstStyle/>
          <a:p>
            <a:r>
              <a:rPr lang="en-US" dirty="0"/>
              <a:t>Next week</a:t>
            </a:r>
            <a:endParaRPr lang="en-CA" dirty="0"/>
          </a:p>
        </p:txBody>
      </p:sp>
      <p:sp>
        <p:nvSpPr>
          <p:cNvPr id="3" name="Content Placeholder 2">
            <a:extLst>
              <a:ext uri="{FF2B5EF4-FFF2-40B4-BE49-F238E27FC236}">
                <a16:creationId xmlns:a16="http://schemas.microsoft.com/office/drawing/2014/main" id="{C1C9D135-EC6E-486A-7372-C7D27145DCD1}"/>
              </a:ext>
            </a:extLst>
          </p:cNvPr>
          <p:cNvSpPr>
            <a:spLocks noGrp="1"/>
          </p:cNvSpPr>
          <p:nvPr>
            <p:ph idx="1"/>
          </p:nvPr>
        </p:nvSpPr>
        <p:spPr/>
        <p:txBody>
          <a:bodyPr/>
          <a:lstStyle/>
          <a:p>
            <a:r>
              <a:rPr lang="en-US" dirty="0"/>
              <a:t>Navigating Multiple Screens</a:t>
            </a:r>
          </a:p>
          <a:p>
            <a:pPr lvl="1"/>
            <a:r>
              <a:rPr lang="en-US" dirty="0"/>
              <a:t>https://github.com/JetBrains/compose-multiplatform/blob/master/tutorials/Navigation/README.md</a:t>
            </a:r>
          </a:p>
          <a:p>
            <a:r>
              <a:rPr lang="en-US" dirty="0"/>
              <a:t>Connecting to DB</a:t>
            </a:r>
          </a:p>
          <a:p>
            <a:r>
              <a:rPr lang="en-US" dirty="0"/>
              <a:t>Displaying Lists</a:t>
            </a:r>
          </a:p>
          <a:p>
            <a:r>
              <a:rPr lang="en-US" dirty="0"/>
              <a:t>MVVM</a:t>
            </a:r>
          </a:p>
          <a:p>
            <a:r>
              <a:rPr lang="en-US" dirty="0"/>
              <a:t>Work on Design document</a:t>
            </a:r>
          </a:p>
          <a:p>
            <a:r>
              <a:rPr lang="en-US" dirty="0"/>
              <a:t>And more…</a:t>
            </a:r>
            <a:endParaRPr lang="en-CA" dirty="0"/>
          </a:p>
        </p:txBody>
      </p:sp>
    </p:spTree>
    <p:extLst>
      <p:ext uri="{BB962C8B-B14F-4D97-AF65-F5344CB8AC3E}">
        <p14:creationId xmlns:p14="http://schemas.microsoft.com/office/powerpoint/2010/main" val="370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649F-9B78-48EA-3997-D27F05BC52D3}"/>
              </a:ext>
            </a:extLst>
          </p:cNvPr>
          <p:cNvSpPr>
            <a:spLocks noGrp="1"/>
          </p:cNvSpPr>
          <p:nvPr>
            <p:ph type="title"/>
          </p:nvPr>
        </p:nvSpPr>
        <p:spPr/>
        <p:txBody>
          <a:bodyPr/>
          <a:lstStyle/>
          <a:p>
            <a:r>
              <a:rPr lang="en-US" dirty="0"/>
              <a:t>Assignment #1: Single screen Kotlin Multiplatform / Compose Multiplatform App</a:t>
            </a:r>
            <a:endParaRPr lang="en-CA" dirty="0"/>
          </a:p>
        </p:txBody>
      </p:sp>
      <p:sp>
        <p:nvSpPr>
          <p:cNvPr id="3" name="Content Placeholder 2">
            <a:extLst>
              <a:ext uri="{FF2B5EF4-FFF2-40B4-BE49-F238E27FC236}">
                <a16:creationId xmlns:a16="http://schemas.microsoft.com/office/drawing/2014/main" id="{8D118243-3D43-EAD6-0CC5-63A523D2757F}"/>
              </a:ext>
            </a:extLst>
          </p:cNvPr>
          <p:cNvSpPr>
            <a:spLocks noGrp="1"/>
          </p:cNvSpPr>
          <p:nvPr>
            <p:ph idx="1"/>
          </p:nvPr>
        </p:nvSpPr>
        <p:spPr>
          <a:xfrm>
            <a:off x="838199" y="1825624"/>
            <a:ext cx="11122573" cy="5032376"/>
          </a:xfrm>
        </p:spPr>
        <p:txBody>
          <a:bodyPr>
            <a:normAutofit fontScale="62500" lnSpcReduction="20000"/>
          </a:bodyPr>
          <a:lstStyle/>
          <a:p>
            <a:r>
              <a:rPr lang="en-US" dirty="0"/>
              <a:t>Marking Scheme:</a:t>
            </a:r>
          </a:p>
          <a:p>
            <a:pPr lvl="1"/>
            <a:r>
              <a:rPr lang="en-US" dirty="0"/>
              <a:t>40% Functionality</a:t>
            </a:r>
          </a:p>
          <a:p>
            <a:pPr lvl="1"/>
            <a:r>
              <a:rPr lang="en-US" dirty="0"/>
              <a:t>20% Styling/Layout</a:t>
            </a:r>
          </a:p>
          <a:p>
            <a:pPr lvl="1"/>
            <a:r>
              <a:rPr lang="en-US" dirty="0"/>
              <a:t>20% Documentation</a:t>
            </a:r>
          </a:p>
          <a:p>
            <a:pPr lvl="1"/>
            <a:r>
              <a:rPr lang="en-US" dirty="0"/>
              <a:t>20% Usability/Design</a:t>
            </a:r>
          </a:p>
          <a:p>
            <a:pPr lvl="1"/>
            <a:r>
              <a:rPr lang="en-US" dirty="0"/>
              <a:t>10% Bonus: Works on both iOS and Android!</a:t>
            </a:r>
          </a:p>
          <a:p>
            <a:r>
              <a:rPr lang="en-CA" dirty="0"/>
              <a:t>Submission: </a:t>
            </a:r>
          </a:p>
          <a:p>
            <a:pPr lvl="1"/>
            <a:r>
              <a:rPr lang="en-CA" dirty="0"/>
              <a:t>Submit zip file of entire project on Lea.</a:t>
            </a:r>
          </a:p>
          <a:p>
            <a:pPr lvl="1"/>
            <a:r>
              <a:rPr lang="en-CA" dirty="0"/>
              <a:t>ALSO (i.e., in addition to not instead of a zip file)… please invite me to your GitHub or somehow provide me access to clone it.</a:t>
            </a:r>
          </a:p>
          <a:p>
            <a:r>
              <a:rPr lang="en-US" dirty="0"/>
              <a:t>Late Penalty:</a:t>
            </a:r>
          </a:p>
          <a:p>
            <a:pPr lvl="1"/>
            <a:r>
              <a:rPr lang="en-US" dirty="0"/>
              <a:t>Late submissions lose 10% per day to a maximum of 1 day (specifically: midnight the next day)</a:t>
            </a:r>
          </a:p>
          <a:p>
            <a:pPr lvl="1"/>
            <a:r>
              <a:rPr lang="en-US" dirty="0"/>
              <a:t>Nothing accepted after 1 day without prior arrangement and a grade of zero may be given.  </a:t>
            </a:r>
          </a:p>
          <a:p>
            <a:pPr lvl="1"/>
            <a:r>
              <a:rPr lang="en-US" dirty="0"/>
              <a:t>Strong Recommendation: Submit incomplete version ON TIME with explanation of what is not done.  Submit completed version the next day.  This will likely result in a lower penalty than just submitting late.</a:t>
            </a:r>
          </a:p>
          <a:p>
            <a:r>
              <a:rPr lang="en-US" dirty="0"/>
              <a:t>Original work!</a:t>
            </a:r>
          </a:p>
          <a:p>
            <a:pPr lvl="1"/>
            <a:r>
              <a:rPr lang="en-US" dirty="0"/>
              <a:t>"Your submitted work must be clear, complete, and YOUR OWN.  You must be prepared to explain any of your work to me in person.  Failure to be able to defend your work, or do a similar question in front of me in person can/will void any grade you get on this assignment."</a:t>
            </a:r>
          </a:p>
          <a:p>
            <a:pPr lvl="1"/>
            <a:r>
              <a:rPr lang="en-US" dirty="0"/>
              <a:t>Any code snippets copied or highly inspired from a 3</a:t>
            </a:r>
            <a:r>
              <a:rPr lang="en-US" baseline="30000" dirty="0"/>
              <a:t>rd</a:t>
            </a:r>
            <a:r>
              <a:rPr lang="en-US" dirty="0"/>
              <a:t> party source must be explicitly indicated in the code documentation or Readme.  The total amount of such non-original code should be a small portion of your code.</a:t>
            </a:r>
            <a:endParaRPr lang="en-CA" dirty="0"/>
          </a:p>
        </p:txBody>
      </p:sp>
    </p:spTree>
    <p:extLst>
      <p:ext uri="{BB962C8B-B14F-4D97-AF65-F5344CB8AC3E}">
        <p14:creationId xmlns:p14="http://schemas.microsoft.com/office/powerpoint/2010/main" val="3064775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0A66-511D-A4D3-E3DA-9EDD68FD61FF}"/>
              </a:ext>
            </a:extLst>
          </p:cNvPr>
          <p:cNvSpPr>
            <a:spLocks noGrp="1"/>
          </p:cNvSpPr>
          <p:nvPr>
            <p:ph type="title"/>
          </p:nvPr>
        </p:nvSpPr>
        <p:spPr/>
        <p:txBody>
          <a:bodyPr/>
          <a:lstStyle/>
          <a:p>
            <a:r>
              <a:rPr lang="en-US" dirty="0"/>
              <a:t>Material</a:t>
            </a:r>
            <a:endParaRPr lang="en-CA" dirty="0"/>
          </a:p>
        </p:txBody>
      </p:sp>
      <p:sp>
        <p:nvSpPr>
          <p:cNvPr id="3" name="Content Placeholder 2">
            <a:extLst>
              <a:ext uri="{FF2B5EF4-FFF2-40B4-BE49-F238E27FC236}">
                <a16:creationId xmlns:a16="http://schemas.microsoft.com/office/drawing/2014/main" id="{87C06041-6704-AA12-B0D5-D7B3186202B3}"/>
              </a:ext>
            </a:extLst>
          </p:cNvPr>
          <p:cNvSpPr>
            <a:spLocks noGrp="1"/>
          </p:cNvSpPr>
          <p:nvPr>
            <p:ph idx="1"/>
          </p:nvPr>
        </p:nvSpPr>
        <p:spPr/>
        <p:txBody>
          <a:bodyPr/>
          <a:lstStyle/>
          <a:p>
            <a:r>
              <a:rPr lang="en-US" dirty="0"/>
              <a:t>Material is a </a:t>
            </a:r>
            <a:r>
              <a:rPr lang="en-US" b="1" dirty="0"/>
              <a:t>design system </a:t>
            </a:r>
            <a:r>
              <a:rPr lang="en-US" dirty="0"/>
              <a:t>created by Google to help teams build high-quality digital experiences for Android, iOS, Flutter, and the web.</a:t>
            </a:r>
          </a:p>
          <a:p>
            <a:r>
              <a:rPr lang="en-US" dirty="0"/>
              <a:t>It provides a number of components and layouts available as composable functions in Compose</a:t>
            </a:r>
          </a:p>
          <a:p>
            <a:pPr lvl="1"/>
            <a:r>
              <a:rPr lang="en-US" dirty="0"/>
              <a:t>Note: These components are also available in React and other languages.</a:t>
            </a:r>
            <a:endParaRPr lang="en-CA" dirty="0"/>
          </a:p>
          <a:p>
            <a:r>
              <a:rPr lang="en-CA" dirty="0"/>
              <a:t>Read about it here:</a:t>
            </a:r>
          </a:p>
          <a:p>
            <a:pPr lvl="1"/>
            <a:r>
              <a:rPr lang="en-CA" dirty="0">
                <a:hlinkClick r:id="rId2"/>
              </a:rPr>
              <a:t>https://m3.material.io/get-started</a:t>
            </a:r>
            <a:endParaRPr lang="en-CA" dirty="0"/>
          </a:p>
          <a:p>
            <a:pPr lvl="1"/>
            <a:r>
              <a:rPr lang="en-CA" dirty="0">
                <a:hlinkClick r:id="rId3"/>
              </a:rPr>
              <a:t>https://developer.android.com/jetpack/compose/layouts/material</a:t>
            </a:r>
            <a:endParaRPr lang="en-CA" dirty="0"/>
          </a:p>
          <a:p>
            <a:pPr lvl="1"/>
            <a:endParaRPr lang="en-CA" dirty="0"/>
          </a:p>
          <a:p>
            <a:endParaRPr lang="en-CA" dirty="0"/>
          </a:p>
        </p:txBody>
      </p:sp>
    </p:spTree>
    <p:extLst>
      <p:ext uri="{BB962C8B-B14F-4D97-AF65-F5344CB8AC3E}">
        <p14:creationId xmlns:p14="http://schemas.microsoft.com/office/powerpoint/2010/main" val="3346566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7AC6-A602-F915-1588-639E085D4C76}"/>
              </a:ext>
            </a:extLst>
          </p:cNvPr>
          <p:cNvSpPr>
            <a:spLocks noGrp="1"/>
          </p:cNvSpPr>
          <p:nvPr>
            <p:ph type="title"/>
          </p:nvPr>
        </p:nvSpPr>
        <p:spPr/>
        <p:txBody>
          <a:bodyPr/>
          <a:lstStyle/>
          <a:p>
            <a:r>
              <a:rPr lang="en-US" dirty="0" err="1"/>
              <a:t>MaterialTheme</a:t>
            </a:r>
            <a:endParaRPr lang="en-CA" dirty="0"/>
          </a:p>
        </p:txBody>
      </p:sp>
      <p:sp>
        <p:nvSpPr>
          <p:cNvPr id="3" name="Content Placeholder 2">
            <a:extLst>
              <a:ext uri="{FF2B5EF4-FFF2-40B4-BE49-F238E27FC236}">
                <a16:creationId xmlns:a16="http://schemas.microsoft.com/office/drawing/2014/main" id="{D0AD9774-3BD6-B666-AB73-551CAEA2675C}"/>
              </a:ext>
            </a:extLst>
          </p:cNvPr>
          <p:cNvSpPr>
            <a:spLocks noGrp="1"/>
          </p:cNvSpPr>
          <p:nvPr>
            <p:ph idx="1"/>
          </p:nvPr>
        </p:nvSpPr>
        <p:spPr/>
        <p:txBody>
          <a:bodyPr>
            <a:normAutofit fontScale="85000" lnSpcReduction="20000"/>
          </a:bodyPr>
          <a:lstStyle/>
          <a:p>
            <a:r>
              <a:rPr lang="en-US" dirty="0"/>
              <a:t>Generally, we use the </a:t>
            </a:r>
            <a:r>
              <a:rPr lang="en-US" dirty="0" err="1"/>
              <a:t>MaterialTheme</a:t>
            </a:r>
            <a:r>
              <a:rPr lang="en-US" dirty="0"/>
              <a:t> component at the highest level.  This provides theme value (colors, shapes, </a:t>
            </a:r>
            <a:r>
              <a:rPr lang="en-US" dirty="0" err="1"/>
              <a:t>etc</a:t>
            </a:r>
            <a:r>
              <a:rPr lang="en-US" dirty="0"/>
              <a:t>) that are used by the various Material components.</a:t>
            </a:r>
          </a:p>
          <a:p>
            <a:pPr lvl="1"/>
            <a:r>
              <a:rPr lang="en-US" dirty="0">
                <a:hlinkClick r:id="rId2"/>
              </a:rPr>
              <a:t>https://developer.android.com/reference/kotlin/androidx/compose/material3/package-summary#materialtheme</a:t>
            </a:r>
            <a:r>
              <a:rPr lang="en-US" dirty="0"/>
              <a:t> </a:t>
            </a:r>
          </a:p>
          <a:p>
            <a:pPr lvl="1"/>
            <a:r>
              <a:rPr lang="en-US" dirty="0">
                <a:hlinkClick r:id="rId3"/>
              </a:rPr>
              <a:t>https://developer.android.com/codelabs/basic-android-kotlin-compose-material-theming#2</a:t>
            </a:r>
            <a:endParaRPr lang="en-US" dirty="0"/>
          </a:p>
          <a:p>
            <a:pPr lvl="1"/>
            <a:endParaRPr lang="en-US" dirty="0"/>
          </a:p>
          <a:p>
            <a:r>
              <a:rPr lang="en-US" dirty="0"/>
              <a:t>Often, we just stick with the defaults by using it without parameters</a:t>
            </a:r>
          </a:p>
          <a:p>
            <a:pPr marL="457200" lvl="1" indent="0">
              <a:buNone/>
            </a:pPr>
            <a:r>
              <a:rPr lang="en-US" dirty="0"/>
              <a:t>@Composable</a:t>
            </a:r>
          </a:p>
          <a:p>
            <a:pPr marL="457200" lvl="1" indent="0">
              <a:buNone/>
            </a:pPr>
            <a:r>
              <a:rPr lang="en-US" dirty="0"/>
              <a:t>fun </a:t>
            </a:r>
            <a:r>
              <a:rPr lang="en-US" dirty="0" err="1"/>
              <a:t>MyApp</a:t>
            </a:r>
            <a:r>
              <a:rPr lang="en-US" dirty="0"/>
              <a:t>() {</a:t>
            </a:r>
          </a:p>
          <a:p>
            <a:pPr marL="457200" lvl="1" indent="0">
              <a:buNone/>
            </a:pPr>
            <a:r>
              <a:rPr lang="en-US" dirty="0"/>
              <a:t>    </a:t>
            </a:r>
            <a:r>
              <a:rPr lang="en-US" dirty="0" err="1"/>
              <a:t>MaterialTheme</a:t>
            </a:r>
            <a:r>
              <a:rPr lang="en-US" dirty="0"/>
              <a:t> {</a:t>
            </a:r>
          </a:p>
          <a:p>
            <a:pPr marL="457200" lvl="1" indent="0">
              <a:buNone/>
            </a:pPr>
            <a:r>
              <a:rPr lang="en-US" dirty="0"/>
              <a:t>        // Material Components like Button, Card, Switch, etc.</a:t>
            </a:r>
          </a:p>
          <a:p>
            <a:pPr marL="457200" lvl="1" indent="0">
              <a:buNone/>
            </a:pPr>
            <a:r>
              <a:rPr lang="en-US" dirty="0"/>
              <a:t>    }</a:t>
            </a:r>
          </a:p>
          <a:p>
            <a:pPr marL="457200" lvl="1" indent="0">
              <a:buNone/>
            </a:pPr>
            <a:r>
              <a:rPr lang="en-US" dirty="0"/>
              <a:t>}</a:t>
            </a:r>
          </a:p>
        </p:txBody>
      </p:sp>
    </p:spTree>
    <p:extLst>
      <p:ext uri="{BB962C8B-B14F-4D97-AF65-F5344CB8AC3E}">
        <p14:creationId xmlns:p14="http://schemas.microsoft.com/office/powerpoint/2010/main" val="208692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Other Material UI Components</a:t>
            </a:r>
          </a:p>
        </p:txBody>
      </p:sp>
      <p:sp>
        <p:nvSpPr>
          <p:cNvPr id="3" name="Content Placeholder 2"/>
          <p:cNvSpPr>
            <a:spLocks noGrp="1"/>
          </p:cNvSpPr>
          <p:nvPr>
            <p:ph idx="1"/>
          </p:nvPr>
        </p:nvSpPr>
        <p:spPr>
          <a:xfrm>
            <a:off x="838200" y="1825624"/>
            <a:ext cx="10515600" cy="5032376"/>
          </a:xfrm>
        </p:spPr>
        <p:txBody>
          <a:bodyPr>
            <a:normAutofit fontScale="55000" lnSpcReduction="20000"/>
          </a:bodyPr>
          <a:lstStyle/>
          <a:p>
            <a:r>
              <a:rPr lang="en-CA" dirty="0"/>
              <a:t>There are many Material components we can use.</a:t>
            </a:r>
          </a:p>
          <a:p>
            <a:pPr lvl="1"/>
            <a:r>
              <a:rPr lang="en-CA" dirty="0">
                <a:hlinkClick r:id="rId2"/>
              </a:rPr>
              <a:t>https://developer.android.com/reference/kotlin/androidx/compose/material3/package-summary</a:t>
            </a:r>
            <a:r>
              <a:rPr lang="en-CA" dirty="0"/>
              <a:t> </a:t>
            </a:r>
          </a:p>
          <a:p>
            <a:r>
              <a:rPr lang="en-CA" dirty="0"/>
              <a:t>Buttons</a:t>
            </a:r>
          </a:p>
          <a:p>
            <a:pPr lvl="1"/>
            <a:r>
              <a:rPr lang="en-CA" dirty="0">
                <a:hlinkClick r:id="rId3"/>
              </a:rPr>
              <a:t>https://m3.material.io/components/all-buttons</a:t>
            </a:r>
            <a:endParaRPr lang="en-CA" dirty="0"/>
          </a:p>
          <a:p>
            <a:pPr lvl="1"/>
            <a:r>
              <a:rPr lang="en-CA" dirty="0"/>
              <a:t>https://developer.android.com/reference/kotlin/androidx/compose/material3/package-summary#Button(kotlin.Function0,androidx.compose.ui.Modifier,kotlin.Boolean,androidx.compose.ui.graphics.Shape,androidx.compose.material3.ButtonColors,androidx.compose.material3.ButtonElevation,androidx.compose.foundation.BorderStroke,androidx.compose.foundation.layout.PaddingValues,androidx.compose.foundation.interaction.MutableInteractionSource,kotlin.Function1)</a:t>
            </a:r>
          </a:p>
          <a:p>
            <a:pPr lvl="1"/>
            <a:endParaRPr lang="en-CA" dirty="0"/>
          </a:p>
          <a:p>
            <a:r>
              <a:rPr lang="en-CA" dirty="0">
                <a:latin typeface="Courier New" panose="02070309020205020404" pitchFamily="49" charset="0"/>
                <a:cs typeface="Courier New" panose="02070309020205020404" pitchFamily="49" charset="0"/>
              </a:rPr>
              <a:t>Card</a:t>
            </a:r>
            <a:r>
              <a:rPr lang="en-CA" dirty="0"/>
              <a:t> – Several types of card variants</a:t>
            </a:r>
          </a:p>
          <a:p>
            <a:pPr lvl="1"/>
            <a:r>
              <a:rPr lang="en-CA" dirty="0">
                <a:hlinkClick r:id="rId4"/>
              </a:rPr>
              <a:t>https://m3.material.io/components/cards/overview</a:t>
            </a:r>
            <a:endParaRPr lang="en-CA" dirty="0"/>
          </a:p>
          <a:p>
            <a:pPr lvl="1"/>
            <a:r>
              <a:rPr lang="en-CA" dirty="0">
                <a:hlinkClick r:id="rId5"/>
              </a:rPr>
              <a:t>https://developer.android.com/reference/kotlin/androidx/compose/material3/package-summary#card</a:t>
            </a:r>
            <a:endParaRPr lang="en-CA" dirty="0"/>
          </a:p>
          <a:p>
            <a:pPr lvl="1"/>
            <a:endParaRPr lang="en-CA" dirty="0"/>
          </a:p>
          <a:p>
            <a:pPr marL="457200" lvl="1" indent="0">
              <a:buNone/>
            </a:pPr>
            <a:r>
              <a:rPr lang="en-CA" dirty="0"/>
              <a:t>Card(</a:t>
            </a:r>
          </a:p>
          <a:p>
            <a:pPr marL="457200" lvl="1" indent="0">
              <a:buNone/>
            </a:pPr>
            <a:r>
              <a:rPr lang="en-CA" dirty="0"/>
              <a:t>    </a:t>
            </a:r>
            <a:r>
              <a:rPr lang="en-CA" dirty="0" err="1"/>
              <a:t>onClick</a:t>
            </a:r>
            <a:r>
              <a:rPr lang="en-CA" dirty="0"/>
              <a:t> = { /* Do something */ },</a:t>
            </a:r>
          </a:p>
          <a:p>
            <a:pPr marL="457200" lvl="1" indent="0">
              <a:buNone/>
            </a:pPr>
            <a:r>
              <a:rPr lang="en-CA" dirty="0"/>
              <a:t>    modifier = </a:t>
            </a:r>
            <a:r>
              <a:rPr lang="en-CA" dirty="0" err="1"/>
              <a:t>Modifier.size</a:t>
            </a:r>
            <a:r>
              <a:rPr lang="en-CA" dirty="0"/>
              <a:t>(width = 180.dp, height = 100.dp)</a:t>
            </a:r>
          </a:p>
          <a:p>
            <a:pPr marL="457200" lvl="1" indent="0">
              <a:buNone/>
            </a:pPr>
            <a:r>
              <a:rPr lang="en-CA" dirty="0"/>
              <a:t>) {</a:t>
            </a:r>
          </a:p>
          <a:p>
            <a:pPr marL="457200" lvl="1" indent="0">
              <a:buNone/>
            </a:pPr>
            <a:r>
              <a:rPr lang="en-CA" dirty="0"/>
              <a:t>    Box(</a:t>
            </a:r>
            <a:r>
              <a:rPr lang="en-CA" dirty="0" err="1"/>
              <a:t>Modifier.fillMaxSize</a:t>
            </a:r>
            <a:r>
              <a:rPr lang="en-CA" dirty="0"/>
              <a:t>()) {</a:t>
            </a:r>
          </a:p>
          <a:p>
            <a:pPr marL="457200" lvl="1" indent="0">
              <a:buNone/>
            </a:pPr>
            <a:r>
              <a:rPr lang="en-CA" dirty="0"/>
              <a:t>        Image(…)</a:t>
            </a:r>
          </a:p>
          <a:p>
            <a:pPr marL="457200" lvl="1" indent="0">
              <a:buNone/>
            </a:pPr>
            <a:r>
              <a:rPr lang="en-CA" dirty="0"/>
              <a:t>        Text("Clickable", </a:t>
            </a:r>
            <a:r>
              <a:rPr lang="en-CA" dirty="0" err="1"/>
              <a:t>Modifier.align</a:t>
            </a:r>
            <a:r>
              <a:rPr lang="en-CA" dirty="0"/>
              <a:t>(</a:t>
            </a:r>
            <a:r>
              <a:rPr lang="en-CA" dirty="0" err="1"/>
              <a:t>Alignment.Center</a:t>
            </a:r>
            <a:r>
              <a:rPr lang="en-CA" dirty="0"/>
              <a:t>))</a:t>
            </a:r>
          </a:p>
          <a:p>
            <a:pPr marL="457200" lvl="1" indent="0">
              <a:buNone/>
            </a:pPr>
            <a:r>
              <a:rPr lang="en-CA" dirty="0"/>
              <a:t>    }</a:t>
            </a:r>
          </a:p>
          <a:p>
            <a:pPr marL="457200" lvl="1" indent="0">
              <a:buNone/>
            </a:pPr>
            <a:r>
              <a:rPr lang="en-CA" dirty="0"/>
              <a:t>}</a:t>
            </a:r>
          </a:p>
          <a:p>
            <a:pPr lvl="1"/>
            <a:endParaRPr lang="en-CA" dirty="0"/>
          </a:p>
          <a:p>
            <a:pPr lvl="1"/>
            <a:endParaRPr lang="en-CA" dirty="0"/>
          </a:p>
        </p:txBody>
      </p:sp>
    </p:spTree>
    <p:extLst>
      <p:ext uri="{BB962C8B-B14F-4D97-AF65-F5344CB8AC3E}">
        <p14:creationId xmlns:p14="http://schemas.microsoft.com/office/powerpoint/2010/main" val="1445522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capture showing export button near top right of web page for exporting the generated theme.  Select Jetpack Compose from the pop-up.">
            <a:extLst>
              <a:ext uri="{FF2B5EF4-FFF2-40B4-BE49-F238E27FC236}">
                <a16:creationId xmlns:a16="http://schemas.microsoft.com/office/drawing/2014/main" id="{382BBB67-8D48-13FD-6342-2EED04528957}"/>
              </a:ext>
            </a:extLst>
          </p:cNvPr>
          <p:cNvPicPr>
            <a:picLocks noChangeAspect="1"/>
          </p:cNvPicPr>
          <p:nvPr/>
        </p:nvPicPr>
        <p:blipFill>
          <a:blip r:embed="rId2"/>
          <a:stretch>
            <a:fillRect/>
          </a:stretch>
        </p:blipFill>
        <p:spPr>
          <a:xfrm>
            <a:off x="5611074" y="0"/>
            <a:ext cx="2086266" cy="1181265"/>
          </a:xfrm>
          <a:prstGeom prst="rect">
            <a:avLst/>
          </a:prstGeom>
        </p:spPr>
      </p:pic>
      <p:pic>
        <p:nvPicPr>
          <p:cNvPr id="5" name="Picture 4" descr="Screen capture from Theme-builder tool">
            <a:extLst>
              <a:ext uri="{FF2B5EF4-FFF2-40B4-BE49-F238E27FC236}">
                <a16:creationId xmlns:a16="http://schemas.microsoft.com/office/drawing/2014/main" id="{55BD44D0-6B76-613B-5AC3-DDB612979BBA}"/>
              </a:ext>
            </a:extLst>
          </p:cNvPr>
          <p:cNvPicPr>
            <a:picLocks noChangeAspect="1"/>
          </p:cNvPicPr>
          <p:nvPr/>
        </p:nvPicPr>
        <p:blipFill>
          <a:blip r:embed="rId3"/>
          <a:stretch>
            <a:fillRect/>
          </a:stretch>
        </p:blipFill>
        <p:spPr>
          <a:xfrm>
            <a:off x="7766733" y="1"/>
            <a:ext cx="4246591" cy="3429000"/>
          </a:xfrm>
          <a:prstGeom prst="rect">
            <a:avLst/>
          </a:prstGeom>
        </p:spPr>
      </p:pic>
      <p:pic>
        <p:nvPicPr>
          <p:cNvPr id="7" name="Picture 6" descr="Screen capture show dark color scheme generated by theme builder">
            <a:extLst>
              <a:ext uri="{FF2B5EF4-FFF2-40B4-BE49-F238E27FC236}">
                <a16:creationId xmlns:a16="http://schemas.microsoft.com/office/drawing/2014/main" id="{82B4DEBF-4579-1A5A-AB4C-D508DBB41DA9}"/>
              </a:ext>
            </a:extLst>
          </p:cNvPr>
          <p:cNvPicPr>
            <a:picLocks noChangeAspect="1"/>
          </p:cNvPicPr>
          <p:nvPr/>
        </p:nvPicPr>
        <p:blipFill>
          <a:blip r:embed="rId4"/>
          <a:stretch>
            <a:fillRect/>
          </a:stretch>
        </p:blipFill>
        <p:spPr>
          <a:xfrm>
            <a:off x="6654207" y="3429000"/>
            <a:ext cx="5234886" cy="3319830"/>
          </a:xfrm>
          <a:prstGeom prst="rect">
            <a:avLst/>
          </a:prstGeom>
        </p:spPr>
      </p:pic>
      <p:pic>
        <p:nvPicPr>
          <p:cNvPr id="9" name="Picture 8" descr="Screen capture show dark color scheme generated by theme builder">
            <a:extLst>
              <a:ext uri="{FF2B5EF4-FFF2-40B4-BE49-F238E27FC236}">
                <a16:creationId xmlns:a16="http://schemas.microsoft.com/office/drawing/2014/main" id="{827AB0EF-24C2-2B86-2E28-FC4CBF8A7C45}"/>
              </a:ext>
            </a:extLst>
          </p:cNvPr>
          <p:cNvPicPr>
            <a:picLocks noChangeAspect="1"/>
          </p:cNvPicPr>
          <p:nvPr/>
        </p:nvPicPr>
        <p:blipFill>
          <a:blip r:embed="rId5"/>
          <a:stretch>
            <a:fillRect/>
          </a:stretch>
        </p:blipFill>
        <p:spPr>
          <a:xfrm>
            <a:off x="596464" y="3428998"/>
            <a:ext cx="5432450" cy="3319831"/>
          </a:xfrm>
          <a:prstGeom prst="rect">
            <a:avLst/>
          </a:prstGeom>
        </p:spPr>
      </p:pic>
      <p:sp>
        <p:nvSpPr>
          <p:cNvPr id="3" name="Content Placeholder 2">
            <a:extLst>
              <a:ext uri="{FF2B5EF4-FFF2-40B4-BE49-F238E27FC236}">
                <a16:creationId xmlns:a16="http://schemas.microsoft.com/office/drawing/2014/main" id="{26BADDB4-ADC9-FCA8-619C-DFD74E7433F8}"/>
              </a:ext>
            </a:extLst>
          </p:cNvPr>
          <p:cNvSpPr>
            <a:spLocks noGrp="1"/>
          </p:cNvSpPr>
          <p:nvPr>
            <p:ph idx="1"/>
          </p:nvPr>
        </p:nvSpPr>
        <p:spPr>
          <a:xfrm>
            <a:off x="302906" y="861852"/>
            <a:ext cx="7127907" cy="3843666"/>
          </a:xfrm>
        </p:spPr>
        <p:txBody>
          <a:bodyPr>
            <a:normAutofit/>
          </a:bodyPr>
          <a:lstStyle/>
          <a:p>
            <a:r>
              <a:rPr lang="en-CA" sz="2000" dirty="0">
                <a:hlinkClick r:id="rId6"/>
              </a:rPr>
              <a:t>https://m3.material.io/theme-builder#/custom</a:t>
            </a:r>
            <a:r>
              <a:rPr lang="en-CA" sz="2000" dirty="0"/>
              <a:t> </a:t>
            </a:r>
          </a:p>
          <a:p>
            <a:pPr lvl="1"/>
            <a:r>
              <a:rPr lang="en-CA" sz="1600" dirty="0">
                <a:hlinkClick r:id="rId6"/>
              </a:rPr>
              <a:t>https://material.io/blog/material-theme-builder</a:t>
            </a:r>
          </a:p>
          <a:p>
            <a:pPr lvl="1"/>
            <a:r>
              <a:rPr lang="en-CA" sz="1600" dirty="0">
                <a:hlinkClick r:id="rId7"/>
              </a:rPr>
              <a:t>https://proandroiddev.com/how-to-create-a-truly-custom-theme-in-jetpack-compose-55fb4cd6d655</a:t>
            </a:r>
            <a:r>
              <a:rPr lang="en-CA" sz="1600" dirty="0"/>
              <a:t> </a:t>
            </a:r>
          </a:p>
          <a:p>
            <a:r>
              <a:rPr lang="en-CA" sz="2000" dirty="0"/>
              <a:t>Click on the Primary color circle to bring up the Color Picker.</a:t>
            </a:r>
          </a:p>
          <a:p>
            <a:r>
              <a:rPr lang="en-CA" sz="2000" dirty="0"/>
              <a:t>Choose your desired colors with the sliders</a:t>
            </a:r>
          </a:p>
          <a:p>
            <a:r>
              <a:rPr lang="en-CA" sz="2000" dirty="0"/>
              <a:t>Can export the theme for Jetpack Compose by selecting the export button near the top right of the web page</a:t>
            </a:r>
          </a:p>
        </p:txBody>
      </p:sp>
      <p:sp>
        <p:nvSpPr>
          <p:cNvPr id="14" name="Title 1">
            <a:extLst>
              <a:ext uri="{FF2B5EF4-FFF2-40B4-BE49-F238E27FC236}">
                <a16:creationId xmlns:a16="http://schemas.microsoft.com/office/drawing/2014/main" id="{28CB1822-1D20-B1AF-A18F-618EC0EE4BE8}"/>
              </a:ext>
            </a:extLst>
          </p:cNvPr>
          <p:cNvSpPr>
            <a:spLocks noGrp="1"/>
          </p:cNvSpPr>
          <p:nvPr>
            <p:ph type="title"/>
          </p:nvPr>
        </p:nvSpPr>
        <p:spPr>
          <a:xfrm>
            <a:off x="302906" y="-114189"/>
            <a:ext cx="10515600" cy="976042"/>
          </a:xfrm>
        </p:spPr>
        <p:txBody>
          <a:bodyPr/>
          <a:lstStyle/>
          <a:p>
            <a:r>
              <a:rPr lang="en-US" dirty="0"/>
              <a:t>Custom Theme</a:t>
            </a:r>
            <a:endParaRPr lang="en-CA" dirty="0"/>
          </a:p>
        </p:txBody>
      </p:sp>
    </p:spTree>
    <p:extLst>
      <p:ext uri="{BB962C8B-B14F-4D97-AF65-F5344CB8AC3E}">
        <p14:creationId xmlns:p14="http://schemas.microsoft.com/office/powerpoint/2010/main" val="110341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B925-A661-7DE6-9F3A-C87FF3DE12EF}"/>
              </a:ext>
            </a:extLst>
          </p:cNvPr>
          <p:cNvSpPr>
            <a:spLocks noGrp="1"/>
          </p:cNvSpPr>
          <p:nvPr>
            <p:ph type="title"/>
          </p:nvPr>
        </p:nvSpPr>
        <p:spPr/>
        <p:txBody>
          <a:bodyPr/>
          <a:lstStyle/>
          <a:p>
            <a:r>
              <a:rPr lang="en-US" dirty="0"/>
              <a:t>Few Tweaks</a:t>
            </a:r>
            <a:endParaRPr lang="en-CA" dirty="0"/>
          </a:p>
        </p:txBody>
      </p:sp>
      <p:sp>
        <p:nvSpPr>
          <p:cNvPr id="3" name="Content Placeholder 2">
            <a:extLst>
              <a:ext uri="{FF2B5EF4-FFF2-40B4-BE49-F238E27FC236}">
                <a16:creationId xmlns:a16="http://schemas.microsoft.com/office/drawing/2014/main" id="{0F3C65D8-2B91-13C4-DCB7-84ACE2A36D60}"/>
              </a:ext>
            </a:extLst>
          </p:cNvPr>
          <p:cNvSpPr>
            <a:spLocks noGrp="1"/>
          </p:cNvSpPr>
          <p:nvPr>
            <p:ph idx="1"/>
          </p:nvPr>
        </p:nvSpPr>
        <p:spPr>
          <a:xfrm>
            <a:off x="838200" y="1825625"/>
            <a:ext cx="11122572" cy="5216306"/>
          </a:xfrm>
        </p:spPr>
        <p:txBody>
          <a:bodyPr>
            <a:normAutofit fontScale="70000" lnSpcReduction="20000"/>
          </a:bodyPr>
          <a:lstStyle/>
          <a:p>
            <a:pPr marL="514350" indent="-514350">
              <a:buFont typeface="+mj-lt"/>
              <a:buAutoNum type="arabicPeriod"/>
            </a:pPr>
            <a:r>
              <a:rPr lang="en-US" dirty="0"/>
              <a:t>Copy </a:t>
            </a:r>
            <a:r>
              <a:rPr lang="en-US" dirty="0" err="1"/>
              <a:t>Color.kt</a:t>
            </a:r>
            <a:r>
              <a:rPr lang="en-US" dirty="0"/>
              <a:t> to your project in a </a:t>
            </a:r>
            <a:r>
              <a:rPr lang="en-US" dirty="0" err="1"/>
              <a:t>commonMain.ui.theme</a:t>
            </a:r>
            <a:r>
              <a:rPr lang="en-US" dirty="0"/>
              <a:t> folder</a:t>
            </a:r>
          </a:p>
          <a:p>
            <a:pPr lvl="1"/>
            <a:r>
              <a:rPr lang="en-US" dirty="0"/>
              <a:t>i.e., create the </a:t>
            </a:r>
            <a:r>
              <a:rPr lang="en-US" dirty="0" err="1"/>
              <a:t>ui</a:t>
            </a:r>
            <a:r>
              <a:rPr lang="en-US" dirty="0"/>
              <a:t> subfolder and then create the theme subfolder in that</a:t>
            </a:r>
          </a:p>
          <a:p>
            <a:pPr marL="514350" indent="-514350">
              <a:buFont typeface="+mj-lt"/>
              <a:buAutoNum type="arabicPeriod"/>
            </a:pPr>
            <a:r>
              <a:rPr lang="en-US" dirty="0"/>
              <a:t>Use the teacher-provided </a:t>
            </a:r>
            <a:r>
              <a:rPr lang="en-US" dirty="0" err="1"/>
              <a:t>Theme.kt</a:t>
            </a:r>
            <a:r>
              <a:rPr lang="en-US" dirty="0"/>
              <a:t> (in Teams or next slide) and copy that to the same location</a:t>
            </a:r>
          </a:p>
          <a:p>
            <a:pPr marL="514350" indent="-514350">
              <a:buFont typeface="+mj-lt"/>
              <a:buAutoNum type="arabicPeriod"/>
            </a:pPr>
            <a:r>
              <a:rPr lang="en-US" dirty="0"/>
              <a:t>Use the teacher-provided </a:t>
            </a:r>
            <a:r>
              <a:rPr lang="en-US" dirty="0" err="1"/>
              <a:t>Shape.kt</a:t>
            </a:r>
            <a:r>
              <a:rPr lang="en-US" dirty="0"/>
              <a:t> (in Teams or slide after next) and copy that to the same location</a:t>
            </a:r>
          </a:p>
          <a:p>
            <a:pPr marL="514350" indent="-514350">
              <a:buFont typeface="+mj-lt"/>
              <a:buAutoNum type="arabicPeriod"/>
            </a:pPr>
            <a:r>
              <a:rPr lang="en-US" dirty="0"/>
              <a:t>Make sure the package line at the top of all 3 files says  "package </a:t>
            </a:r>
            <a:r>
              <a:rPr lang="en-US" dirty="0" err="1"/>
              <a:t>ui.theme</a:t>
            </a:r>
            <a:r>
              <a:rPr lang="en-US" dirty="0"/>
              <a:t>"</a:t>
            </a:r>
          </a:p>
          <a:p>
            <a:pPr marL="514350" indent="-514350">
              <a:buFont typeface="+mj-lt"/>
              <a:buAutoNum type="arabicPeriod"/>
            </a:pPr>
            <a:r>
              <a:rPr lang="en-US" dirty="0"/>
              <a:t>Put @file:OptIn(ExperimentalMaterialApi::class) at the top (line 1) of your </a:t>
            </a:r>
            <a:r>
              <a:rPr lang="en-US" dirty="0" err="1"/>
              <a:t>App.kt</a:t>
            </a:r>
            <a:r>
              <a:rPr lang="en-US" dirty="0"/>
              <a:t> file</a:t>
            </a:r>
          </a:p>
          <a:p>
            <a:pPr lvl="1"/>
            <a:r>
              <a:rPr lang="en-US" dirty="0"/>
              <a:t>Otherwise seems to complain about Card component</a:t>
            </a:r>
          </a:p>
          <a:p>
            <a:pPr marL="514350" indent="-514350">
              <a:buFont typeface="+mj-lt"/>
              <a:buAutoNum type="arabicPeriod"/>
            </a:pPr>
            <a:r>
              <a:rPr lang="en-US" dirty="0"/>
              <a:t>In </a:t>
            </a:r>
            <a:r>
              <a:rPr lang="en-US" dirty="0" err="1"/>
              <a:t>App.kt</a:t>
            </a:r>
            <a:r>
              <a:rPr lang="en-US" dirty="0"/>
              <a:t>, import </a:t>
            </a:r>
            <a:r>
              <a:rPr lang="en-US" dirty="0" err="1"/>
              <a:t>ui.theme.AppTheme</a:t>
            </a:r>
            <a:endParaRPr lang="en-US" dirty="0"/>
          </a:p>
          <a:p>
            <a:pPr marL="514350" indent="-514350">
              <a:buFont typeface="+mj-lt"/>
              <a:buAutoNum type="arabicPeriod"/>
            </a:pPr>
            <a:r>
              <a:rPr lang="en-US" dirty="0"/>
              <a:t>In </a:t>
            </a:r>
            <a:r>
              <a:rPr lang="en-US" dirty="0" err="1"/>
              <a:t>App.kt</a:t>
            </a:r>
            <a:r>
              <a:rPr lang="en-US" dirty="0"/>
              <a:t>, wrap your components in </a:t>
            </a:r>
            <a:r>
              <a:rPr lang="en-US" dirty="0" err="1"/>
              <a:t>AppTheme</a:t>
            </a:r>
            <a:r>
              <a:rPr lang="en-US" dirty="0"/>
              <a:t> rather than </a:t>
            </a:r>
            <a:r>
              <a:rPr lang="en-US" dirty="0" err="1"/>
              <a:t>MaterialTheme</a:t>
            </a:r>
            <a:r>
              <a:rPr lang="en-US" dirty="0"/>
              <a:t>.</a:t>
            </a:r>
          </a:p>
          <a:p>
            <a:pPr lvl="1"/>
            <a:r>
              <a:rPr lang="en-US" dirty="0"/>
              <a:t>E.g.,</a:t>
            </a:r>
          </a:p>
          <a:p>
            <a:pPr marL="1371600" lvl="2" indent="-457200">
              <a:buFont typeface="+mj-lt"/>
              <a:buAutoNum type="arabicPeriod"/>
            </a:pPr>
            <a:r>
              <a:rPr lang="en-US" dirty="0"/>
              <a:t>fun App() {</a:t>
            </a:r>
          </a:p>
          <a:p>
            <a:pPr marL="1371600" lvl="2" indent="-457200">
              <a:buFont typeface="+mj-lt"/>
              <a:buAutoNum type="arabicPeriod"/>
            </a:pPr>
            <a:r>
              <a:rPr lang="en-US" dirty="0"/>
              <a:t>    </a:t>
            </a:r>
            <a:r>
              <a:rPr lang="en-US" dirty="0" err="1"/>
              <a:t>AppTheme</a:t>
            </a:r>
            <a:r>
              <a:rPr lang="en-US" dirty="0"/>
              <a:t> {</a:t>
            </a:r>
          </a:p>
          <a:p>
            <a:pPr marL="1371600" lvl="2" indent="-457200">
              <a:buFont typeface="+mj-lt"/>
              <a:buAutoNum type="arabicPeriod"/>
            </a:pPr>
            <a:r>
              <a:rPr lang="en-US" dirty="0"/>
              <a:t>        Banner("Jane")</a:t>
            </a:r>
          </a:p>
          <a:p>
            <a:pPr marL="1371600" lvl="2" indent="-457200">
              <a:buFont typeface="+mj-lt"/>
              <a:buAutoNum type="arabicPeriod"/>
            </a:pPr>
            <a:r>
              <a:rPr lang="en-US" dirty="0"/>
              <a:t>    }</a:t>
            </a:r>
          </a:p>
          <a:p>
            <a:pPr marL="1371600" lvl="2" indent="-457200">
              <a:buFont typeface="+mj-lt"/>
              <a:buAutoNum type="arabicPeriod"/>
            </a:pPr>
            <a:r>
              <a:rPr lang="en-US" dirty="0"/>
              <a:t>}</a:t>
            </a:r>
          </a:p>
          <a:p>
            <a:pPr marL="514350" indent="-514350">
              <a:buFont typeface="+mj-lt"/>
              <a:buAutoNum type="arabicPeriod"/>
            </a:pPr>
            <a:r>
              <a:rPr lang="en-US" dirty="0"/>
              <a:t>Now, your Material components should use your new custom color scheme.</a:t>
            </a:r>
          </a:p>
          <a:p>
            <a:pPr marL="514350" indent="-514350">
              <a:buFont typeface="+mj-lt"/>
              <a:buAutoNum type="arabicPeriod"/>
            </a:pPr>
            <a:r>
              <a:rPr lang="en-US" dirty="0"/>
              <a:t>You can also refer to colors in the theme explicitly to ensure the components you create are consistent with the theme</a:t>
            </a:r>
          </a:p>
        </p:txBody>
      </p:sp>
    </p:spTree>
    <p:extLst>
      <p:ext uri="{BB962C8B-B14F-4D97-AF65-F5344CB8AC3E}">
        <p14:creationId xmlns:p14="http://schemas.microsoft.com/office/powerpoint/2010/main" val="3737072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10925</TotalTime>
  <Words>4242</Words>
  <Application>Microsoft Office PowerPoint</Application>
  <PresentationFormat>Widescreen</PresentationFormat>
  <Paragraphs>478</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Courier New</vt:lpstr>
      <vt:lpstr>Office Theme</vt:lpstr>
      <vt:lpstr>Related Technologies for Multiplatform Applications</vt:lpstr>
      <vt:lpstr>Objectives</vt:lpstr>
      <vt:lpstr>Assignment #1: Single screen Kotlin Multiplatform / Compose Multiplatform App</vt:lpstr>
      <vt:lpstr>Assignment #1: Single screen Kotlin Multiplatform / Compose Multiplatform App</vt:lpstr>
      <vt:lpstr>Material</vt:lpstr>
      <vt:lpstr>MaterialTheme</vt:lpstr>
      <vt:lpstr>Other Material UI Components</vt:lpstr>
      <vt:lpstr>Custom Theme</vt:lpstr>
      <vt:lpstr>Few Tweaks</vt:lpstr>
      <vt:lpstr>Theme.kt</vt:lpstr>
      <vt:lpstr>Change Theme Shapes</vt:lpstr>
      <vt:lpstr>Digression on Git</vt:lpstr>
      <vt:lpstr>Scaffold</vt:lpstr>
      <vt:lpstr>Scaffold</vt:lpstr>
      <vt:lpstr>Consistency using Material Formatting</vt:lpstr>
      <vt:lpstr>Misc Formatting/Layouting</vt:lpstr>
      <vt:lpstr>Advanced</vt:lpstr>
      <vt:lpstr>Some sample code snippets</vt:lpstr>
      <vt:lpstr>Exercise</vt:lpstr>
      <vt:lpstr>Examples from Class: BottomBar with Icons</vt:lpstr>
      <vt:lpstr>Examples from Class: Checkboxes</vt:lpstr>
      <vt:lpstr>State</vt:lpstr>
      <vt:lpstr>TextField</vt:lpstr>
      <vt:lpstr>onClickable</vt:lpstr>
      <vt:lpstr>Conditional Content</vt:lpstr>
      <vt:lpstr>Form</vt:lpstr>
      <vt:lpstr>Sample Form</vt:lpstr>
      <vt:lpstr>Digression on Documentation</vt:lpstr>
      <vt:lpstr>Try It!</vt:lpstr>
      <vt:lpstr>Work on Assignment</vt:lpstr>
      <vt:lpstr>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Talib Hussain</dc:creator>
  <cp:lastModifiedBy>Talib Hussain</cp:lastModifiedBy>
  <cp:revision>8</cp:revision>
  <dcterms:created xsi:type="dcterms:W3CDTF">2023-05-24T18:31:30Z</dcterms:created>
  <dcterms:modified xsi:type="dcterms:W3CDTF">2023-06-10T06:36:34Z</dcterms:modified>
</cp:coreProperties>
</file>