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64" r:id="rId3"/>
    <p:sldId id="1155" r:id="rId4"/>
    <p:sldId id="1156" r:id="rId5"/>
    <p:sldId id="1157" r:id="rId6"/>
    <p:sldId id="1163" r:id="rId7"/>
    <p:sldId id="1164" r:id="rId8"/>
    <p:sldId id="1165" r:id="rId9"/>
    <p:sldId id="1166" r:id="rId10"/>
    <p:sldId id="1162" r:id="rId11"/>
    <p:sldId id="1161" r:id="rId12"/>
    <p:sldId id="1160" r:id="rId13"/>
    <p:sldId id="1120" r:id="rId14"/>
    <p:sldId id="1149" r:id="rId15"/>
    <p:sldId id="1147" r:id="rId16"/>
    <p:sldId id="1148" r:id="rId17"/>
    <p:sldId id="1150" r:id="rId18"/>
    <p:sldId id="1151" r:id="rId19"/>
    <p:sldId id="1152" r:id="rId20"/>
    <p:sldId id="1139" r:id="rId21"/>
    <p:sldId id="1158" r:id="rId22"/>
    <p:sldId id="1143" r:id="rId23"/>
    <p:sldId id="1112" r:id="rId24"/>
    <p:sldId id="1137" r:id="rId25"/>
    <p:sldId id="1144" r:id="rId26"/>
    <p:sldId id="1138" r:id="rId27"/>
    <p:sldId id="1114" r:id="rId28"/>
    <p:sldId id="1134" r:id="rId29"/>
    <p:sldId id="1115" r:id="rId30"/>
    <p:sldId id="1129" r:id="rId31"/>
    <p:sldId id="1135" r:id="rId32"/>
    <p:sldId id="1116" r:id="rId33"/>
    <p:sldId id="1117" r:id="rId34"/>
    <p:sldId id="1121" r:id="rId35"/>
    <p:sldId id="1108" r:id="rId36"/>
    <p:sldId id="1104" r:id="rId37"/>
    <p:sldId id="1103" r:id="rId38"/>
    <p:sldId id="11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47607-202F-4202-B5AF-149CEC9928DA}" v="15" dt="2023-06-13T14:51:04.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91024" autoAdjust="0"/>
  </p:normalViewPr>
  <p:slideViewPr>
    <p:cSldViewPr snapToGrid="0">
      <p:cViewPr varScale="1">
        <p:scale>
          <a:sx n="82" d="100"/>
          <a:sy n="82" d="100"/>
        </p:scale>
        <p:origin x="864" y="90"/>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B3847607-202F-4202-B5AF-149CEC9928DA}"/>
    <pc:docChg chg="undo custSel addSld modSld">
      <pc:chgData name="Talib Hussain" userId="46b98cda-295a-48d7-b453-399bdc7c0d7d" providerId="ADAL" clId="{B3847607-202F-4202-B5AF-149CEC9928DA}" dt="2023-06-13T17:12:16.470" v="1612" actId="1076"/>
      <pc:docMkLst>
        <pc:docMk/>
      </pc:docMkLst>
      <pc:sldChg chg="modSp mod">
        <pc:chgData name="Talib Hussain" userId="46b98cda-295a-48d7-b453-399bdc7c0d7d" providerId="ADAL" clId="{B3847607-202F-4202-B5AF-149CEC9928DA}" dt="2023-06-13T17:04:06.266" v="1557" actId="113"/>
        <pc:sldMkLst>
          <pc:docMk/>
          <pc:sldMk cId="2266442609" sldId="1120"/>
        </pc:sldMkLst>
        <pc:spChg chg="mod">
          <ac:chgData name="Talib Hussain" userId="46b98cda-295a-48d7-b453-399bdc7c0d7d" providerId="ADAL" clId="{B3847607-202F-4202-B5AF-149CEC9928DA}" dt="2023-06-13T17:04:06.266" v="1557" actId="113"/>
          <ac:spMkLst>
            <pc:docMk/>
            <pc:sldMk cId="2266442609" sldId="1120"/>
            <ac:spMk id="3" creationId="{72D71DD4-E7CE-D7DB-5D09-4FB64A5E3A53}"/>
          </ac:spMkLst>
        </pc:spChg>
      </pc:sldChg>
      <pc:sldChg chg="modSp mod">
        <pc:chgData name="Talib Hussain" userId="46b98cda-295a-48d7-b453-399bdc7c0d7d" providerId="ADAL" clId="{B3847607-202F-4202-B5AF-149CEC9928DA}" dt="2023-06-13T17:07:02.983" v="1587" actId="6549"/>
        <pc:sldMkLst>
          <pc:docMk/>
          <pc:sldMk cId="2569984129" sldId="1147"/>
        </pc:sldMkLst>
        <pc:spChg chg="mod">
          <ac:chgData name="Talib Hussain" userId="46b98cda-295a-48d7-b453-399bdc7c0d7d" providerId="ADAL" clId="{B3847607-202F-4202-B5AF-149CEC9928DA}" dt="2023-06-13T17:07:02.983" v="1587" actId="6549"/>
          <ac:spMkLst>
            <pc:docMk/>
            <pc:sldMk cId="2569984129" sldId="1147"/>
            <ac:spMk id="3" creationId="{B2F37032-AA0F-F3F8-ADF3-1D9941423A35}"/>
          </ac:spMkLst>
        </pc:spChg>
      </pc:sldChg>
      <pc:sldChg chg="modSp mod">
        <pc:chgData name="Talib Hussain" userId="46b98cda-295a-48d7-b453-399bdc7c0d7d" providerId="ADAL" clId="{B3847607-202F-4202-B5AF-149CEC9928DA}" dt="2023-06-13T17:12:16.470" v="1612" actId="1076"/>
        <pc:sldMkLst>
          <pc:docMk/>
          <pc:sldMk cId="1246666066" sldId="1151"/>
        </pc:sldMkLst>
        <pc:spChg chg="mod">
          <ac:chgData name="Talib Hussain" userId="46b98cda-295a-48d7-b453-399bdc7c0d7d" providerId="ADAL" clId="{B3847607-202F-4202-B5AF-149CEC9928DA}" dt="2023-06-13T17:11:52.446" v="1611" actId="20577"/>
          <ac:spMkLst>
            <pc:docMk/>
            <pc:sldMk cId="1246666066" sldId="1151"/>
            <ac:spMk id="3" creationId="{46F5A492-E1E6-BAF8-137E-00CDA9ED4419}"/>
          </ac:spMkLst>
        </pc:spChg>
        <pc:spChg chg="mod">
          <ac:chgData name="Talib Hussain" userId="46b98cda-295a-48d7-b453-399bdc7c0d7d" providerId="ADAL" clId="{B3847607-202F-4202-B5AF-149CEC9928DA}" dt="2023-06-13T17:12:16.470" v="1612" actId="1076"/>
          <ac:spMkLst>
            <pc:docMk/>
            <pc:sldMk cId="1246666066" sldId="1151"/>
            <ac:spMk id="5" creationId="{C2177948-9CBB-B263-1D78-FD8C96D4DF62}"/>
          </ac:spMkLst>
        </pc:spChg>
      </pc:sldChg>
      <pc:sldChg chg="addSp delSp modSp new mod">
        <pc:chgData name="Talib Hussain" userId="46b98cda-295a-48d7-b453-399bdc7c0d7d" providerId="ADAL" clId="{B3847607-202F-4202-B5AF-149CEC9928DA}" dt="2023-06-13T13:49:13.322" v="120" actId="404"/>
        <pc:sldMkLst>
          <pc:docMk/>
          <pc:sldMk cId="3857667279" sldId="1162"/>
        </pc:sldMkLst>
        <pc:spChg chg="mod">
          <ac:chgData name="Talib Hussain" userId="46b98cda-295a-48d7-b453-399bdc7c0d7d" providerId="ADAL" clId="{B3847607-202F-4202-B5AF-149CEC9928DA}" dt="2023-06-13T13:49:13.322" v="120" actId="404"/>
          <ac:spMkLst>
            <pc:docMk/>
            <pc:sldMk cId="3857667279" sldId="1162"/>
            <ac:spMk id="2" creationId="{9A37ED2D-48AD-6C3B-DC33-41069E6AEAC4}"/>
          </ac:spMkLst>
        </pc:spChg>
        <pc:spChg chg="del">
          <ac:chgData name="Talib Hussain" userId="46b98cda-295a-48d7-b453-399bdc7c0d7d" providerId="ADAL" clId="{B3847607-202F-4202-B5AF-149CEC9928DA}" dt="2023-06-13T13:48:27.571" v="1"/>
          <ac:spMkLst>
            <pc:docMk/>
            <pc:sldMk cId="3857667279" sldId="1162"/>
            <ac:spMk id="3" creationId="{7244AE2F-7A89-704D-296F-BCFFC8CEEB81}"/>
          </ac:spMkLst>
        </pc:spChg>
        <pc:picChg chg="add mod">
          <ac:chgData name="Talib Hussain" userId="46b98cda-295a-48d7-b453-399bdc7c0d7d" providerId="ADAL" clId="{B3847607-202F-4202-B5AF-149CEC9928DA}" dt="2023-06-13T13:48:27.957" v="3" actId="962"/>
          <ac:picMkLst>
            <pc:docMk/>
            <pc:sldMk cId="3857667279" sldId="1162"/>
            <ac:picMk id="5" creationId="{8DB65ABF-D173-1AA7-77FE-9EC8F4FCEEB2}"/>
          </ac:picMkLst>
        </pc:picChg>
      </pc:sldChg>
      <pc:sldChg chg="addSp delSp modSp new mod">
        <pc:chgData name="Talib Hussain" userId="46b98cda-295a-48d7-b453-399bdc7c0d7d" providerId="ADAL" clId="{B3847607-202F-4202-B5AF-149CEC9928DA}" dt="2023-06-13T14:44:51.089" v="1094" actId="27636"/>
        <pc:sldMkLst>
          <pc:docMk/>
          <pc:sldMk cId="95953359" sldId="1163"/>
        </pc:sldMkLst>
        <pc:spChg chg="mod">
          <ac:chgData name="Talib Hussain" userId="46b98cda-295a-48d7-b453-399bdc7c0d7d" providerId="ADAL" clId="{B3847607-202F-4202-B5AF-149CEC9928DA}" dt="2023-06-13T14:20:36.628" v="158" actId="20577"/>
          <ac:spMkLst>
            <pc:docMk/>
            <pc:sldMk cId="95953359" sldId="1163"/>
            <ac:spMk id="2" creationId="{E2315F06-3347-698D-3C09-BAF294FC1BC9}"/>
          </ac:spMkLst>
        </pc:spChg>
        <pc:spChg chg="mod">
          <ac:chgData name="Talib Hussain" userId="46b98cda-295a-48d7-b453-399bdc7c0d7d" providerId="ADAL" clId="{B3847607-202F-4202-B5AF-149CEC9928DA}" dt="2023-06-13T14:44:51.089" v="1094" actId="27636"/>
          <ac:spMkLst>
            <pc:docMk/>
            <pc:sldMk cId="95953359" sldId="1163"/>
            <ac:spMk id="3" creationId="{95E4D2D4-2251-8F54-63EA-56BAE82B6FE5}"/>
          </ac:spMkLst>
        </pc:spChg>
        <pc:spChg chg="add del">
          <ac:chgData name="Talib Hussain" userId="46b98cda-295a-48d7-b453-399bdc7c0d7d" providerId="ADAL" clId="{B3847607-202F-4202-B5AF-149CEC9928DA}" dt="2023-06-13T14:27:12.733" v="408"/>
          <ac:spMkLst>
            <pc:docMk/>
            <pc:sldMk cId="95953359" sldId="1163"/>
            <ac:spMk id="4" creationId="{B5882A80-7619-D170-3613-AF348ADB238D}"/>
          </ac:spMkLst>
        </pc:spChg>
        <pc:spChg chg="add del">
          <ac:chgData name="Talib Hussain" userId="46b98cda-295a-48d7-b453-399bdc7c0d7d" providerId="ADAL" clId="{B3847607-202F-4202-B5AF-149CEC9928DA}" dt="2023-06-13T14:41:28.219" v="660"/>
          <ac:spMkLst>
            <pc:docMk/>
            <pc:sldMk cId="95953359" sldId="1163"/>
            <ac:spMk id="5" creationId="{61D1EC52-E858-5A05-C185-1E0F96C4A27A}"/>
          </ac:spMkLst>
        </pc:spChg>
      </pc:sldChg>
      <pc:sldChg chg="modSp new mod">
        <pc:chgData name="Talib Hussain" userId="46b98cda-295a-48d7-b453-399bdc7c0d7d" providerId="ADAL" clId="{B3847607-202F-4202-B5AF-149CEC9928DA}" dt="2023-06-13T14:44:55.921" v="1099" actId="20577"/>
        <pc:sldMkLst>
          <pc:docMk/>
          <pc:sldMk cId="3014926294" sldId="1164"/>
        </pc:sldMkLst>
        <pc:spChg chg="mod">
          <ac:chgData name="Talib Hussain" userId="46b98cda-295a-48d7-b453-399bdc7c0d7d" providerId="ADAL" clId="{B3847607-202F-4202-B5AF-149CEC9928DA}" dt="2023-06-13T14:44:34.770" v="1087" actId="1035"/>
          <ac:spMkLst>
            <pc:docMk/>
            <pc:sldMk cId="3014926294" sldId="1164"/>
            <ac:spMk id="2" creationId="{AAA52F59-7130-DCBB-01C9-CB67B744A9F9}"/>
          </ac:spMkLst>
        </pc:spChg>
        <pc:spChg chg="mod">
          <ac:chgData name="Talib Hussain" userId="46b98cda-295a-48d7-b453-399bdc7c0d7d" providerId="ADAL" clId="{B3847607-202F-4202-B5AF-149CEC9928DA}" dt="2023-06-13T14:44:55.921" v="1099" actId="20577"/>
          <ac:spMkLst>
            <pc:docMk/>
            <pc:sldMk cId="3014926294" sldId="1164"/>
            <ac:spMk id="3" creationId="{4173FE56-718C-A5D3-28B4-0215A2F2B1C5}"/>
          </ac:spMkLst>
        </pc:spChg>
      </pc:sldChg>
      <pc:sldChg chg="addSp delSp modSp new mod">
        <pc:chgData name="Talib Hussain" userId="46b98cda-295a-48d7-b453-399bdc7c0d7d" providerId="ADAL" clId="{B3847607-202F-4202-B5AF-149CEC9928DA}" dt="2023-06-13T14:50:38.777" v="1426" actId="20577"/>
        <pc:sldMkLst>
          <pc:docMk/>
          <pc:sldMk cId="1189918901" sldId="1165"/>
        </pc:sldMkLst>
        <pc:spChg chg="mod">
          <ac:chgData name="Talib Hussain" userId="46b98cda-295a-48d7-b453-399bdc7c0d7d" providerId="ADAL" clId="{B3847607-202F-4202-B5AF-149CEC9928DA}" dt="2023-06-13T14:45:02.384" v="1116" actId="20577"/>
          <ac:spMkLst>
            <pc:docMk/>
            <pc:sldMk cId="1189918901" sldId="1165"/>
            <ac:spMk id="2" creationId="{19F6BF03-E9C0-ACFF-F068-1FE3B02E86DB}"/>
          </ac:spMkLst>
        </pc:spChg>
        <pc:spChg chg="mod">
          <ac:chgData name="Talib Hussain" userId="46b98cda-295a-48d7-b453-399bdc7c0d7d" providerId="ADAL" clId="{B3847607-202F-4202-B5AF-149CEC9928DA}" dt="2023-06-13T14:50:38.777" v="1426" actId="20577"/>
          <ac:spMkLst>
            <pc:docMk/>
            <pc:sldMk cId="1189918901" sldId="1165"/>
            <ac:spMk id="3" creationId="{DDC339FC-660B-BE52-89A6-719876DE4B3C}"/>
          </ac:spMkLst>
        </pc:spChg>
        <pc:spChg chg="add del">
          <ac:chgData name="Talib Hussain" userId="46b98cda-295a-48d7-b453-399bdc7c0d7d" providerId="ADAL" clId="{B3847607-202F-4202-B5AF-149CEC9928DA}" dt="2023-06-13T14:47:37.232" v="1230"/>
          <ac:spMkLst>
            <pc:docMk/>
            <pc:sldMk cId="1189918901" sldId="1165"/>
            <ac:spMk id="4" creationId="{D5A03E60-D268-82EB-009A-B04C41D4B881}"/>
          </ac:spMkLst>
        </pc:spChg>
      </pc:sldChg>
      <pc:sldChg chg="addSp delSp modSp new mod">
        <pc:chgData name="Talib Hussain" userId="46b98cda-295a-48d7-b453-399bdc7c0d7d" providerId="ADAL" clId="{B3847607-202F-4202-B5AF-149CEC9928DA}" dt="2023-06-13T14:51:34.910" v="1556" actId="27636"/>
        <pc:sldMkLst>
          <pc:docMk/>
          <pc:sldMk cId="149925922" sldId="1166"/>
        </pc:sldMkLst>
        <pc:spChg chg="mod">
          <ac:chgData name="Talib Hussain" userId="46b98cda-295a-48d7-b453-399bdc7c0d7d" providerId="ADAL" clId="{B3847607-202F-4202-B5AF-149CEC9928DA}" dt="2023-06-13T14:50:45.895" v="1450" actId="20577"/>
          <ac:spMkLst>
            <pc:docMk/>
            <pc:sldMk cId="149925922" sldId="1166"/>
            <ac:spMk id="2" creationId="{0B324AE9-8EB1-7DDC-288B-8EDA0BFB2428}"/>
          </ac:spMkLst>
        </pc:spChg>
        <pc:spChg chg="mod">
          <ac:chgData name="Talib Hussain" userId="46b98cda-295a-48d7-b453-399bdc7c0d7d" providerId="ADAL" clId="{B3847607-202F-4202-B5AF-149CEC9928DA}" dt="2023-06-13T14:51:34.910" v="1556" actId="27636"/>
          <ac:spMkLst>
            <pc:docMk/>
            <pc:sldMk cId="149925922" sldId="1166"/>
            <ac:spMk id="3" creationId="{F09D5D39-5EFA-6FA5-99BC-90339EAF651F}"/>
          </ac:spMkLst>
        </pc:spChg>
        <pc:spChg chg="add del">
          <ac:chgData name="Talib Hussain" userId="46b98cda-295a-48d7-b453-399bdc7c0d7d" providerId="ADAL" clId="{B3847607-202F-4202-B5AF-149CEC9928DA}" dt="2023-06-13T14:51:01.689" v="1453"/>
          <ac:spMkLst>
            <pc:docMk/>
            <pc:sldMk cId="149925922" sldId="1166"/>
            <ac:spMk id="4" creationId="{F4FD4541-4276-1A63-41D3-6CE5F96B4E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2023-06-13</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2023-06-13</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jetpack/compose/navigation" TargetMode="External"/><Relationship Id="rId2" Type="http://schemas.openxmlformats.org/officeDocument/2006/relationships/hyperlink" Target="https://www.freecodecamp.org/news/how-to-handle-ui-events-in-jetpack-compose/" TargetMode="External"/><Relationship Id="rId1" Type="http://schemas.openxmlformats.org/officeDocument/2006/relationships/slideLayout" Target="../slideLayouts/slideLayout2.xml"/><Relationship Id="rId6" Type="http://schemas.openxmlformats.org/officeDocument/2006/relationships/hyperlink" Target="https://cazimirroman.medium.com/sealed-classes-vs-data-classes-669446e8ed3b" TargetMode="External"/><Relationship Id="rId5" Type="http://schemas.openxmlformats.org/officeDocument/2006/relationships/hyperlink" Target="https://proandroiddev.com/understanding-kotlin-sealed-classes-65c0adad7015" TargetMode="External"/><Relationship Id="rId4" Type="http://schemas.openxmlformats.org/officeDocument/2006/relationships/hyperlink" Target="https://medium.com/androiddevelopers/sealed-with-a-class-a906f28ab7b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tnext.io/navigation-bar-bottom-app-bar-in-jetpack-compose-with-material-3-c57ae317bd0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mongodb.com/developer/products/realm/getting-started-kmm-flexiable-sync/#building-a-more-complex-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edium.com/geekculture/add-remove-in-lazycolumn-list-aka-recyclerview-jetpack-compose-7c4a2464fc9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android.com/jetpack/compose/tooling/layout-inspecto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android.com/jetpack/compose/list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ection.io/engineering-education/jetpack-compose-form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lay.kotlinlang.org/koans/ove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edium.com/@jurajkunier/how-to-show-snackbar-in-jetpack-compose-3f2d81891f87" TargetMode="External"/><Relationship Id="rId2" Type="http://schemas.openxmlformats.org/officeDocument/2006/relationships/hyperlink" Target="https://developer.android.com/jetpack/compose/side-effects" TargetMode="External"/><Relationship Id="rId1" Type="http://schemas.openxmlformats.org/officeDocument/2006/relationships/slideLayout" Target="../slideLayouts/slideLayout2.xml"/><Relationship Id="rId6" Type="http://schemas.openxmlformats.org/officeDocument/2006/relationships/hyperlink" Target="https://developer.android.com/jetpack/compose/layouts/material" TargetMode="External"/><Relationship Id="rId5" Type="http://schemas.openxmlformats.org/officeDocument/2006/relationships/hyperlink" Target="https://www.devbitsandbytes.com/configuring-snackbar-jetpack-compose-using-scaffold-with-bottom-navigation/" TargetMode="External"/><Relationship Id="rId4" Type="http://schemas.openxmlformats.org/officeDocument/2006/relationships/hyperlink" Target="https://developer.android.com/reference/kotlin/androidx/compose/material3/SnackbarHostState"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semicolonspace.com/jetpack-compose-tex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otlinlang.org/docs/enum-classes.html" TargetMode="External"/><Relationship Id="rId2" Type="http://schemas.openxmlformats.org/officeDocument/2006/relationships/hyperlink" Target="https://blog.logrocket.com/kotlin-enum-classes-complete-gui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utorialspoint.com/kotlin/kotlin_destructuring_declarations.htm" TargetMode="External"/><Relationship Id="rId7" Type="http://schemas.openxmlformats.org/officeDocument/2006/relationships/hyperlink" Target="https://kotlinlang.org/docs/delegated-properties.html#delegating-to-another-property" TargetMode="External"/><Relationship Id="rId2" Type="http://schemas.openxmlformats.org/officeDocument/2006/relationships/hyperlink" Target="https://www.baeldung.com/kotlin/returning-multiple-values" TargetMode="External"/><Relationship Id="rId1" Type="http://schemas.openxmlformats.org/officeDocument/2006/relationships/slideLayout" Target="../slideLayouts/slideLayout2.xml"/><Relationship Id="rId6" Type="http://schemas.openxmlformats.org/officeDocument/2006/relationships/hyperlink" Target="https://proandroiddev.com/zero-to-hero-in-kmm-with-compose-and-swiftui-d8951f7d80b7" TargetMode="External"/><Relationship Id="rId5" Type="http://schemas.openxmlformats.org/officeDocument/2006/relationships/hyperlink" Target="https://proandroiddev.com/building-modern-apps-using-the-android-architecture-guidelines-3238fff96f14" TargetMode="External"/><Relationship Id="rId4" Type="http://schemas.openxmlformats.org/officeDocument/2006/relationships/hyperlink" Target="https://kotlinlang.org/docs/multiplatform-mobile-concurrency-and-coroutines.html#multithreaded-coroutine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JetBrains/compose-multiplatform/tree/master/tutorials/Image_And_Icons_Manipulations#loading-images-from-device-storage-or-network-asynchronousl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ndroid/kotlin-multiplatform-samples" TargetMode="External"/><Relationship Id="rId2" Type="http://schemas.openxmlformats.org/officeDocument/2006/relationships/hyperlink" Target="https://github.com/JetBrains/compose-multiplatform/blob/master/examples/README.md" TargetMode="External"/><Relationship Id="rId1" Type="http://schemas.openxmlformats.org/officeDocument/2006/relationships/slideLayout" Target="../slideLayouts/slideLayout2.xml"/><Relationship Id="rId4" Type="http://schemas.openxmlformats.org/officeDocument/2006/relationships/hyperlink" Target="https://developer.android.com/codelabs/android-room-with-a-view-kotlin#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ohamedRejeb/Pokedex/blob/main/shared/src/commonMain/kotlin/com/mocoding/pokedex/ui/comingsoon/AsyncImage.kt#L18" TargetMode="External"/><Relationship Id="rId2" Type="http://schemas.openxmlformats.org/officeDocument/2006/relationships/hyperlink" Target="https://www.reddit.com/r/Kotlin/comments/11pph1p/kotlin_multiplatform_app_with_shared_ui_fo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kodeco.com/30172122-managing-state-in-jetpack-compos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android.com/jetpack/compose/sta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oyager.adriel.cafe/" TargetMode="External"/><Relationship Id="rId2" Type="http://schemas.openxmlformats.org/officeDocument/2006/relationships/hyperlink" Target="https://github.com/arkivanov/Decompose" TargetMode="External"/><Relationship Id="rId1" Type="http://schemas.openxmlformats.org/officeDocument/2006/relationships/slideLayout" Target="../slideLayouts/slideLayout2.xml"/><Relationship Id="rId5" Type="http://schemas.openxmlformats.org/officeDocument/2006/relationships/hyperlink" Target="https://github.com/AppKickstarter/KMPStarterOS" TargetMode="External"/><Relationship Id="rId4" Type="http://schemas.openxmlformats.org/officeDocument/2006/relationships/hyperlink" Target="https://appkickstarter.com/blog/multiplatform-navigation-with-voyager/"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ppKickstarter/KMPStarterO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6: Navigation</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ED2D-48AD-6C3B-DC33-41069E6AEAC4}"/>
              </a:ext>
            </a:extLst>
          </p:cNvPr>
          <p:cNvSpPr>
            <a:spLocks noGrp="1"/>
          </p:cNvSpPr>
          <p:nvPr>
            <p:ph type="title"/>
          </p:nvPr>
        </p:nvSpPr>
        <p:spPr/>
        <p:txBody>
          <a:bodyPr>
            <a:noAutofit/>
          </a:bodyPr>
          <a:lstStyle/>
          <a:p>
            <a:r>
              <a:rPr lang="en-US" sz="3200" dirty="0" err="1"/>
              <a:t>Navigate.push</a:t>
            </a:r>
            <a:r>
              <a:rPr lang="en-US" sz="3200" dirty="0"/>
              <a:t> put a new Screen on the Stack</a:t>
            </a:r>
            <a:br>
              <a:rPr lang="en-US" sz="3200" dirty="0"/>
            </a:br>
            <a:r>
              <a:rPr lang="en-US" sz="3200" dirty="0"/>
              <a:t>(This lets the device's back-button work with the Screens)</a:t>
            </a:r>
            <a:endParaRPr lang="en-CA" sz="3200" dirty="0"/>
          </a:p>
        </p:txBody>
      </p:sp>
      <p:pic>
        <p:nvPicPr>
          <p:cNvPr id="5" name="Content Placeholder 4" descr="A picture containing text, screenshot, design&#10;&#10;Description automatically generated">
            <a:extLst>
              <a:ext uri="{FF2B5EF4-FFF2-40B4-BE49-F238E27FC236}">
                <a16:creationId xmlns:a16="http://schemas.microsoft.com/office/drawing/2014/main" id="{8DB65ABF-D173-1AA7-77FE-9EC8F4FCE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121" y="1825625"/>
            <a:ext cx="8319758" cy="4351338"/>
          </a:xfrm>
        </p:spPr>
      </p:pic>
    </p:spTree>
    <p:extLst>
      <p:ext uri="{BB962C8B-B14F-4D97-AF65-F5344CB8AC3E}">
        <p14:creationId xmlns:p14="http://schemas.microsoft.com/office/powerpoint/2010/main" val="385766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4F6FA-785D-0ED7-945E-49F413C5BB69}"/>
              </a:ext>
            </a:extLst>
          </p:cNvPr>
          <p:cNvSpPr>
            <a:spLocks noGrp="1"/>
          </p:cNvSpPr>
          <p:nvPr>
            <p:ph type="title"/>
          </p:nvPr>
        </p:nvSpPr>
        <p:spPr/>
        <p:txBody>
          <a:bodyPr/>
          <a:lstStyle/>
          <a:p>
            <a:r>
              <a:rPr lang="en-US" dirty="0"/>
              <a:t>Get setup on Macs in Lab</a:t>
            </a:r>
            <a:endParaRPr lang="en-CA" dirty="0"/>
          </a:p>
        </p:txBody>
      </p:sp>
      <p:sp>
        <p:nvSpPr>
          <p:cNvPr id="5" name="Text Placeholder 4">
            <a:extLst>
              <a:ext uri="{FF2B5EF4-FFF2-40B4-BE49-F238E27FC236}">
                <a16:creationId xmlns:a16="http://schemas.microsoft.com/office/drawing/2014/main" id="{6021C51E-F43B-4F94-362C-147B816433F5}"/>
              </a:ext>
            </a:extLst>
          </p:cNvPr>
          <p:cNvSpPr>
            <a:spLocks noGrp="1"/>
          </p:cNvSpPr>
          <p:nvPr>
            <p:ph type="body" idx="1"/>
          </p:nvPr>
        </p:nvSpPr>
        <p:spPr/>
        <p:txBody>
          <a:bodyPr/>
          <a:lstStyle/>
          <a:p>
            <a:r>
              <a:rPr lang="en-US" dirty="0"/>
              <a:t>Clone a copy of the project there too.</a:t>
            </a:r>
            <a:endParaRPr lang="en-CA" dirty="0"/>
          </a:p>
        </p:txBody>
      </p:sp>
    </p:spTree>
    <p:extLst>
      <p:ext uri="{BB962C8B-B14F-4D97-AF65-F5344CB8AC3E}">
        <p14:creationId xmlns:p14="http://schemas.microsoft.com/office/powerpoint/2010/main" val="4314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E4B6-1DFD-A7EA-52EF-580B10872A7A}"/>
              </a:ext>
            </a:extLst>
          </p:cNvPr>
          <p:cNvSpPr>
            <a:spLocks noGrp="1"/>
          </p:cNvSpPr>
          <p:nvPr>
            <p:ph type="title"/>
          </p:nvPr>
        </p:nvSpPr>
        <p:spPr/>
        <p:txBody>
          <a:bodyPr/>
          <a:lstStyle/>
          <a:p>
            <a:r>
              <a:rPr lang="en-US" dirty="0"/>
              <a:t>Sealed Classes</a:t>
            </a:r>
            <a:endParaRPr lang="en-CA" dirty="0"/>
          </a:p>
        </p:txBody>
      </p:sp>
      <p:sp>
        <p:nvSpPr>
          <p:cNvPr id="3" name="Content Placeholder 2">
            <a:extLst>
              <a:ext uri="{FF2B5EF4-FFF2-40B4-BE49-F238E27FC236}">
                <a16:creationId xmlns:a16="http://schemas.microsoft.com/office/drawing/2014/main" id="{72D71DD4-E7CE-D7DB-5D09-4FB64A5E3A53}"/>
              </a:ext>
            </a:extLst>
          </p:cNvPr>
          <p:cNvSpPr>
            <a:spLocks noGrp="1"/>
          </p:cNvSpPr>
          <p:nvPr>
            <p:ph idx="1"/>
          </p:nvPr>
        </p:nvSpPr>
        <p:spPr>
          <a:xfrm>
            <a:off x="838200" y="1825624"/>
            <a:ext cx="10515600" cy="5032375"/>
          </a:xfrm>
        </p:spPr>
        <p:txBody>
          <a:bodyPr>
            <a:normAutofit fontScale="92500" lnSpcReduction="10000"/>
          </a:bodyPr>
          <a:lstStyle/>
          <a:p>
            <a:r>
              <a:rPr lang="en-US" dirty="0"/>
              <a:t>Sealed classes are used for representing restricted class hierarchies, when a value can have one of the types from a limited set, but cannot have any other type. </a:t>
            </a:r>
          </a:p>
          <a:p>
            <a:r>
              <a:rPr lang="en-US" dirty="0"/>
              <a:t>Often we need to represent a limited set of possibilities; a web request either succeeds or fails, a User can only be a Pro-User or a standard user.</a:t>
            </a:r>
          </a:p>
          <a:p>
            <a:r>
              <a:rPr lang="en-US" dirty="0"/>
              <a:t>We could use an </a:t>
            </a:r>
            <a:r>
              <a:rPr lang="en-US" dirty="0" err="1"/>
              <a:t>enum</a:t>
            </a:r>
            <a:r>
              <a:rPr lang="en-US" dirty="0"/>
              <a:t>, but they are limited.</a:t>
            </a:r>
          </a:p>
          <a:p>
            <a:pPr lvl="1"/>
            <a:r>
              <a:rPr lang="en-US" dirty="0"/>
              <a:t>E.g., can only allow a single instance of each value</a:t>
            </a:r>
          </a:p>
          <a:p>
            <a:pPr lvl="1"/>
            <a:r>
              <a:rPr lang="en-US" dirty="0"/>
              <a:t>Can't encode more information on each type.</a:t>
            </a:r>
          </a:p>
          <a:p>
            <a:r>
              <a:rPr lang="en-US" dirty="0"/>
              <a:t>You could use an abstract class, but this loses the restricted set of types advantage of </a:t>
            </a:r>
            <a:r>
              <a:rPr lang="en-US" dirty="0" err="1"/>
              <a:t>enums</a:t>
            </a:r>
            <a:r>
              <a:rPr lang="en-US" dirty="0"/>
              <a:t>.</a:t>
            </a:r>
          </a:p>
          <a:p>
            <a:r>
              <a:rPr lang="en-US" dirty="0"/>
              <a:t>Kotlin provides </a:t>
            </a:r>
            <a:r>
              <a:rPr lang="en-US" b="1" dirty="0"/>
              <a:t>sealed classes </a:t>
            </a:r>
            <a:r>
              <a:rPr lang="en-US" dirty="0"/>
              <a:t>to allow the best of both worlds: The freedom of representation of abstract classes with the restricted set of types of </a:t>
            </a:r>
            <a:r>
              <a:rPr lang="en-US" dirty="0" err="1"/>
              <a:t>enums</a:t>
            </a:r>
            <a:r>
              <a:rPr lang="en-US" dirty="0"/>
              <a:t>.</a:t>
            </a:r>
          </a:p>
        </p:txBody>
      </p:sp>
    </p:spTree>
    <p:extLst>
      <p:ext uri="{BB962C8B-B14F-4D97-AF65-F5344CB8AC3E}">
        <p14:creationId xmlns:p14="http://schemas.microsoft.com/office/powerpoint/2010/main" val="140099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E4B6-1DFD-A7EA-52EF-580B10872A7A}"/>
              </a:ext>
            </a:extLst>
          </p:cNvPr>
          <p:cNvSpPr>
            <a:spLocks noGrp="1"/>
          </p:cNvSpPr>
          <p:nvPr>
            <p:ph type="title"/>
          </p:nvPr>
        </p:nvSpPr>
        <p:spPr/>
        <p:txBody>
          <a:bodyPr/>
          <a:lstStyle/>
          <a:p>
            <a:r>
              <a:rPr lang="en-US" dirty="0"/>
              <a:t>Sealed Classes</a:t>
            </a:r>
            <a:endParaRPr lang="en-CA" dirty="0"/>
          </a:p>
        </p:txBody>
      </p:sp>
      <p:sp>
        <p:nvSpPr>
          <p:cNvPr id="3" name="Content Placeholder 2">
            <a:extLst>
              <a:ext uri="{FF2B5EF4-FFF2-40B4-BE49-F238E27FC236}">
                <a16:creationId xmlns:a16="http://schemas.microsoft.com/office/drawing/2014/main" id="{72D71DD4-E7CE-D7DB-5D09-4FB64A5E3A53}"/>
              </a:ext>
            </a:extLst>
          </p:cNvPr>
          <p:cNvSpPr>
            <a:spLocks noGrp="1"/>
          </p:cNvSpPr>
          <p:nvPr>
            <p:ph idx="1"/>
          </p:nvPr>
        </p:nvSpPr>
        <p:spPr>
          <a:xfrm>
            <a:off x="838200" y="1825624"/>
            <a:ext cx="10515600" cy="5032375"/>
          </a:xfrm>
        </p:spPr>
        <p:txBody>
          <a:bodyPr>
            <a:normAutofit fontScale="70000" lnSpcReduction="20000"/>
          </a:bodyPr>
          <a:lstStyle/>
          <a:p>
            <a:r>
              <a:rPr lang="en-US" dirty="0"/>
              <a:t>To declare a sealed class or interface, put the </a:t>
            </a:r>
            <a:r>
              <a:rPr lang="en-US" b="1" dirty="0"/>
              <a:t>sealed</a:t>
            </a:r>
            <a:r>
              <a:rPr lang="en-US" dirty="0"/>
              <a:t> modifier before its name</a:t>
            </a:r>
          </a:p>
          <a:p>
            <a:r>
              <a:rPr lang="en-US" dirty="0"/>
              <a:t>No other subclasses may appear outside the module and package within which the sealed class is defined.</a:t>
            </a:r>
          </a:p>
          <a:p>
            <a:pPr lvl="1"/>
            <a:r>
              <a:rPr lang="en-US" dirty="0"/>
              <a:t>For example, third-party clients can't extend your sealed class in their code.</a:t>
            </a:r>
          </a:p>
          <a:p>
            <a:r>
              <a:rPr lang="en-US" dirty="0"/>
              <a:t>Like abstract classes, sealed classes allow you to represent hierarchies.</a:t>
            </a:r>
          </a:p>
          <a:p>
            <a:r>
              <a:rPr lang="en-US" dirty="0"/>
              <a:t>Sealed classes cannot have public constructors (private by default)</a:t>
            </a:r>
          </a:p>
          <a:p>
            <a:r>
              <a:rPr lang="en-US" dirty="0"/>
              <a:t>The child classes can be any type of class: a data class, an object, a regular class or even another sealed class. Unlike abstract classes, you have to define these hierarchies in the same file or as nested classes.</a:t>
            </a:r>
          </a:p>
          <a:p>
            <a:endParaRPr lang="en-US" dirty="0"/>
          </a:p>
          <a:p>
            <a:r>
              <a:rPr lang="en-CA" dirty="0">
                <a:hlinkClick r:id="rId2"/>
              </a:rPr>
              <a:t>https://www.freecodecamp.org/news/how-to-handle-ui-events-in-jetpack-compose/</a:t>
            </a:r>
            <a:endParaRPr lang="en-CA" dirty="0"/>
          </a:p>
          <a:p>
            <a:r>
              <a:rPr lang="en-CA" dirty="0">
                <a:hlinkClick r:id="rId2"/>
              </a:rPr>
              <a:t>https://www.freecodecamp.org/news/how-to-handle-ui-events-in-jetpack-compose/</a:t>
            </a:r>
            <a:endParaRPr lang="en-CA" dirty="0"/>
          </a:p>
          <a:p>
            <a:r>
              <a:rPr lang="en-CA" dirty="0">
                <a:hlinkClick r:id="rId3"/>
              </a:rPr>
              <a:t>https://developer.android.com/jetpack/compose/navigation</a:t>
            </a:r>
            <a:endParaRPr lang="en-CA" dirty="0"/>
          </a:p>
          <a:p>
            <a:r>
              <a:rPr lang="en-CA" dirty="0">
                <a:hlinkClick r:id="rId4"/>
              </a:rPr>
              <a:t>https://medium.com/androiddevelopers/sealed-with-a-class-a906f28ab7b5</a:t>
            </a:r>
            <a:r>
              <a:rPr lang="en-CA" dirty="0"/>
              <a:t> </a:t>
            </a:r>
          </a:p>
          <a:p>
            <a:r>
              <a:rPr lang="en-CA" dirty="0">
                <a:hlinkClick r:id="rId5"/>
              </a:rPr>
              <a:t>https://proandroiddev.com/understanding-kotlin-sealed-classes-65c0adad7015</a:t>
            </a:r>
            <a:r>
              <a:rPr lang="en-CA" dirty="0"/>
              <a:t> </a:t>
            </a:r>
          </a:p>
          <a:p>
            <a:r>
              <a:rPr lang="en-CA" dirty="0">
                <a:hlinkClick r:id="rId6"/>
              </a:rPr>
              <a:t>https://cazimirroman.medium.com/sealed-classes-vs-data-classes-669446e8ed3b</a:t>
            </a:r>
            <a:r>
              <a:rPr lang="en-CA" dirty="0"/>
              <a:t> </a:t>
            </a:r>
          </a:p>
        </p:txBody>
      </p:sp>
    </p:spTree>
    <p:extLst>
      <p:ext uri="{BB962C8B-B14F-4D97-AF65-F5344CB8AC3E}">
        <p14:creationId xmlns:p14="http://schemas.microsoft.com/office/powerpoint/2010/main" val="226644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2879-54DC-4837-8738-431334F374EC}"/>
              </a:ext>
            </a:extLst>
          </p:cNvPr>
          <p:cNvSpPr>
            <a:spLocks noGrp="1"/>
          </p:cNvSpPr>
          <p:nvPr>
            <p:ph type="title"/>
          </p:nvPr>
        </p:nvSpPr>
        <p:spPr/>
        <p:txBody>
          <a:bodyPr/>
          <a:lstStyle/>
          <a:p>
            <a:r>
              <a:rPr lang="en-US" dirty="0"/>
              <a:t>Sealed class rules</a:t>
            </a:r>
            <a:endParaRPr lang="en-CA" dirty="0"/>
          </a:p>
        </p:txBody>
      </p:sp>
      <p:sp>
        <p:nvSpPr>
          <p:cNvPr id="3" name="Content Placeholder 2">
            <a:extLst>
              <a:ext uri="{FF2B5EF4-FFF2-40B4-BE49-F238E27FC236}">
                <a16:creationId xmlns:a16="http://schemas.microsoft.com/office/drawing/2014/main" id="{23B4ED85-6709-2B43-71AB-C45327FE7698}"/>
              </a:ext>
            </a:extLst>
          </p:cNvPr>
          <p:cNvSpPr>
            <a:spLocks noGrp="1"/>
          </p:cNvSpPr>
          <p:nvPr>
            <p:ph idx="1"/>
          </p:nvPr>
        </p:nvSpPr>
        <p:spPr/>
        <p:txBody>
          <a:bodyPr/>
          <a:lstStyle/>
          <a:p>
            <a:pPr>
              <a:buFont typeface="Arial" panose="020B0604020202020204" pitchFamily="34" charset="0"/>
              <a:buChar char="•"/>
            </a:pPr>
            <a:r>
              <a:rPr lang="en-US" dirty="0"/>
              <a:t>Sealed classes are abstract and can have abstract members.</a:t>
            </a:r>
          </a:p>
          <a:p>
            <a:pPr>
              <a:buFont typeface="Arial" panose="020B0604020202020204" pitchFamily="34" charset="0"/>
              <a:buChar char="•"/>
            </a:pPr>
            <a:r>
              <a:rPr lang="en-US" dirty="0"/>
              <a:t>Sealed classes cannot be instantiated directly.</a:t>
            </a:r>
          </a:p>
          <a:p>
            <a:pPr>
              <a:buFont typeface="Arial" panose="020B0604020202020204" pitchFamily="34" charset="0"/>
              <a:buChar char="•"/>
            </a:pPr>
            <a:r>
              <a:rPr lang="en-US" dirty="0"/>
              <a:t>Sealed classes cannot have public constructors (The constructors are private by default).</a:t>
            </a:r>
          </a:p>
          <a:p>
            <a:pPr>
              <a:buFont typeface="Arial" panose="020B0604020202020204" pitchFamily="34" charset="0"/>
              <a:buChar char="•"/>
            </a:pPr>
            <a:r>
              <a:rPr lang="en-US" dirty="0"/>
              <a:t>Sealed classes can have subclasses, but they must either be in the same file or nested inside of the sealed class declaration.</a:t>
            </a:r>
          </a:p>
          <a:p>
            <a:pPr>
              <a:buFont typeface="Arial" panose="020B0604020202020204" pitchFamily="34" charset="0"/>
              <a:buChar char="•"/>
            </a:pPr>
            <a:r>
              <a:rPr lang="en-US" dirty="0"/>
              <a:t>Sealed classes subclass can have subclasses outside of the sealed class file.</a:t>
            </a:r>
          </a:p>
          <a:p>
            <a:endParaRPr lang="en-CA" dirty="0"/>
          </a:p>
        </p:txBody>
      </p:sp>
    </p:spTree>
    <p:extLst>
      <p:ext uri="{BB962C8B-B14F-4D97-AF65-F5344CB8AC3E}">
        <p14:creationId xmlns:p14="http://schemas.microsoft.com/office/powerpoint/2010/main" val="248223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F77A-67F3-A5C1-1A15-6576C59A68D1}"/>
              </a:ext>
            </a:extLst>
          </p:cNvPr>
          <p:cNvSpPr>
            <a:spLocks noGrp="1"/>
          </p:cNvSpPr>
          <p:nvPr>
            <p:ph type="title"/>
          </p:nvPr>
        </p:nvSpPr>
        <p:spPr/>
        <p:txBody>
          <a:bodyPr/>
          <a:lstStyle/>
          <a:p>
            <a:r>
              <a:rPr lang="en-US" dirty="0"/>
              <a:t>Sealed Class Example</a:t>
            </a:r>
            <a:endParaRPr lang="en-CA" dirty="0"/>
          </a:p>
        </p:txBody>
      </p:sp>
      <p:sp>
        <p:nvSpPr>
          <p:cNvPr id="3" name="Content Placeholder 2">
            <a:extLst>
              <a:ext uri="{FF2B5EF4-FFF2-40B4-BE49-F238E27FC236}">
                <a16:creationId xmlns:a16="http://schemas.microsoft.com/office/drawing/2014/main" id="{B2F37032-AA0F-F3F8-ADF3-1D9941423A35}"/>
              </a:ext>
            </a:extLst>
          </p:cNvPr>
          <p:cNvSpPr>
            <a:spLocks noGrp="1"/>
          </p:cNvSpPr>
          <p:nvPr>
            <p:ph idx="1"/>
          </p:nvPr>
        </p:nvSpPr>
        <p:spPr/>
        <p:txBody>
          <a:bodyPr>
            <a:normAutofit fontScale="77500" lnSpcReduction="20000"/>
          </a:bodyPr>
          <a:lstStyle/>
          <a:p>
            <a:r>
              <a:rPr lang="en-US" dirty="0"/>
              <a:t>The below is an example of a sealed class (Result) with two possible subclasses (Success and Error), each of which behaves slightly differently</a:t>
            </a:r>
          </a:p>
          <a:p>
            <a:endParaRPr lang="en-US" dirty="0"/>
          </a:p>
          <a:p>
            <a:pPr marL="457200" lvl="1" indent="0">
              <a:buNone/>
            </a:pPr>
            <a:r>
              <a:rPr lang="en-US" dirty="0"/>
              <a:t>sealed class Result&lt;out T : Any&gt; {</a:t>
            </a:r>
          </a:p>
          <a:p>
            <a:pPr marL="457200" lvl="1" indent="0">
              <a:buNone/>
            </a:pPr>
            <a:r>
              <a:rPr lang="en-US" dirty="0"/>
              <a:t>    data class Success&lt;out T : Any&gt;(</a:t>
            </a:r>
            <a:r>
              <a:rPr lang="en-US" dirty="0" err="1"/>
              <a:t>val</a:t>
            </a:r>
            <a:r>
              <a:rPr lang="en-US" dirty="0"/>
              <a:t> data: T) : Result&lt;T&gt;()</a:t>
            </a:r>
          </a:p>
          <a:p>
            <a:pPr marL="457200" lvl="1" indent="0">
              <a:buNone/>
            </a:pPr>
            <a:r>
              <a:rPr lang="en-US" dirty="0"/>
              <a:t>    data class Error(</a:t>
            </a:r>
            <a:r>
              <a:rPr lang="en-US" dirty="0" err="1"/>
              <a:t>val</a:t>
            </a:r>
            <a:r>
              <a:rPr lang="en-US" dirty="0"/>
              <a:t> exception: Exception) : Result&lt;Nothing&gt;()</a:t>
            </a:r>
          </a:p>
          <a:p>
            <a:pPr marL="457200" lvl="1" indent="0">
              <a:buNone/>
            </a:pPr>
            <a:r>
              <a:rPr lang="en-US" dirty="0"/>
              <a:t>}</a:t>
            </a:r>
          </a:p>
          <a:p>
            <a:pPr marL="457200" lvl="1" indent="0">
              <a:buNone/>
            </a:pPr>
            <a:endParaRPr lang="en-US" dirty="0"/>
          </a:p>
          <a:p>
            <a:r>
              <a:rPr lang="en-US" dirty="0"/>
              <a:t>Trying to extend the sealed class outside the file it was defined in yields a compile error</a:t>
            </a:r>
          </a:p>
          <a:p>
            <a:r>
              <a:rPr lang="en-US" dirty="0"/>
              <a:t>When using a sealed class, we can check a result's type similarly to an </a:t>
            </a:r>
            <a:r>
              <a:rPr lang="en-US" dirty="0" err="1"/>
              <a:t>enum</a:t>
            </a:r>
            <a:r>
              <a:rPr lang="en-US" dirty="0"/>
              <a:t>:</a:t>
            </a:r>
          </a:p>
          <a:p>
            <a:pPr marL="457200" lvl="1" indent="0">
              <a:buNone/>
            </a:pPr>
            <a:r>
              <a:rPr lang="en-US" dirty="0"/>
              <a:t>when(result) {</a:t>
            </a:r>
          </a:p>
          <a:p>
            <a:pPr marL="457200" lvl="1" indent="0">
              <a:buNone/>
            </a:pPr>
            <a:r>
              <a:rPr lang="en-US" dirty="0"/>
              <a:t>    is </a:t>
            </a:r>
            <a:r>
              <a:rPr lang="en-US" dirty="0" err="1"/>
              <a:t>Result.Success</a:t>
            </a:r>
            <a:r>
              <a:rPr lang="en-US" dirty="0"/>
              <a:t> -&gt; { }</a:t>
            </a:r>
          </a:p>
          <a:p>
            <a:pPr marL="457200" lvl="1" indent="0">
              <a:buNone/>
            </a:pPr>
            <a:r>
              <a:rPr lang="en-US" dirty="0"/>
              <a:t>    is </a:t>
            </a:r>
            <a:r>
              <a:rPr lang="en-US" dirty="0" err="1"/>
              <a:t>Result.Error</a:t>
            </a:r>
            <a:r>
              <a:rPr lang="en-US" dirty="0"/>
              <a:t> -&gt; { }</a:t>
            </a:r>
          </a:p>
          <a:p>
            <a:pPr marL="457200" lvl="1" indent="0">
              <a:buNone/>
            </a:pPr>
            <a:r>
              <a:rPr lang="en-US" dirty="0"/>
              <a:t>}</a:t>
            </a:r>
            <a:endParaRPr lang="en-CA" dirty="0"/>
          </a:p>
        </p:txBody>
      </p:sp>
    </p:spTree>
    <p:extLst>
      <p:ext uri="{BB962C8B-B14F-4D97-AF65-F5344CB8AC3E}">
        <p14:creationId xmlns:p14="http://schemas.microsoft.com/office/powerpoint/2010/main" val="256998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8C98-0A9C-6A3B-FE40-9E0914721F9C}"/>
              </a:ext>
            </a:extLst>
          </p:cNvPr>
          <p:cNvSpPr>
            <a:spLocks noGrp="1"/>
          </p:cNvSpPr>
          <p:nvPr>
            <p:ph type="title"/>
          </p:nvPr>
        </p:nvSpPr>
        <p:spPr/>
        <p:txBody>
          <a:bodyPr/>
          <a:lstStyle/>
          <a:p>
            <a:r>
              <a:rPr lang="en-US" dirty="0"/>
              <a:t>Hierarchical</a:t>
            </a:r>
            <a:endParaRPr lang="en-CA" dirty="0"/>
          </a:p>
        </p:txBody>
      </p:sp>
      <p:sp>
        <p:nvSpPr>
          <p:cNvPr id="3" name="Content Placeholder 2">
            <a:extLst>
              <a:ext uri="{FF2B5EF4-FFF2-40B4-BE49-F238E27FC236}">
                <a16:creationId xmlns:a16="http://schemas.microsoft.com/office/drawing/2014/main" id="{7C14CB54-4F79-1E64-2E72-5B6832AA33E8}"/>
              </a:ext>
            </a:extLst>
          </p:cNvPr>
          <p:cNvSpPr>
            <a:spLocks noGrp="1"/>
          </p:cNvSpPr>
          <p:nvPr>
            <p:ph idx="1"/>
          </p:nvPr>
        </p:nvSpPr>
        <p:spPr/>
        <p:txBody>
          <a:bodyPr>
            <a:normAutofit fontScale="62500" lnSpcReduction="20000"/>
          </a:bodyPr>
          <a:lstStyle/>
          <a:p>
            <a:r>
              <a:rPr lang="en-US" dirty="0"/>
              <a:t>We can extend subclasses when defining our sealed class.</a:t>
            </a:r>
          </a:p>
          <a:p>
            <a:pPr marL="457200" lvl="1" indent="0">
              <a:buNone/>
            </a:pPr>
            <a:r>
              <a:rPr lang="en-US" dirty="0"/>
              <a:t>sealed class Result&lt;out T : Any&gt; {</a:t>
            </a:r>
          </a:p>
          <a:p>
            <a:pPr marL="457200" lvl="1" indent="0">
              <a:buNone/>
            </a:pPr>
            <a:r>
              <a:rPr lang="en-US" dirty="0"/>
              <a:t>  data class Success&lt;out T : Any&gt;(</a:t>
            </a:r>
            <a:r>
              <a:rPr lang="en-US" dirty="0" err="1"/>
              <a:t>val</a:t>
            </a:r>
            <a:r>
              <a:rPr lang="en-US" dirty="0"/>
              <a:t> data: T) : Result&lt;T&gt;()</a:t>
            </a:r>
          </a:p>
          <a:p>
            <a:pPr marL="457200" lvl="1" indent="0">
              <a:buNone/>
            </a:pPr>
            <a:r>
              <a:rPr lang="en-US" dirty="0"/>
              <a:t>  sealed class Error(</a:t>
            </a:r>
            <a:r>
              <a:rPr lang="en-US" dirty="0" err="1"/>
              <a:t>val</a:t>
            </a:r>
            <a:r>
              <a:rPr lang="en-US" dirty="0"/>
              <a:t> exception: Exception) : Result&lt;Nothing&gt;() {</a:t>
            </a:r>
          </a:p>
          <a:p>
            <a:pPr marL="457200" lvl="1" indent="0">
              <a:buNone/>
            </a:pPr>
            <a:r>
              <a:rPr lang="en-US" dirty="0"/>
              <a:t>     class </a:t>
            </a:r>
            <a:r>
              <a:rPr lang="en-US" dirty="0" err="1"/>
              <a:t>RecoverableError</a:t>
            </a:r>
            <a:r>
              <a:rPr lang="en-US" dirty="0"/>
              <a:t>(exception: Exception) : Error(exception)</a:t>
            </a:r>
          </a:p>
          <a:p>
            <a:pPr marL="457200" lvl="1" indent="0">
              <a:buNone/>
            </a:pPr>
            <a:r>
              <a:rPr lang="en-US" dirty="0"/>
              <a:t>     class </a:t>
            </a:r>
            <a:r>
              <a:rPr lang="en-US" dirty="0" err="1"/>
              <a:t>NonRecoverableError</a:t>
            </a:r>
            <a:r>
              <a:rPr lang="en-US" dirty="0"/>
              <a:t>(exception: Exception) : </a:t>
            </a:r>
          </a:p>
          <a:p>
            <a:pPr marL="457200" lvl="1" indent="0">
              <a:buNone/>
            </a:pPr>
            <a:r>
              <a:rPr lang="en-US" dirty="0"/>
              <a:t>                                               Error(exception)</a:t>
            </a:r>
          </a:p>
          <a:p>
            <a:pPr marL="457200" lvl="1" indent="0">
              <a:buNone/>
            </a:pPr>
            <a:r>
              <a:rPr lang="en-US" dirty="0"/>
              <a:t>  }</a:t>
            </a:r>
          </a:p>
          <a:p>
            <a:pPr marL="457200" lvl="1" indent="0">
              <a:buNone/>
            </a:pPr>
            <a:r>
              <a:rPr lang="en-US" dirty="0"/>
              <a:t>  object InProgress : Result&lt;Nothing&gt;()</a:t>
            </a:r>
          </a:p>
          <a:p>
            <a:pPr marL="457200" lvl="1" indent="0">
              <a:buNone/>
            </a:pPr>
            <a:r>
              <a:rPr lang="en-US" dirty="0"/>
              <a:t>}</a:t>
            </a:r>
          </a:p>
          <a:p>
            <a:pPr marL="457200" lvl="1" indent="0">
              <a:buNone/>
            </a:pPr>
            <a:endParaRPr lang="en-US" dirty="0"/>
          </a:p>
          <a:p>
            <a:r>
              <a:rPr lang="en-US" dirty="0"/>
              <a:t>These can be used as follows, for example:</a:t>
            </a:r>
          </a:p>
          <a:p>
            <a:pPr marL="457200" lvl="1" indent="0">
              <a:buNone/>
            </a:pPr>
            <a:r>
              <a:rPr lang="en-US" dirty="0" err="1"/>
              <a:t>val</a:t>
            </a:r>
            <a:r>
              <a:rPr lang="en-US" dirty="0"/>
              <a:t> action = when (result) {</a:t>
            </a:r>
          </a:p>
          <a:p>
            <a:pPr marL="457200" lvl="1" indent="0">
              <a:buNone/>
            </a:pPr>
            <a:r>
              <a:rPr lang="en-US" dirty="0"/>
              <a:t>    is </a:t>
            </a:r>
            <a:r>
              <a:rPr lang="en-US" dirty="0" err="1"/>
              <a:t>Result.Success</a:t>
            </a:r>
            <a:r>
              <a:rPr lang="en-US" dirty="0"/>
              <a:t> -&gt; { }</a:t>
            </a:r>
          </a:p>
          <a:p>
            <a:pPr marL="457200" lvl="1" indent="0">
              <a:buNone/>
            </a:pPr>
            <a:r>
              <a:rPr lang="en-US" dirty="0"/>
              <a:t>    is </a:t>
            </a:r>
            <a:r>
              <a:rPr lang="en-US" dirty="0" err="1"/>
              <a:t>Result.Error.Recoverable</a:t>
            </a:r>
            <a:r>
              <a:rPr lang="en-US" dirty="0"/>
              <a:t> -&gt; { }</a:t>
            </a:r>
          </a:p>
          <a:p>
            <a:pPr marL="457200" lvl="1" indent="0">
              <a:buNone/>
            </a:pPr>
            <a:r>
              <a:rPr lang="en-US" dirty="0"/>
              <a:t>    is </a:t>
            </a:r>
            <a:r>
              <a:rPr lang="en-US" dirty="0" err="1"/>
              <a:t>Result.Error.Nonrecoverable</a:t>
            </a:r>
            <a:r>
              <a:rPr lang="en-US" dirty="0"/>
              <a:t> -&gt; {}</a:t>
            </a:r>
          </a:p>
          <a:p>
            <a:pPr marL="457200" lvl="1" indent="0">
              <a:buNone/>
            </a:pPr>
            <a:r>
              <a:rPr lang="en-US" dirty="0"/>
              <a:t>    </a:t>
            </a:r>
            <a:r>
              <a:rPr lang="en-US" dirty="0" err="1"/>
              <a:t>Result.InProgress</a:t>
            </a:r>
            <a:r>
              <a:rPr lang="en-US" dirty="0"/>
              <a:t> -&gt;</a:t>
            </a:r>
          </a:p>
          <a:p>
            <a:pPr marL="457200" lvl="1" indent="0">
              <a:buNone/>
            </a:pPr>
            <a:r>
              <a:rPr lang="en-US" dirty="0"/>
              <a:t>}</a:t>
            </a:r>
          </a:p>
          <a:p>
            <a:pPr lvl="1"/>
            <a:endParaRPr lang="en-CA" dirty="0"/>
          </a:p>
          <a:p>
            <a:endParaRPr lang="en-CA" dirty="0"/>
          </a:p>
        </p:txBody>
      </p:sp>
    </p:spTree>
    <p:extLst>
      <p:ext uri="{BB962C8B-B14F-4D97-AF65-F5344CB8AC3E}">
        <p14:creationId xmlns:p14="http://schemas.microsoft.com/office/powerpoint/2010/main" val="167235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FE31-0DEC-BA19-A3F9-2809409D192A}"/>
              </a:ext>
            </a:extLst>
          </p:cNvPr>
          <p:cNvSpPr>
            <a:spLocks noGrp="1"/>
          </p:cNvSpPr>
          <p:nvPr>
            <p:ph type="title"/>
          </p:nvPr>
        </p:nvSpPr>
        <p:spPr/>
        <p:txBody>
          <a:bodyPr/>
          <a:lstStyle/>
          <a:p>
            <a:r>
              <a:rPr lang="en-US" dirty="0"/>
              <a:t>Pro/Con Sealed Classes</a:t>
            </a:r>
            <a:endParaRPr lang="en-CA" dirty="0"/>
          </a:p>
        </p:txBody>
      </p:sp>
      <p:sp>
        <p:nvSpPr>
          <p:cNvPr id="3" name="Content Placeholder 2">
            <a:extLst>
              <a:ext uri="{FF2B5EF4-FFF2-40B4-BE49-F238E27FC236}">
                <a16:creationId xmlns:a16="http://schemas.microsoft.com/office/drawing/2014/main" id="{C124E257-E2D0-1690-A811-19B0D6BA5024}"/>
              </a:ext>
            </a:extLst>
          </p:cNvPr>
          <p:cNvSpPr>
            <a:spLocks noGrp="1"/>
          </p:cNvSpPr>
          <p:nvPr>
            <p:ph idx="1"/>
          </p:nvPr>
        </p:nvSpPr>
        <p:spPr/>
        <p:txBody>
          <a:bodyPr>
            <a:normAutofit fontScale="85000" lnSpcReduction="20000"/>
          </a:bodyPr>
          <a:lstStyle/>
          <a:p>
            <a:r>
              <a:rPr lang="en-US" dirty="0"/>
              <a:t>Pros:</a:t>
            </a:r>
          </a:p>
          <a:p>
            <a:pPr lvl="1"/>
            <a:r>
              <a:rPr lang="en-US" dirty="0"/>
              <a:t>One of the main benefits of using sealed classes is that they can help to ensure that your code is </a:t>
            </a:r>
            <a:r>
              <a:rPr lang="en-US" b="1" dirty="0"/>
              <a:t>correct and easy to understand</a:t>
            </a:r>
            <a:r>
              <a:rPr lang="en-US" dirty="0"/>
              <a:t>. Because sealed classes only allow a fixed set of subclasses, you can be sure that any object of a sealed class will be one of the defined subclasses. This makes it easier to reason about your code and can help to reduce the risk of bugs.</a:t>
            </a:r>
          </a:p>
          <a:p>
            <a:pPr lvl="1"/>
            <a:r>
              <a:rPr lang="en-US" dirty="0"/>
              <a:t>Another advantage of sealed classes is that they can make it easier to write code that </a:t>
            </a:r>
            <a:r>
              <a:rPr lang="en-US" b="1" dirty="0"/>
              <a:t>handles different states in a consistent way</a:t>
            </a:r>
            <a:r>
              <a:rPr lang="en-US" dirty="0"/>
              <a:t>. For example, you can use a when expression to handle each of the different states, and the Kotlin compiler will ensure that you have covered all of the possible states. This can make it easier to write correct code and can save you time and effort.</a:t>
            </a:r>
          </a:p>
          <a:p>
            <a:r>
              <a:rPr lang="en-US" dirty="0"/>
              <a:t>Cons:</a:t>
            </a:r>
          </a:p>
          <a:p>
            <a:pPr lvl="1"/>
            <a:r>
              <a:rPr lang="en-US" dirty="0"/>
              <a:t>However, sealed classes also have some drawbacks. One of the main drawbacks is that they can be </a:t>
            </a:r>
            <a:r>
              <a:rPr lang="en-US" b="1" dirty="0"/>
              <a:t>more verbose</a:t>
            </a:r>
            <a:r>
              <a:rPr lang="en-US" dirty="0"/>
              <a:t> than other options, especially if you have a large number of states. Defining a sealed class and all of its subclasses can take more code than using other options, such as data classes or </a:t>
            </a:r>
            <a:r>
              <a:rPr lang="en-US" dirty="0" err="1"/>
              <a:t>enums</a:t>
            </a:r>
            <a:r>
              <a:rPr lang="en-US" dirty="0"/>
              <a:t>.</a:t>
            </a:r>
          </a:p>
          <a:p>
            <a:endParaRPr lang="en-CA" dirty="0"/>
          </a:p>
        </p:txBody>
      </p:sp>
    </p:spTree>
    <p:extLst>
      <p:ext uri="{BB962C8B-B14F-4D97-AF65-F5344CB8AC3E}">
        <p14:creationId xmlns:p14="http://schemas.microsoft.com/office/powerpoint/2010/main" val="175914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FB1-5E98-20DE-F2D9-248B295D289A}"/>
              </a:ext>
            </a:extLst>
          </p:cNvPr>
          <p:cNvSpPr>
            <a:spLocks noGrp="1"/>
          </p:cNvSpPr>
          <p:nvPr>
            <p:ph type="title"/>
          </p:nvPr>
        </p:nvSpPr>
        <p:spPr/>
        <p:txBody>
          <a:bodyPr/>
          <a:lstStyle/>
          <a:p>
            <a:r>
              <a:rPr lang="en-US" dirty="0"/>
              <a:t>Comparing sealed vs data vs </a:t>
            </a:r>
            <a:r>
              <a:rPr lang="en-US" dirty="0" err="1"/>
              <a:t>enum</a:t>
            </a:r>
            <a:r>
              <a:rPr lang="en-US" dirty="0"/>
              <a:t> classes</a:t>
            </a:r>
            <a:endParaRPr lang="en-CA" dirty="0"/>
          </a:p>
        </p:txBody>
      </p:sp>
      <p:sp>
        <p:nvSpPr>
          <p:cNvPr id="3" name="Content Placeholder 2">
            <a:extLst>
              <a:ext uri="{FF2B5EF4-FFF2-40B4-BE49-F238E27FC236}">
                <a16:creationId xmlns:a16="http://schemas.microsoft.com/office/drawing/2014/main" id="{46F5A492-E1E6-BAF8-137E-00CDA9ED4419}"/>
              </a:ext>
            </a:extLst>
          </p:cNvPr>
          <p:cNvSpPr>
            <a:spLocks noGrp="1"/>
          </p:cNvSpPr>
          <p:nvPr>
            <p:ph idx="1"/>
          </p:nvPr>
        </p:nvSpPr>
        <p:spPr>
          <a:xfrm>
            <a:off x="838200" y="1825624"/>
            <a:ext cx="10515600" cy="5032375"/>
          </a:xfrm>
        </p:spPr>
        <p:txBody>
          <a:bodyPr>
            <a:normAutofit fontScale="55000" lnSpcReduction="20000"/>
          </a:bodyPr>
          <a:lstStyle/>
          <a:p>
            <a:pPr marL="0" indent="0">
              <a:buNone/>
            </a:pPr>
            <a:r>
              <a:rPr lang="en-CA" dirty="0"/>
              <a:t>// Using a sealed class</a:t>
            </a:r>
          </a:p>
          <a:p>
            <a:pPr marL="0" indent="0">
              <a:buNone/>
            </a:pPr>
            <a:r>
              <a:rPr lang="en-CA" dirty="0"/>
              <a:t>sealed class </a:t>
            </a:r>
            <a:r>
              <a:rPr lang="en-CA" dirty="0" err="1"/>
              <a:t>AppState</a:t>
            </a:r>
            <a:r>
              <a:rPr lang="en-CA" dirty="0"/>
              <a:t> {</a:t>
            </a:r>
          </a:p>
          <a:p>
            <a:pPr marL="0" indent="0">
              <a:buNone/>
            </a:pPr>
            <a:r>
              <a:rPr lang="en-CA" dirty="0"/>
              <a:t>    object Loading : </a:t>
            </a:r>
            <a:r>
              <a:rPr lang="en-CA" dirty="0" err="1"/>
              <a:t>AppState</a:t>
            </a:r>
            <a:r>
              <a:rPr lang="en-CA" dirty="0"/>
              <a:t>()</a:t>
            </a:r>
          </a:p>
          <a:p>
            <a:pPr marL="0" indent="0">
              <a:buNone/>
            </a:pPr>
            <a:r>
              <a:rPr lang="en-CA" dirty="0"/>
              <a:t>    data class Success(</a:t>
            </a:r>
            <a:r>
              <a:rPr lang="en-CA" dirty="0" err="1"/>
              <a:t>val</a:t>
            </a:r>
            <a:r>
              <a:rPr lang="en-CA" dirty="0"/>
              <a:t> data: Data) : </a:t>
            </a:r>
            <a:r>
              <a:rPr lang="en-CA" dirty="0" err="1"/>
              <a:t>AppState</a:t>
            </a:r>
            <a:r>
              <a:rPr lang="en-CA" dirty="0"/>
              <a:t>()</a:t>
            </a:r>
          </a:p>
          <a:p>
            <a:pPr marL="0" indent="0">
              <a:buNone/>
            </a:pPr>
            <a:r>
              <a:rPr lang="en-CA" dirty="0"/>
              <a:t>    data class Error(</a:t>
            </a:r>
            <a:r>
              <a:rPr lang="en-CA" dirty="0" err="1"/>
              <a:t>val</a:t>
            </a:r>
            <a:r>
              <a:rPr lang="en-CA" dirty="0"/>
              <a:t> message: String, </a:t>
            </a:r>
            <a:r>
              <a:rPr lang="en-CA" dirty="0" err="1"/>
              <a:t>val</a:t>
            </a:r>
            <a:r>
              <a:rPr lang="en-CA" dirty="0"/>
              <a:t> </a:t>
            </a:r>
            <a:r>
              <a:rPr lang="en-CA" dirty="0" err="1"/>
              <a:t>stackTrace</a:t>
            </a:r>
            <a:r>
              <a:rPr lang="en-CA" dirty="0"/>
              <a:t>: String) : </a:t>
            </a:r>
            <a:r>
              <a:rPr lang="en-CA" dirty="0" err="1"/>
              <a:t>AppState</a:t>
            </a:r>
            <a:r>
              <a:rPr lang="en-CA" dirty="0"/>
              <a:t>()</a:t>
            </a:r>
          </a:p>
          <a:p>
            <a:pPr marL="0" indent="0">
              <a:buNone/>
            </a:pPr>
            <a:r>
              <a:rPr lang="en-CA" dirty="0"/>
              <a:t>}</a:t>
            </a:r>
          </a:p>
          <a:p>
            <a:pPr marL="0" indent="0">
              <a:buNone/>
            </a:pPr>
            <a:endParaRPr lang="en-CA" dirty="0"/>
          </a:p>
          <a:p>
            <a:pPr marL="0" indent="0">
              <a:buNone/>
            </a:pPr>
            <a:r>
              <a:rPr lang="en-CA" dirty="0"/>
              <a:t>// Using a data class</a:t>
            </a:r>
          </a:p>
          <a:p>
            <a:pPr marL="0" indent="0">
              <a:buNone/>
            </a:pPr>
            <a:r>
              <a:rPr lang="en-CA" dirty="0"/>
              <a:t>data class </a:t>
            </a:r>
            <a:r>
              <a:rPr lang="en-CA" dirty="0" err="1"/>
              <a:t>AppState</a:t>
            </a:r>
            <a:r>
              <a:rPr lang="en-CA" dirty="0"/>
              <a:t>(</a:t>
            </a:r>
            <a:r>
              <a:rPr lang="en-CA" dirty="0" err="1"/>
              <a:t>val</a:t>
            </a:r>
            <a:r>
              <a:rPr lang="en-CA" dirty="0"/>
              <a:t> state: String, </a:t>
            </a:r>
            <a:r>
              <a:rPr lang="en-CA" dirty="0" err="1"/>
              <a:t>val</a:t>
            </a:r>
            <a:r>
              <a:rPr lang="en-CA" dirty="0"/>
              <a:t> data: Data? = null, </a:t>
            </a:r>
            <a:r>
              <a:rPr lang="en-CA" dirty="0" err="1"/>
              <a:t>val</a:t>
            </a:r>
            <a:r>
              <a:rPr lang="en-CA" dirty="0"/>
              <a:t> message: String? = null)</a:t>
            </a:r>
          </a:p>
          <a:p>
            <a:endParaRPr lang="en-CA" dirty="0"/>
          </a:p>
          <a:p>
            <a:pPr marL="0" indent="0">
              <a:buNone/>
            </a:pPr>
            <a:r>
              <a:rPr lang="en-CA" dirty="0"/>
              <a:t>// Using an </a:t>
            </a:r>
            <a:r>
              <a:rPr lang="en-CA" dirty="0" err="1"/>
              <a:t>enum</a:t>
            </a:r>
            <a:endParaRPr lang="en-CA" dirty="0"/>
          </a:p>
          <a:p>
            <a:pPr marL="0" indent="0">
              <a:buNone/>
            </a:pPr>
            <a:r>
              <a:rPr lang="en-CA" dirty="0" err="1"/>
              <a:t>enum</a:t>
            </a:r>
            <a:r>
              <a:rPr lang="en-CA" dirty="0"/>
              <a:t> class </a:t>
            </a:r>
            <a:r>
              <a:rPr lang="en-CA" dirty="0" err="1"/>
              <a:t>AppState</a:t>
            </a:r>
            <a:r>
              <a:rPr lang="en-CA" dirty="0"/>
              <a:t> {</a:t>
            </a:r>
          </a:p>
          <a:p>
            <a:pPr marL="0" indent="0">
              <a:buNone/>
            </a:pPr>
            <a:r>
              <a:rPr lang="en-CA" dirty="0"/>
              <a:t>    LOADING,</a:t>
            </a:r>
          </a:p>
          <a:p>
            <a:pPr marL="0" indent="0">
              <a:buNone/>
            </a:pPr>
            <a:r>
              <a:rPr lang="en-CA" dirty="0"/>
              <a:t>    SUCCESS,</a:t>
            </a:r>
          </a:p>
          <a:p>
            <a:pPr marL="0" indent="0">
              <a:buNone/>
            </a:pPr>
            <a:r>
              <a:rPr lang="en-CA" dirty="0"/>
              <a:t>    ERROR</a:t>
            </a:r>
          </a:p>
          <a:p>
            <a:pPr marL="0" indent="0">
              <a:buNone/>
            </a:pPr>
            <a:r>
              <a:rPr lang="en-CA" dirty="0"/>
              <a:t>}</a:t>
            </a:r>
          </a:p>
        </p:txBody>
      </p:sp>
      <p:sp>
        <p:nvSpPr>
          <p:cNvPr id="5" name="TextBox 4">
            <a:extLst>
              <a:ext uri="{FF2B5EF4-FFF2-40B4-BE49-F238E27FC236}">
                <a16:creationId xmlns:a16="http://schemas.microsoft.com/office/drawing/2014/main" id="{C2177948-9CBB-B263-1D78-FD8C96D4DF62}"/>
              </a:ext>
            </a:extLst>
          </p:cNvPr>
          <p:cNvSpPr txBox="1"/>
          <p:nvPr/>
        </p:nvSpPr>
        <p:spPr>
          <a:xfrm>
            <a:off x="6263640" y="1292103"/>
            <a:ext cx="6098344" cy="1754326"/>
          </a:xfrm>
          <a:prstGeom prst="rect">
            <a:avLst/>
          </a:prstGeom>
          <a:noFill/>
        </p:spPr>
        <p:txBody>
          <a:bodyPr wrap="square">
            <a:spAutoFit/>
          </a:bodyPr>
          <a:lstStyle/>
          <a:p>
            <a:r>
              <a:rPr lang="en-US" dirty="0"/>
              <a:t>Sealed classes are best for situations where you need to define a fixed set of possible states and want to ensure that your code is correct and easy to understand. </a:t>
            </a:r>
          </a:p>
          <a:p>
            <a:endParaRPr lang="en-US" dirty="0"/>
          </a:p>
          <a:p>
            <a:r>
              <a:rPr lang="en-US" dirty="0"/>
              <a:t>Data classes are better for situations where you just need to hold simple data and don’t need any complex logic. </a:t>
            </a:r>
            <a:endParaRPr lang="en-CA" dirty="0"/>
          </a:p>
        </p:txBody>
      </p:sp>
    </p:spTree>
    <p:extLst>
      <p:ext uri="{BB962C8B-B14F-4D97-AF65-F5344CB8AC3E}">
        <p14:creationId xmlns:p14="http://schemas.microsoft.com/office/powerpoint/2010/main" val="124666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8150-501F-C617-FD0C-0ED763C913A0}"/>
              </a:ext>
            </a:extLst>
          </p:cNvPr>
          <p:cNvSpPr>
            <a:spLocks noGrp="1"/>
          </p:cNvSpPr>
          <p:nvPr>
            <p:ph type="title"/>
          </p:nvPr>
        </p:nvSpPr>
        <p:spPr/>
        <p:txBody>
          <a:bodyPr/>
          <a:lstStyle/>
          <a:p>
            <a:r>
              <a:rPr lang="en-US" dirty="0"/>
              <a:t>Pro/Con Data Classes</a:t>
            </a:r>
            <a:endParaRPr lang="en-CA" dirty="0"/>
          </a:p>
        </p:txBody>
      </p:sp>
      <p:sp>
        <p:nvSpPr>
          <p:cNvPr id="3" name="Content Placeholder 2">
            <a:extLst>
              <a:ext uri="{FF2B5EF4-FFF2-40B4-BE49-F238E27FC236}">
                <a16:creationId xmlns:a16="http://schemas.microsoft.com/office/drawing/2014/main" id="{DC79CE65-EC24-DA73-7722-0AD524FA0D44}"/>
              </a:ext>
            </a:extLst>
          </p:cNvPr>
          <p:cNvSpPr>
            <a:spLocks noGrp="1"/>
          </p:cNvSpPr>
          <p:nvPr>
            <p:ph idx="1"/>
          </p:nvPr>
        </p:nvSpPr>
        <p:spPr/>
        <p:txBody>
          <a:bodyPr>
            <a:normAutofit fontScale="85000" lnSpcReduction="10000"/>
          </a:bodyPr>
          <a:lstStyle/>
          <a:p>
            <a:r>
              <a:rPr lang="en-US" dirty="0"/>
              <a:t>Pros</a:t>
            </a:r>
          </a:p>
          <a:p>
            <a:pPr lvl="1"/>
            <a:r>
              <a:rPr lang="en-US" dirty="0"/>
              <a:t>One of the main advantages of data classes is that they are </a:t>
            </a:r>
            <a:r>
              <a:rPr lang="en-US" b="1" dirty="0"/>
              <a:t>concise and easy to use</a:t>
            </a:r>
            <a:r>
              <a:rPr lang="en-US" dirty="0"/>
              <a:t>. Data classes are especially useful when you just need to hold a simple data structure and don’t need any complex logic. They allow you to define the data you need in a single line of code and provide automatically generated methods for accessing and modifying that data.</a:t>
            </a:r>
          </a:p>
          <a:p>
            <a:pPr lvl="1"/>
            <a:r>
              <a:rPr lang="en-US" dirty="0"/>
              <a:t>Another advantage of data classes is that they can be </a:t>
            </a:r>
            <a:r>
              <a:rPr lang="en-US" b="1" dirty="0"/>
              <a:t>more flexible than sealed classes</a:t>
            </a:r>
            <a:r>
              <a:rPr lang="en-US" dirty="0"/>
              <a:t>. Because data classes don’t have any restrictions on where they can be subclassed, you can define them in one file and use them in another without any problems. This can be useful if you need to share data between different parts of your codebase.</a:t>
            </a:r>
          </a:p>
          <a:p>
            <a:r>
              <a:rPr lang="en-US" dirty="0"/>
              <a:t>Cons:</a:t>
            </a:r>
          </a:p>
          <a:p>
            <a:pPr lvl="1"/>
            <a:r>
              <a:rPr lang="en-US" dirty="0"/>
              <a:t>However, data classes also have some drawbacks. One of the main drawbacks is that they </a:t>
            </a:r>
            <a:r>
              <a:rPr lang="en-US" b="1" dirty="0"/>
              <a:t>don’t provide the same level of type safety</a:t>
            </a:r>
            <a:r>
              <a:rPr lang="en-US" dirty="0"/>
              <a:t> as sealed classes. Because data classes can be subclassed anywhere, it’s possible for other code to define additional subclasses that you aren’t aware of. This can make it harder to reason about your code and can increase the risk of bugs.</a:t>
            </a:r>
            <a:endParaRPr lang="en-CA" dirty="0"/>
          </a:p>
        </p:txBody>
      </p:sp>
    </p:spTree>
    <p:extLst>
      <p:ext uri="{BB962C8B-B14F-4D97-AF65-F5344CB8AC3E}">
        <p14:creationId xmlns:p14="http://schemas.microsoft.com/office/powerpoint/2010/main" val="65667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D7D8-1D16-E210-085B-ABBE0377EB3B}"/>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304889B8-8B2C-45E1-8ADA-DE327654B841}"/>
              </a:ext>
            </a:extLst>
          </p:cNvPr>
          <p:cNvSpPr>
            <a:spLocks noGrp="1"/>
          </p:cNvSpPr>
          <p:nvPr>
            <p:ph idx="1"/>
          </p:nvPr>
        </p:nvSpPr>
        <p:spPr/>
        <p:txBody>
          <a:bodyPr>
            <a:normAutofit/>
          </a:bodyPr>
          <a:lstStyle/>
          <a:p>
            <a:r>
              <a:rPr lang="en-US" dirty="0"/>
              <a:t>Navigating Multiple Screens</a:t>
            </a:r>
          </a:p>
          <a:p>
            <a:r>
              <a:rPr lang="en-US" dirty="0"/>
              <a:t>Sealed Classes</a:t>
            </a:r>
          </a:p>
          <a:p>
            <a:r>
              <a:rPr lang="en-US" dirty="0"/>
              <a:t>Navigation Bar</a:t>
            </a:r>
          </a:p>
          <a:p>
            <a:endParaRPr lang="en-US" dirty="0"/>
          </a:p>
          <a:p>
            <a:endParaRPr lang="en-US" dirty="0"/>
          </a:p>
        </p:txBody>
      </p:sp>
    </p:spTree>
    <p:extLst>
      <p:ext uri="{BB962C8B-B14F-4D97-AF65-F5344CB8AC3E}">
        <p14:creationId xmlns:p14="http://schemas.microsoft.com/office/powerpoint/2010/main" val="30714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FF6D-1AC6-F43E-F4E1-DDCE1EF2A275}"/>
              </a:ext>
            </a:extLst>
          </p:cNvPr>
          <p:cNvSpPr>
            <a:spLocks noGrp="1"/>
          </p:cNvSpPr>
          <p:nvPr>
            <p:ph type="title"/>
          </p:nvPr>
        </p:nvSpPr>
        <p:spPr/>
        <p:txBody>
          <a:bodyPr/>
          <a:lstStyle/>
          <a:p>
            <a:r>
              <a:rPr lang="en-US" dirty="0"/>
              <a:t>Navigation Bar</a:t>
            </a:r>
            <a:endParaRPr lang="en-CA" dirty="0"/>
          </a:p>
        </p:txBody>
      </p:sp>
      <p:sp>
        <p:nvSpPr>
          <p:cNvPr id="3" name="Content Placeholder 2">
            <a:extLst>
              <a:ext uri="{FF2B5EF4-FFF2-40B4-BE49-F238E27FC236}">
                <a16:creationId xmlns:a16="http://schemas.microsoft.com/office/drawing/2014/main" id="{91D0295D-988D-DE3D-F504-CAC326FC0EEF}"/>
              </a:ext>
            </a:extLst>
          </p:cNvPr>
          <p:cNvSpPr>
            <a:spLocks noGrp="1"/>
          </p:cNvSpPr>
          <p:nvPr>
            <p:ph idx="1"/>
          </p:nvPr>
        </p:nvSpPr>
        <p:spPr/>
        <p:txBody>
          <a:bodyPr/>
          <a:lstStyle/>
          <a:p>
            <a:r>
              <a:rPr lang="en-CA" dirty="0">
                <a:hlinkClick r:id="rId2"/>
              </a:rPr>
              <a:t>https://itnext.io/navigation-bar-bottom-app-bar-in-jetpack-compose-with-material-3-c57ae317bd00</a:t>
            </a:r>
            <a:endParaRPr lang="en-CA" dirty="0"/>
          </a:p>
          <a:p>
            <a:r>
              <a:rPr lang="en-CA" dirty="0"/>
              <a:t>Let's build a navigation bar, similar to the one in the article above, but using Voyager navigation.</a:t>
            </a:r>
          </a:p>
          <a:p>
            <a:endParaRPr lang="en-CA" dirty="0"/>
          </a:p>
        </p:txBody>
      </p:sp>
    </p:spTree>
    <p:extLst>
      <p:ext uri="{BB962C8B-B14F-4D97-AF65-F5344CB8AC3E}">
        <p14:creationId xmlns:p14="http://schemas.microsoft.com/office/powerpoint/2010/main" val="177389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30C97-19AE-C023-3656-4D0042B48E74}"/>
              </a:ext>
            </a:extLst>
          </p:cNvPr>
          <p:cNvSpPr>
            <a:spLocks noGrp="1"/>
          </p:cNvSpPr>
          <p:nvPr>
            <p:ph type="title"/>
          </p:nvPr>
        </p:nvSpPr>
        <p:spPr/>
        <p:txBody>
          <a:bodyPr/>
          <a:lstStyle/>
          <a:p>
            <a:r>
              <a:rPr lang="en-US" dirty="0" err="1"/>
              <a:t>Misc</a:t>
            </a:r>
            <a:r>
              <a:rPr lang="en-US" dirty="0"/>
              <a:t> Info</a:t>
            </a:r>
            <a:endParaRPr lang="en-CA" dirty="0"/>
          </a:p>
        </p:txBody>
      </p:sp>
      <p:sp>
        <p:nvSpPr>
          <p:cNvPr id="5" name="Text Placeholder 4">
            <a:extLst>
              <a:ext uri="{FF2B5EF4-FFF2-40B4-BE49-F238E27FC236}">
                <a16:creationId xmlns:a16="http://schemas.microsoft.com/office/drawing/2014/main" id="{4152E50D-0525-1A63-C5EC-D46D57411D0E}"/>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53833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CCFB-BA7A-AC43-2563-9A5EDB37805F}"/>
              </a:ext>
            </a:extLst>
          </p:cNvPr>
          <p:cNvSpPr>
            <a:spLocks noGrp="1"/>
          </p:cNvSpPr>
          <p:nvPr>
            <p:ph type="title"/>
          </p:nvPr>
        </p:nvSpPr>
        <p:spPr/>
        <p:txBody>
          <a:bodyPr/>
          <a:lstStyle/>
          <a:p>
            <a:r>
              <a:rPr lang="en-US" dirty="0" err="1"/>
              <a:t>MongoDb</a:t>
            </a:r>
            <a:endParaRPr lang="en-CA" dirty="0"/>
          </a:p>
        </p:txBody>
      </p:sp>
      <p:sp>
        <p:nvSpPr>
          <p:cNvPr id="3" name="Content Placeholder 2">
            <a:extLst>
              <a:ext uri="{FF2B5EF4-FFF2-40B4-BE49-F238E27FC236}">
                <a16:creationId xmlns:a16="http://schemas.microsoft.com/office/drawing/2014/main" id="{8C709CE6-98B8-1BA5-47B2-DD615370A105}"/>
              </a:ext>
            </a:extLst>
          </p:cNvPr>
          <p:cNvSpPr>
            <a:spLocks noGrp="1"/>
          </p:cNvSpPr>
          <p:nvPr>
            <p:ph idx="1"/>
          </p:nvPr>
        </p:nvSpPr>
        <p:spPr/>
        <p:txBody>
          <a:bodyPr/>
          <a:lstStyle/>
          <a:p>
            <a:r>
              <a:rPr lang="en-CA" dirty="0">
                <a:hlinkClick r:id="rId2"/>
              </a:rPr>
              <a:t>https://www.mongodb.com/developer/products/realm/getting-started-kmm-flexiable-sync/#building-a-more-complex-app</a:t>
            </a:r>
            <a:r>
              <a:rPr lang="en-CA" dirty="0"/>
              <a:t> </a:t>
            </a:r>
          </a:p>
        </p:txBody>
      </p:sp>
    </p:spTree>
    <p:extLst>
      <p:ext uri="{BB962C8B-B14F-4D97-AF65-F5344CB8AC3E}">
        <p14:creationId xmlns:p14="http://schemas.microsoft.com/office/powerpoint/2010/main" val="347271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E384-385A-7964-40FA-C361AAE89DE9}"/>
              </a:ext>
            </a:extLst>
          </p:cNvPr>
          <p:cNvSpPr>
            <a:spLocks noGrp="1"/>
          </p:cNvSpPr>
          <p:nvPr>
            <p:ph type="title"/>
          </p:nvPr>
        </p:nvSpPr>
        <p:spPr>
          <a:xfrm>
            <a:off x="838200" y="-70975"/>
            <a:ext cx="10515600" cy="1325563"/>
          </a:xfrm>
        </p:spPr>
        <p:txBody>
          <a:bodyPr/>
          <a:lstStyle/>
          <a:p>
            <a:r>
              <a:rPr lang="en-US" dirty="0"/>
              <a:t>List of items</a:t>
            </a:r>
            <a:endParaRPr lang="en-CA" dirty="0"/>
          </a:p>
        </p:txBody>
      </p:sp>
      <p:sp>
        <p:nvSpPr>
          <p:cNvPr id="3" name="Content Placeholder 2">
            <a:extLst>
              <a:ext uri="{FF2B5EF4-FFF2-40B4-BE49-F238E27FC236}">
                <a16:creationId xmlns:a16="http://schemas.microsoft.com/office/drawing/2014/main" id="{898E2505-D050-8B5D-5778-AA8FCBC01A7B}"/>
              </a:ext>
            </a:extLst>
          </p:cNvPr>
          <p:cNvSpPr>
            <a:spLocks noGrp="1"/>
          </p:cNvSpPr>
          <p:nvPr>
            <p:ph idx="1"/>
          </p:nvPr>
        </p:nvSpPr>
        <p:spPr>
          <a:xfrm>
            <a:off x="838200" y="1012874"/>
            <a:ext cx="10515600" cy="5845126"/>
          </a:xfrm>
        </p:spPr>
        <p:txBody>
          <a:bodyPr>
            <a:normAutofit fontScale="55000" lnSpcReduction="20000"/>
          </a:bodyPr>
          <a:lstStyle/>
          <a:p>
            <a:r>
              <a:rPr lang="en-CA" dirty="0"/>
              <a:t>Need to import the right thing</a:t>
            </a:r>
          </a:p>
          <a:p>
            <a:r>
              <a:rPr lang="en-CA" dirty="0"/>
              <a:t>import </a:t>
            </a:r>
            <a:r>
              <a:rPr lang="en-CA" dirty="0" err="1"/>
              <a:t>androidx.compose.foundation.lazy.items</a:t>
            </a:r>
            <a:endParaRPr lang="en-CA" dirty="0"/>
          </a:p>
          <a:p>
            <a:endParaRPr lang="en-CA" dirty="0"/>
          </a:p>
          <a:p>
            <a:r>
              <a:rPr lang="en-CA" dirty="0"/>
              <a:t>@Composable</a:t>
            </a:r>
          </a:p>
          <a:p>
            <a:r>
              <a:rPr lang="en-CA" dirty="0"/>
              <a:t>fun </a:t>
            </a:r>
            <a:r>
              <a:rPr lang="en-CA" dirty="0" err="1"/>
              <a:t>ListContent</a:t>
            </a:r>
            <a:r>
              <a:rPr lang="en-CA" dirty="0"/>
              <a:t>(</a:t>
            </a:r>
            <a:r>
              <a:rPr lang="en-CA" dirty="0" err="1"/>
              <a:t>onItemClick</a:t>
            </a:r>
            <a:r>
              <a:rPr lang="en-CA" dirty="0"/>
              <a:t>: (String) -&gt; Unit) {</a:t>
            </a:r>
          </a:p>
          <a:p>
            <a:r>
              <a:rPr lang="en-CA" dirty="0"/>
              <a:t>    </a:t>
            </a:r>
            <a:r>
              <a:rPr lang="en-CA" dirty="0" err="1"/>
              <a:t>val</a:t>
            </a:r>
            <a:r>
              <a:rPr lang="en-CA" dirty="0"/>
              <a:t> items = remember { List(100) { "Item $it" } }</a:t>
            </a:r>
          </a:p>
          <a:p>
            <a:endParaRPr lang="en-CA" dirty="0"/>
          </a:p>
          <a:p>
            <a:r>
              <a:rPr lang="en-CA" dirty="0"/>
              <a:t>    </a:t>
            </a:r>
            <a:r>
              <a:rPr lang="en-CA" dirty="0" err="1"/>
              <a:t>LazyColumn</a:t>
            </a:r>
            <a:r>
              <a:rPr lang="en-CA" dirty="0"/>
              <a:t> {</a:t>
            </a:r>
          </a:p>
          <a:p>
            <a:r>
              <a:rPr lang="en-CA" dirty="0"/>
              <a:t>        items(items) { item -&gt;</a:t>
            </a:r>
          </a:p>
          <a:p>
            <a:r>
              <a:rPr lang="en-CA" dirty="0"/>
              <a:t>            Text(</a:t>
            </a:r>
          </a:p>
          <a:p>
            <a:r>
              <a:rPr lang="en-CA" dirty="0"/>
              <a:t>                text = item,</a:t>
            </a:r>
          </a:p>
          <a:p>
            <a:r>
              <a:rPr lang="en-CA" dirty="0"/>
              <a:t>                modifier = Modifier</a:t>
            </a:r>
          </a:p>
          <a:p>
            <a:r>
              <a:rPr lang="en-CA" dirty="0"/>
              <a:t>                    .clickable { </a:t>
            </a:r>
            <a:r>
              <a:rPr lang="en-CA" dirty="0" err="1"/>
              <a:t>onItemClick</a:t>
            </a:r>
            <a:r>
              <a:rPr lang="en-CA" dirty="0"/>
              <a:t>(item) }</a:t>
            </a:r>
          </a:p>
          <a:p>
            <a:r>
              <a:rPr lang="en-CA" dirty="0"/>
              <a:t>                    .</a:t>
            </a:r>
            <a:r>
              <a:rPr lang="en-CA" dirty="0" err="1"/>
              <a:t>fillMaxWidth</a:t>
            </a:r>
            <a:r>
              <a:rPr lang="en-CA" dirty="0"/>
              <a:t>()</a:t>
            </a:r>
          </a:p>
          <a:p>
            <a:r>
              <a:rPr lang="en-CA" dirty="0"/>
              <a:t>                    .padding(16.dp)</a:t>
            </a:r>
          </a:p>
          <a:p>
            <a:r>
              <a:rPr lang="en-CA" dirty="0"/>
              <a:t>            )</a:t>
            </a:r>
          </a:p>
          <a:p>
            <a:r>
              <a:rPr lang="en-CA" dirty="0"/>
              <a:t>        }</a:t>
            </a:r>
          </a:p>
          <a:p>
            <a:r>
              <a:rPr lang="en-CA" dirty="0"/>
              <a:t>    }</a:t>
            </a:r>
          </a:p>
          <a:p>
            <a:r>
              <a:rPr lang="en-CA" dirty="0"/>
              <a:t>}</a:t>
            </a:r>
          </a:p>
        </p:txBody>
      </p:sp>
    </p:spTree>
    <p:extLst>
      <p:ext uri="{BB962C8B-B14F-4D97-AF65-F5344CB8AC3E}">
        <p14:creationId xmlns:p14="http://schemas.microsoft.com/office/powerpoint/2010/main" val="350066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F53F-C681-3E6C-AC05-11072290F6C1}"/>
              </a:ext>
            </a:extLst>
          </p:cNvPr>
          <p:cNvSpPr>
            <a:spLocks noGrp="1"/>
          </p:cNvSpPr>
          <p:nvPr>
            <p:ph type="title"/>
          </p:nvPr>
        </p:nvSpPr>
        <p:spPr/>
        <p:txBody>
          <a:bodyPr/>
          <a:lstStyle/>
          <a:p>
            <a:r>
              <a:rPr lang="en-US" dirty="0"/>
              <a:t>Mutable List</a:t>
            </a:r>
            <a:endParaRPr lang="en-CA" dirty="0"/>
          </a:p>
        </p:txBody>
      </p:sp>
      <p:sp>
        <p:nvSpPr>
          <p:cNvPr id="3" name="Content Placeholder 2">
            <a:extLst>
              <a:ext uri="{FF2B5EF4-FFF2-40B4-BE49-F238E27FC236}">
                <a16:creationId xmlns:a16="http://schemas.microsoft.com/office/drawing/2014/main" id="{1DC78778-3DF0-668A-C390-6590ECC02195}"/>
              </a:ext>
            </a:extLst>
          </p:cNvPr>
          <p:cNvSpPr>
            <a:spLocks noGrp="1"/>
          </p:cNvSpPr>
          <p:nvPr>
            <p:ph idx="1"/>
          </p:nvPr>
        </p:nvSpPr>
        <p:spPr/>
        <p:txBody>
          <a:bodyPr>
            <a:normAutofit lnSpcReduction="10000"/>
          </a:bodyPr>
          <a:lstStyle/>
          <a:p>
            <a:r>
              <a:rPr lang="en-CA" dirty="0">
                <a:hlinkClick r:id="rId2"/>
              </a:rPr>
              <a:t>https://medium.com/geekculture/add-remove-in-lazycolumn-list-aka-recyclerview-jetpack-compose-7c4a2464fc9f</a:t>
            </a:r>
            <a:r>
              <a:rPr lang="en-US" dirty="0"/>
              <a:t> </a:t>
            </a:r>
          </a:p>
          <a:p>
            <a:endParaRPr lang="en-US" dirty="0"/>
          </a:p>
          <a:p>
            <a:r>
              <a:rPr lang="en-US" dirty="0"/>
              <a:t>Caution: Using mutable objects such as </a:t>
            </a:r>
            <a:r>
              <a:rPr lang="en-US" dirty="0" err="1"/>
              <a:t>ArrayList</a:t>
            </a:r>
            <a:r>
              <a:rPr lang="en-US" dirty="0"/>
              <a:t>&lt;T&gt; or </a:t>
            </a:r>
            <a:r>
              <a:rPr lang="en-US" dirty="0" err="1"/>
              <a:t>mutableListOf</a:t>
            </a:r>
            <a:r>
              <a:rPr lang="en-US" dirty="0"/>
              <a:t>() as state in Compose causes your users to see incorrect or stale data in your app. Mutable objects that are not observable, such as </a:t>
            </a:r>
            <a:r>
              <a:rPr lang="en-US" dirty="0" err="1"/>
              <a:t>ArrayList</a:t>
            </a:r>
            <a:r>
              <a:rPr lang="en-US" dirty="0"/>
              <a:t> or a mutable data class, are not observable by Compose and don't trigger a </a:t>
            </a:r>
            <a:r>
              <a:rPr lang="en-US" dirty="0" err="1"/>
              <a:t>recomposition</a:t>
            </a:r>
            <a:r>
              <a:rPr lang="en-US" dirty="0"/>
              <a:t> when they change. Instead of using non-observable mutable objects, the recommendation is to use an observable data holder such as State&lt;List&lt;T&gt;&gt; and the immutable </a:t>
            </a:r>
            <a:r>
              <a:rPr lang="en-US" dirty="0" err="1"/>
              <a:t>listOf</a:t>
            </a:r>
            <a:r>
              <a:rPr lang="en-US" dirty="0"/>
              <a:t>().</a:t>
            </a:r>
          </a:p>
          <a:p>
            <a:endParaRPr lang="en-US" dirty="0"/>
          </a:p>
        </p:txBody>
      </p:sp>
    </p:spTree>
    <p:extLst>
      <p:ext uri="{BB962C8B-B14F-4D97-AF65-F5344CB8AC3E}">
        <p14:creationId xmlns:p14="http://schemas.microsoft.com/office/powerpoint/2010/main" val="253358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D33B-0377-1F54-34C9-E8B0B7F8FAD6}"/>
              </a:ext>
            </a:extLst>
          </p:cNvPr>
          <p:cNvSpPr>
            <a:spLocks noGrp="1"/>
          </p:cNvSpPr>
          <p:nvPr>
            <p:ph type="title"/>
          </p:nvPr>
        </p:nvSpPr>
        <p:spPr/>
        <p:txBody>
          <a:bodyPr/>
          <a:lstStyle/>
          <a:p>
            <a:r>
              <a:rPr lang="en-US" dirty="0"/>
              <a:t>Layout Inspector</a:t>
            </a:r>
            <a:endParaRPr lang="en-CA" dirty="0"/>
          </a:p>
        </p:txBody>
      </p:sp>
      <p:sp>
        <p:nvSpPr>
          <p:cNvPr id="3" name="Content Placeholder 2">
            <a:extLst>
              <a:ext uri="{FF2B5EF4-FFF2-40B4-BE49-F238E27FC236}">
                <a16:creationId xmlns:a16="http://schemas.microsoft.com/office/drawing/2014/main" id="{825C987C-1138-605D-7E06-809919C59B0B}"/>
              </a:ext>
            </a:extLst>
          </p:cNvPr>
          <p:cNvSpPr>
            <a:spLocks noGrp="1"/>
          </p:cNvSpPr>
          <p:nvPr>
            <p:ph idx="1"/>
          </p:nvPr>
        </p:nvSpPr>
        <p:spPr/>
        <p:txBody>
          <a:bodyPr/>
          <a:lstStyle/>
          <a:p>
            <a:r>
              <a:rPr lang="en-CA" dirty="0">
                <a:hlinkClick r:id="rId2"/>
              </a:rPr>
              <a:t>https://developer.android.com/jetpack/compose/tooling/layout-inspector</a:t>
            </a:r>
            <a:r>
              <a:rPr lang="en-CA" dirty="0"/>
              <a:t> </a:t>
            </a:r>
          </a:p>
        </p:txBody>
      </p:sp>
    </p:spTree>
    <p:extLst>
      <p:ext uri="{BB962C8B-B14F-4D97-AF65-F5344CB8AC3E}">
        <p14:creationId xmlns:p14="http://schemas.microsoft.com/office/powerpoint/2010/main" val="61351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AF40-89DD-2815-9345-7DAD26FE0468}"/>
              </a:ext>
            </a:extLst>
          </p:cNvPr>
          <p:cNvSpPr>
            <a:spLocks noGrp="1"/>
          </p:cNvSpPr>
          <p:nvPr>
            <p:ph type="title"/>
          </p:nvPr>
        </p:nvSpPr>
        <p:spPr/>
        <p:txBody>
          <a:bodyPr/>
          <a:lstStyle/>
          <a:p>
            <a:r>
              <a:rPr lang="en-US" dirty="0"/>
              <a:t>Grids (</a:t>
            </a:r>
            <a:r>
              <a:rPr lang="en-US" dirty="0" err="1"/>
              <a:t>LazyGrid</a:t>
            </a:r>
            <a:r>
              <a:rPr lang="en-US" dirty="0"/>
              <a:t>)</a:t>
            </a:r>
            <a:endParaRPr lang="en-CA" dirty="0"/>
          </a:p>
        </p:txBody>
      </p:sp>
      <p:sp>
        <p:nvSpPr>
          <p:cNvPr id="3" name="Content Placeholder 2">
            <a:extLst>
              <a:ext uri="{FF2B5EF4-FFF2-40B4-BE49-F238E27FC236}">
                <a16:creationId xmlns:a16="http://schemas.microsoft.com/office/drawing/2014/main" id="{8A33BF2A-E165-6D38-30B7-4450DF280DAE}"/>
              </a:ext>
            </a:extLst>
          </p:cNvPr>
          <p:cNvSpPr>
            <a:spLocks noGrp="1"/>
          </p:cNvSpPr>
          <p:nvPr>
            <p:ph idx="1"/>
          </p:nvPr>
        </p:nvSpPr>
        <p:spPr/>
        <p:txBody>
          <a:bodyPr/>
          <a:lstStyle/>
          <a:p>
            <a:r>
              <a:rPr lang="en-CA" dirty="0">
                <a:hlinkClick r:id="rId2"/>
              </a:rPr>
              <a:t>https://developer.android.com/jetpack/compose/lists</a:t>
            </a:r>
            <a:endParaRPr lang="en-CA" dirty="0"/>
          </a:p>
          <a:p>
            <a:endParaRPr lang="en-CA" dirty="0"/>
          </a:p>
        </p:txBody>
      </p:sp>
    </p:spTree>
    <p:extLst>
      <p:ext uri="{BB962C8B-B14F-4D97-AF65-F5344CB8AC3E}">
        <p14:creationId xmlns:p14="http://schemas.microsoft.com/office/powerpoint/2010/main" val="20653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FB10-C8C1-C945-F458-D4D995742A82}"/>
              </a:ext>
            </a:extLst>
          </p:cNvPr>
          <p:cNvSpPr>
            <a:spLocks noGrp="1"/>
          </p:cNvSpPr>
          <p:nvPr>
            <p:ph type="title"/>
          </p:nvPr>
        </p:nvSpPr>
        <p:spPr/>
        <p:txBody>
          <a:bodyPr/>
          <a:lstStyle/>
          <a:p>
            <a:r>
              <a:rPr lang="en-US" dirty="0"/>
              <a:t>protected</a:t>
            </a:r>
            <a:endParaRPr lang="en-CA" dirty="0"/>
          </a:p>
        </p:txBody>
      </p:sp>
      <p:sp>
        <p:nvSpPr>
          <p:cNvPr id="3" name="Content Placeholder 2">
            <a:extLst>
              <a:ext uri="{FF2B5EF4-FFF2-40B4-BE49-F238E27FC236}">
                <a16:creationId xmlns:a16="http://schemas.microsoft.com/office/drawing/2014/main" id="{E48B3B60-B957-3E27-641A-D2126B66436C}"/>
              </a:ext>
            </a:extLst>
          </p:cNvPr>
          <p:cNvSpPr>
            <a:spLocks noGrp="1"/>
          </p:cNvSpPr>
          <p:nvPr>
            <p:ph idx="1"/>
          </p:nvPr>
        </p:nvSpPr>
        <p:spPr/>
        <p:txBody>
          <a:bodyPr/>
          <a:lstStyle/>
          <a:p>
            <a:r>
              <a:rPr lang="en-US" dirty="0"/>
              <a:t>protected visibility is available as in Java for members of a class</a:t>
            </a:r>
          </a:p>
          <a:p>
            <a:pPr lvl="1"/>
            <a:r>
              <a:rPr lang="en-US" dirty="0"/>
              <a:t>protected means that the member is visible inside that class AND that it is also visible in subclasses.</a:t>
            </a:r>
          </a:p>
          <a:p>
            <a:pPr lvl="1"/>
            <a:endParaRPr lang="en-US" dirty="0"/>
          </a:p>
        </p:txBody>
      </p:sp>
    </p:spTree>
    <p:extLst>
      <p:ext uri="{BB962C8B-B14F-4D97-AF65-F5344CB8AC3E}">
        <p14:creationId xmlns:p14="http://schemas.microsoft.com/office/powerpoint/2010/main" val="1125449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A7D7-20A0-2D7F-9208-9E04DE328E09}"/>
              </a:ext>
            </a:extLst>
          </p:cNvPr>
          <p:cNvSpPr>
            <a:spLocks noGrp="1"/>
          </p:cNvSpPr>
          <p:nvPr>
            <p:ph type="title"/>
          </p:nvPr>
        </p:nvSpPr>
        <p:spPr/>
        <p:txBody>
          <a:bodyPr/>
          <a:lstStyle/>
          <a:p>
            <a:r>
              <a:rPr lang="en-US" dirty="0"/>
              <a:t>More on Forms</a:t>
            </a:r>
            <a:endParaRPr lang="en-CA" dirty="0"/>
          </a:p>
        </p:txBody>
      </p:sp>
      <p:sp>
        <p:nvSpPr>
          <p:cNvPr id="3" name="Content Placeholder 2">
            <a:extLst>
              <a:ext uri="{FF2B5EF4-FFF2-40B4-BE49-F238E27FC236}">
                <a16:creationId xmlns:a16="http://schemas.microsoft.com/office/drawing/2014/main" id="{DCBFF679-E6F8-3E33-D6AC-BC547CCA92AE}"/>
              </a:ext>
            </a:extLst>
          </p:cNvPr>
          <p:cNvSpPr>
            <a:spLocks noGrp="1"/>
          </p:cNvSpPr>
          <p:nvPr>
            <p:ph idx="1"/>
          </p:nvPr>
        </p:nvSpPr>
        <p:spPr/>
        <p:txBody>
          <a:bodyPr/>
          <a:lstStyle/>
          <a:p>
            <a:r>
              <a:rPr lang="en-CA" dirty="0">
                <a:hlinkClick r:id="rId2"/>
              </a:rPr>
              <a:t>https://www.section.io/engineering-education/jetpack-compose-forms/</a:t>
            </a:r>
            <a:endParaRPr lang="en-CA" dirty="0"/>
          </a:p>
          <a:p>
            <a:endParaRPr lang="en-CA" dirty="0"/>
          </a:p>
        </p:txBody>
      </p:sp>
    </p:spTree>
    <p:extLst>
      <p:ext uri="{BB962C8B-B14F-4D97-AF65-F5344CB8AC3E}">
        <p14:creationId xmlns:p14="http://schemas.microsoft.com/office/powerpoint/2010/main" val="2778186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DD97-A625-93C8-EBD5-A01B2A8B60E5}"/>
              </a:ext>
            </a:extLst>
          </p:cNvPr>
          <p:cNvSpPr>
            <a:spLocks noGrp="1"/>
          </p:cNvSpPr>
          <p:nvPr>
            <p:ph type="title"/>
          </p:nvPr>
        </p:nvSpPr>
        <p:spPr/>
        <p:txBody>
          <a:bodyPr/>
          <a:lstStyle/>
          <a:p>
            <a:r>
              <a:rPr lang="en-US" dirty="0"/>
              <a:t>Kotlin </a:t>
            </a:r>
            <a:r>
              <a:rPr lang="en-US" dirty="0" err="1"/>
              <a:t>Koans</a:t>
            </a:r>
            <a:endParaRPr lang="en-CA" dirty="0"/>
          </a:p>
        </p:txBody>
      </p:sp>
      <p:sp>
        <p:nvSpPr>
          <p:cNvPr id="3" name="Content Placeholder 2">
            <a:extLst>
              <a:ext uri="{FF2B5EF4-FFF2-40B4-BE49-F238E27FC236}">
                <a16:creationId xmlns:a16="http://schemas.microsoft.com/office/drawing/2014/main" id="{444B3B4F-3269-5945-5848-C058906C943B}"/>
              </a:ext>
            </a:extLst>
          </p:cNvPr>
          <p:cNvSpPr>
            <a:spLocks noGrp="1"/>
          </p:cNvSpPr>
          <p:nvPr>
            <p:ph idx="1"/>
          </p:nvPr>
        </p:nvSpPr>
        <p:spPr/>
        <p:txBody>
          <a:bodyPr/>
          <a:lstStyle/>
          <a:p>
            <a:r>
              <a:rPr lang="en-US" dirty="0"/>
              <a:t>For small exercises focused on Kotlin language,</a:t>
            </a:r>
          </a:p>
          <a:p>
            <a:pPr lvl="1"/>
            <a:r>
              <a:rPr lang="en-CA" dirty="0">
                <a:hlinkClick r:id="rId2"/>
              </a:rPr>
              <a:t>https://play.kotlinlang.org/koans/overview</a:t>
            </a:r>
            <a:r>
              <a:rPr lang="en-CA" dirty="0"/>
              <a:t> </a:t>
            </a:r>
          </a:p>
        </p:txBody>
      </p:sp>
    </p:spTree>
    <p:extLst>
      <p:ext uri="{BB962C8B-B14F-4D97-AF65-F5344CB8AC3E}">
        <p14:creationId xmlns:p14="http://schemas.microsoft.com/office/powerpoint/2010/main" val="292957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0461-AF89-3C42-0048-68DA5C29BAB2}"/>
              </a:ext>
            </a:extLst>
          </p:cNvPr>
          <p:cNvSpPr>
            <a:spLocks noGrp="1"/>
          </p:cNvSpPr>
          <p:nvPr>
            <p:ph type="title"/>
          </p:nvPr>
        </p:nvSpPr>
        <p:spPr/>
        <p:txBody>
          <a:bodyPr/>
          <a:lstStyle/>
          <a:p>
            <a:r>
              <a:rPr lang="en-US" dirty="0"/>
              <a:t>Navigation</a:t>
            </a:r>
            <a:endParaRPr lang="en-CA" dirty="0"/>
          </a:p>
        </p:txBody>
      </p:sp>
      <p:sp>
        <p:nvSpPr>
          <p:cNvPr id="3" name="Content Placeholder 2">
            <a:extLst>
              <a:ext uri="{FF2B5EF4-FFF2-40B4-BE49-F238E27FC236}">
                <a16:creationId xmlns:a16="http://schemas.microsoft.com/office/drawing/2014/main" id="{F3FE1B81-B0BF-E7DA-EF49-C763E5740607}"/>
              </a:ext>
            </a:extLst>
          </p:cNvPr>
          <p:cNvSpPr>
            <a:spLocks noGrp="1"/>
          </p:cNvSpPr>
          <p:nvPr>
            <p:ph idx="1"/>
          </p:nvPr>
        </p:nvSpPr>
        <p:spPr/>
        <p:txBody>
          <a:bodyPr>
            <a:normAutofit lnSpcReduction="10000"/>
          </a:bodyPr>
          <a:lstStyle/>
          <a:p>
            <a:r>
              <a:rPr lang="en-US" dirty="0"/>
              <a:t>We'd like to build an app that contains multiple screens</a:t>
            </a:r>
          </a:p>
          <a:p>
            <a:r>
              <a:rPr lang="en-US" dirty="0"/>
              <a:t>We need to be able to load a particular screen when we want to</a:t>
            </a:r>
          </a:p>
          <a:p>
            <a:pPr lvl="1"/>
            <a:r>
              <a:rPr lang="en-US" dirty="0"/>
              <a:t>E.g., on a button click, etc.</a:t>
            </a:r>
          </a:p>
          <a:p>
            <a:r>
              <a:rPr lang="en-US" dirty="0"/>
              <a:t>We need to be able to hook our screen changes into the system's back button to provide a normal app experience.</a:t>
            </a:r>
          </a:p>
          <a:p>
            <a:r>
              <a:rPr lang="en-US" dirty="0"/>
              <a:t>We need to be able to pass data to the screen when calling it</a:t>
            </a:r>
          </a:p>
          <a:p>
            <a:r>
              <a:rPr lang="en-US" dirty="0"/>
              <a:t>We'd like the screen to be easy to use in our Composable UI</a:t>
            </a:r>
          </a:p>
          <a:p>
            <a:r>
              <a:rPr lang="en-US" dirty="0"/>
              <a:t>We'd like to be able to share state across screens</a:t>
            </a:r>
          </a:p>
          <a:p>
            <a:pPr lvl="1"/>
            <a:r>
              <a:rPr lang="en-US" dirty="0"/>
              <a:t>E.g., </a:t>
            </a:r>
            <a:r>
              <a:rPr lang="en-US" dirty="0" err="1"/>
              <a:t>darkmode</a:t>
            </a:r>
            <a:r>
              <a:rPr lang="en-US" dirty="0"/>
              <a:t>, user information, etc.</a:t>
            </a:r>
          </a:p>
          <a:p>
            <a:r>
              <a:rPr lang="en-US" dirty="0"/>
              <a:t>We'd like to share layouts</a:t>
            </a:r>
            <a:endParaRPr lang="en-CA" dirty="0"/>
          </a:p>
        </p:txBody>
      </p:sp>
    </p:spTree>
    <p:extLst>
      <p:ext uri="{BB962C8B-B14F-4D97-AF65-F5344CB8AC3E}">
        <p14:creationId xmlns:p14="http://schemas.microsoft.com/office/powerpoint/2010/main" val="3166393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C452-646D-B940-7F42-84563F77EFF3}"/>
              </a:ext>
            </a:extLst>
          </p:cNvPr>
          <p:cNvSpPr>
            <a:spLocks noGrp="1"/>
          </p:cNvSpPr>
          <p:nvPr>
            <p:ph type="title"/>
          </p:nvPr>
        </p:nvSpPr>
        <p:spPr/>
        <p:txBody>
          <a:bodyPr/>
          <a:lstStyle/>
          <a:p>
            <a:r>
              <a:rPr lang="en-US" dirty="0" err="1"/>
              <a:t>Snackbar</a:t>
            </a:r>
            <a:endParaRPr lang="en-CA" dirty="0"/>
          </a:p>
        </p:txBody>
      </p:sp>
      <p:sp>
        <p:nvSpPr>
          <p:cNvPr id="3" name="Content Placeholder 2">
            <a:extLst>
              <a:ext uri="{FF2B5EF4-FFF2-40B4-BE49-F238E27FC236}">
                <a16:creationId xmlns:a16="http://schemas.microsoft.com/office/drawing/2014/main" id="{B2E4FA4A-716A-BE55-21E5-45310FFAC451}"/>
              </a:ext>
            </a:extLst>
          </p:cNvPr>
          <p:cNvSpPr>
            <a:spLocks noGrp="1"/>
          </p:cNvSpPr>
          <p:nvPr>
            <p:ph idx="1"/>
          </p:nvPr>
        </p:nvSpPr>
        <p:spPr/>
        <p:txBody>
          <a:bodyPr>
            <a:normAutofit fontScale="92500" lnSpcReduction="20000"/>
          </a:bodyPr>
          <a:lstStyle/>
          <a:p>
            <a:r>
              <a:rPr lang="en-US" dirty="0"/>
              <a:t>Side-effects</a:t>
            </a:r>
          </a:p>
          <a:p>
            <a:pPr lvl="1"/>
            <a:r>
              <a:rPr lang="en-CA" dirty="0">
                <a:hlinkClick r:id="rId2"/>
              </a:rPr>
              <a:t>https://developer.android.com/jetpack/compose/side-effects</a:t>
            </a:r>
            <a:endParaRPr lang="en-US" dirty="0"/>
          </a:p>
          <a:p>
            <a:r>
              <a:rPr lang="en-CA" dirty="0">
                <a:hlinkClick r:id="rId3"/>
              </a:rPr>
              <a:t>https://medium.com/@jurajkunier/how-to-show-snackbar-in-jetpack-compose-3f2d81891f87</a:t>
            </a:r>
            <a:endParaRPr lang="en-US" dirty="0"/>
          </a:p>
          <a:p>
            <a:r>
              <a:rPr lang="en-CA" dirty="0">
                <a:hlinkClick r:id="rId4"/>
              </a:rPr>
              <a:t>https://developer.android.com/reference/kotlin/androidx/compose/material3/SnackbarHostState</a:t>
            </a:r>
            <a:endParaRPr lang="en-CA" dirty="0"/>
          </a:p>
          <a:p>
            <a:r>
              <a:rPr lang="en-US" dirty="0">
                <a:hlinkClick r:id="rId5"/>
              </a:rPr>
              <a:t>https://www.devbitsandbytes.com/configuring-snackbar-jetpack-compose-using-scaffold-with-bottom-navigation/</a:t>
            </a:r>
            <a:endParaRPr lang="en-US" dirty="0"/>
          </a:p>
          <a:p>
            <a:endParaRPr lang="en-US" dirty="0"/>
          </a:p>
          <a:p>
            <a:endParaRPr lang="en-CA" dirty="0"/>
          </a:p>
          <a:p>
            <a:r>
              <a:rPr lang="en-CA" dirty="0">
                <a:hlinkClick r:id="rId6"/>
              </a:rPr>
              <a:t>https://developer.android.com/jetpack/compose/layouts/material</a:t>
            </a:r>
            <a:endParaRPr lang="en-CA" dirty="0"/>
          </a:p>
          <a:p>
            <a:endParaRPr lang="en-CA" dirty="0"/>
          </a:p>
          <a:p>
            <a:endParaRPr lang="en-CA" dirty="0"/>
          </a:p>
        </p:txBody>
      </p:sp>
    </p:spTree>
    <p:extLst>
      <p:ext uri="{BB962C8B-B14F-4D97-AF65-F5344CB8AC3E}">
        <p14:creationId xmlns:p14="http://schemas.microsoft.com/office/powerpoint/2010/main" val="199547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EA12-BD95-3DAB-4646-6ED98C6A363F}"/>
              </a:ext>
            </a:extLst>
          </p:cNvPr>
          <p:cNvSpPr>
            <a:spLocks noGrp="1"/>
          </p:cNvSpPr>
          <p:nvPr>
            <p:ph type="title"/>
          </p:nvPr>
        </p:nvSpPr>
        <p:spPr/>
        <p:txBody>
          <a:bodyPr/>
          <a:lstStyle/>
          <a:p>
            <a:r>
              <a:rPr lang="en-US" dirty="0"/>
              <a:t>More on Text Styling</a:t>
            </a:r>
            <a:endParaRPr lang="en-CA" dirty="0"/>
          </a:p>
        </p:txBody>
      </p:sp>
      <p:sp>
        <p:nvSpPr>
          <p:cNvPr id="3" name="Content Placeholder 2">
            <a:extLst>
              <a:ext uri="{FF2B5EF4-FFF2-40B4-BE49-F238E27FC236}">
                <a16:creationId xmlns:a16="http://schemas.microsoft.com/office/drawing/2014/main" id="{0CC22FDE-F1B6-E83D-EF31-64E710FBA8CA}"/>
              </a:ext>
            </a:extLst>
          </p:cNvPr>
          <p:cNvSpPr>
            <a:spLocks noGrp="1"/>
          </p:cNvSpPr>
          <p:nvPr>
            <p:ph idx="1"/>
          </p:nvPr>
        </p:nvSpPr>
        <p:spPr/>
        <p:txBody>
          <a:bodyPr/>
          <a:lstStyle/>
          <a:p>
            <a:r>
              <a:rPr lang="en-CA" dirty="0">
                <a:hlinkClick r:id="rId2"/>
              </a:rPr>
              <a:t>https://semicolonspace.com/jetpack-compose-text/</a:t>
            </a:r>
            <a:endParaRPr lang="en-CA" dirty="0"/>
          </a:p>
          <a:p>
            <a:endParaRPr lang="en-CA" dirty="0"/>
          </a:p>
        </p:txBody>
      </p:sp>
    </p:spTree>
    <p:extLst>
      <p:ext uri="{BB962C8B-B14F-4D97-AF65-F5344CB8AC3E}">
        <p14:creationId xmlns:p14="http://schemas.microsoft.com/office/powerpoint/2010/main" val="282482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452F-3700-6FB6-7203-30E7A036761F}"/>
              </a:ext>
            </a:extLst>
          </p:cNvPr>
          <p:cNvSpPr>
            <a:spLocks noGrp="1"/>
          </p:cNvSpPr>
          <p:nvPr>
            <p:ph type="title"/>
          </p:nvPr>
        </p:nvSpPr>
        <p:spPr/>
        <p:txBody>
          <a:bodyPr/>
          <a:lstStyle/>
          <a:p>
            <a:r>
              <a:rPr lang="en-US" dirty="0"/>
              <a:t>Enum classes</a:t>
            </a:r>
            <a:endParaRPr lang="en-CA" dirty="0"/>
          </a:p>
        </p:txBody>
      </p:sp>
      <p:sp>
        <p:nvSpPr>
          <p:cNvPr id="3" name="Content Placeholder 2">
            <a:extLst>
              <a:ext uri="{FF2B5EF4-FFF2-40B4-BE49-F238E27FC236}">
                <a16:creationId xmlns:a16="http://schemas.microsoft.com/office/drawing/2014/main" id="{40C41019-CB4D-3832-2ED4-89245DA82A08}"/>
              </a:ext>
            </a:extLst>
          </p:cNvPr>
          <p:cNvSpPr>
            <a:spLocks noGrp="1"/>
          </p:cNvSpPr>
          <p:nvPr>
            <p:ph idx="1"/>
          </p:nvPr>
        </p:nvSpPr>
        <p:spPr/>
        <p:txBody>
          <a:bodyPr/>
          <a:lstStyle/>
          <a:p>
            <a:r>
              <a:rPr lang="en-CA" dirty="0">
                <a:hlinkClick r:id="rId2"/>
              </a:rPr>
              <a:t>https://blog.logrocket.com/kotlin-enum-classes-complete-guide/</a:t>
            </a:r>
            <a:endParaRPr lang="en-CA" dirty="0"/>
          </a:p>
          <a:p>
            <a:r>
              <a:rPr lang="en-CA" dirty="0">
                <a:hlinkClick r:id="rId3"/>
              </a:rPr>
              <a:t>https://kotlinlang.org/docs/enum-classes.html</a:t>
            </a:r>
            <a:r>
              <a:rPr lang="en-CA" dirty="0"/>
              <a:t> </a:t>
            </a:r>
          </a:p>
        </p:txBody>
      </p:sp>
    </p:spTree>
    <p:extLst>
      <p:ext uri="{BB962C8B-B14F-4D97-AF65-F5344CB8AC3E}">
        <p14:creationId xmlns:p14="http://schemas.microsoft.com/office/powerpoint/2010/main" val="160721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CC51-D440-C8AF-6AF2-219D8A9E5C61}"/>
              </a:ext>
            </a:extLst>
          </p:cNvPr>
          <p:cNvSpPr>
            <a:spLocks noGrp="1"/>
          </p:cNvSpPr>
          <p:nvPr>
            <p:ph type="title"/>
          </p:nvPr>
        </p:nvSpPr>
        <p:spPr/>
        <p:txBody>
          <a:bodyPr/>
          <a:lstStyle/>
          <a:p>
            <a:r>
              <a:rPr lang="en-US" dirty="0" err="1"/>
              <a:t>Misc</a:t>
            </a:r>
            <a:r>
              <a:rPr lang="en-US" dirty="0"/>
              <a:t> Kotlin</a:t>
            </a:r>
            <a:endParaRPr lang="en-CA" dirty="0"/>
          </a:p>
        </p:txBody>
      </p:sp>
      <p:sp>
        <p:nvSpPr>
          <p:cNvPr id="3" name="Content Placeholder 2">
            <a:extLst>
              <a:ext uri="{FF2B5EF4-FFF2-40B4-BE49-F238E27FC236}">
                <a16:creationId xmlns:a16="http://schemas.microsoft.com/office/drawing/2014/main" id="{63D2A123-2791-B450-B383-C2584C726EDE}"/>
              </a:ext>
            </a:extLst>
          </p:cNvPr>
          <p:cNvSpPr>
            <a:spLocks noGrp="1"/>
          </p:cNvSpPr>
          <p:nvPr>
            <p:ph idx="1"/>
          </p:nvPr>
        </p:nvSpPr>
        <p:spPr/>
        <p:txBody>
          <a:bodyPr>
            <a:normAutofit fontScale="85000" lnSpcReduction="20000"/>
          </a:bodyPr>
          <a:lstStyle/>
          <a:p>
            <a:r>
              <a:rPr lang="en-US" dirty="0"/>
              <a:t>Returning multiple values from functions</a:t>
            </a:r>
          </a:p>
          <a:p>
            <a:pPr lvl="1"/>
            <a:r>
              <a:rPr lang="en-CA" dirty="0">
                <a:hlinkClick r:id="rId2"/>
              </a:rPr>
              <a:t>https://www.baeldung.com/kotlin/returning-multiple-values</a:t>
            </a:r>
            <a:endParaRPr lang="en-US" dirty="0"/>
          </a:p>
          <a:p>
            <a:r>
              <a:rPr lang="en-US" dirty="0" err="1"/>
              <a:t>Destructuring</a:t>
            </a:r>
            <a:r>
              <a:rPr lang="en-US" dirty="0"/>
              <a:t> declarations</a:t>
            </a:r>
          </a:p>
          <a:p>
            <a:pPr lvl="1"/>
            <a:r>
              <a:rPr lang="en-CA" dirty="0">
                <a:hlinkClick r:id="rId3"/>
              </a:rPr>
              <a:t>https://www.tutorialspoint.com/kotlin/kotlin_destructuring_declarations.htm</a:t>
            </a:r>
            <a:endParaRPr lang="en-US" dirty="0"/>
          </a:p>
          <a:p>
            <a:r>
              <a:rPr lang="en-US" dirty="0"/>
              <a:t>Concurrency and coroutines</a:t>
            </a:r>
          </a:p>
          <a:p>
            <a:pPr lvl="1"/>
            <a:r>
              <a:rPr lang="en-CA" dirty="0">
                <a:hlinkClick r:id="rId4"/>
              </a:rPr>
              <a:t>https://kotlinlang.org/docs/multiplatform-mobile-concurrency-and-coroutines.html#multithreaded-coroutines</a:t>
            </a:r>
            <a:endParaRPr lang="en-CA" dirty="0"/>
          </a:p>
          <a:p>
            <a:r>
              <a:rPr lang="en-CA" dirty="0"/>
              <a:t>Architecture</a:t>
            </a:r>
          </a:p>
          <a:p>
            <a:pPr lvl="1"/>
            <a:r>
              <a:rPr lang="en-US" dirty="0">
                <a:hlinkClick r:id="rId5"/>
              </a:rPr>
              <a:t>https://proandroiddev.com/building-modern-apps-using-the-android-architecture-guidelines-3238fff96f14</a:t>
            </a:r>
            <a:endParaRPr lang="en-US" dirty="0"/>
          </a:p>
          <a:p>
            <a:r>
              <a:rPr lang="en-US" dirty="0" err="1"/>
              <a:t>Misc</a:t>
            </a:r>
            <a:endParaRPr lang="en-US" dirty="0"/>
          </a:p>
          <a:p>
            <a:pPr lvl="1"/>
            <a:r>
              <a:rPr lang="en-CA" dirty="0">
                <a:hlinkClick r:id="rId6"/>
              </a:rPr>
              <a:t>https://proandroiddev.com/zero-to-hero-in-kmm-with-compose-and-swiftui-d8951f7d80b7</a:t>
            </a:r>
            <a:endParaRPr lang="en-CA" dirty="0"/>
          </a:p>
          <a:p>
            <a:r>
              <a:rPr lang="en-CA" dirty="0"/>
              <a:t>Delegated Properties</a:t>
            </a:r>
          </a:p>
          <a:p>
            <a:pPr lvl="1"/>
            <a:r>
              <a:rPr lang="en-CA" dirty="0">
                <a:hlinkClick r:id="rId7"/>
              </a:rPr>
              <a:t>https://kotlinlang.org/docs/delegated-properties.html#delegating-to-another-property</a:t>
            </a:r>
            <a:endParaRPr lang="en-CA" dirty="0"/>
          </a:p>
          <a:p>
            <a:pPr lvl="1"/>
            <a:endParaRPr lang="en-CA" dirty="0"/>
          </a:p>
          <a:p>
            <a:pPr lvl="1"/>
            <a:endParaRPr lang="en-CA" dirty="0"/>
          </a:p>
          <a:p>
            <a:pPr lvl="1"/>
            <a:endParaRPr lang="en-US" dirty="0"/>
          </a:p>
          <a:p>
            <a:pPr lvl="1"/>
            <a:endParaRPr lang="en-CA" dirty="0"/>
          </a:p>
        </p:txBody>
      </p:sp>
    </p:spTree>
    <p:extLst>
      <p:ext uri="{BB962C8B-B14F-4D97-AF65-F5344CB8AC3E}">
        <p14:creationId xmlns:p14="http://schemas.microsoft.com/office/powerpoint/2010/main" val="1427676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E00F-BE57-A447-3FBF-4B7A0836CF0B}"/>
              </a:ext>
            </a:extLst>
          </p:cNvPr>
          <p:cNvSpPr>
            <a:spLocks noGrp="1"/>
          </p:cNvSpPr>
          <p:nvPr>
            <p:ph type="title"/>
          </p:nvPr>
        </p:nvSpPr>
        <p:spPr/>
        <p:txBody>
          <a:bodyPr/>
          <a:lstStyle/>
          <a:p>
            <a:r>
              <a:rPr lang="en-US" dirty="0" err="1"/>
              <a:t>Misc</a:t>
            </a:r>
            <a:r>
              <a:rPr lang="en-US" dirty="0"/>
              <a:t> Compose Multiplatform</a:t>
            </a:r>
            <a:endParaRPr lang="en-CA" dirty="0"/>
          </a:p>
        </p:txBody>
      </p:sp>
      <p:sp>
        <p:nvSpPr>
          <p:cNvPr id="3" name="Content Placeholder 2">
            <a:extLst>
              <a:ext uri="{FF2B5EF4-FFF2-40B4-BE49-F238E27FC236}">
                <a16:creationId xmlns:a16="http://schemas.microsoft.com/office/drawing/2014/main" id="{4DE8C626-94A5-4989-2D78-0F4306A9E681}"/>
              </a:ext>
            </a:extLst>
          </p:cNvPr>
          <p:cNvSpPr>
            <a:spLocks noGrp="1"/>
          </p:cNvSpPr>
          <p:nvPr>
            <p:ph idx="1"/>
          </p:nvPr>
        </p:nvSpPr>
        <p:spPr/>
        <p:txBody>
          <a:bodyPr/>
          <a:lstStyle/>
          <a:p>
            <a:r>
              <a:rPr lang="en-US" dirty="0"/>
              <a:t>Tutorials</a:t>
            </a:r>
          </a:p>
          <a:p>
            <a:pPr lvl="1"/>
            <a:r>
              <a:rPr lang="en-CA" dirty="0">
                <a:hlinkClick r:id="rId2"/>
              </a:rPr>
              <a:t>https://github.com/JetBrains/compose-multiplatform/tree/master/tutorials/Image_And_Icons_Manipulations#loading-images-from-device-storage-or-network-asynchronously</a:t>
            </a:r>
            <a:endParaRPr lang="en-US" dirty="0"/>
          </a:p>
          <a:p>
            <a:pPr lvl="1"/>
            <a:endParaRPr lang="en-CA" dirty="0"/>
          </a:p>
        </p:txBody>
      </p:sp>
    </p:spTree>
    <p:extLst>
      <p:ext uri="{BB962C8B-B14F-4D97-AF65-F5344CB8AC3E}">
        <p14:creationId xmlns:p14="http://schemas.microsoft.com/office/powerpoint/2010/main" val="3749832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15F-B9C5-4BD1-767C-C3C652AEC90C}"/>
              </a:ext>
            </a:extLst>
          </p:cNvPr>
          <p:cNvSpPr>
            <a:spLocks noGrp="1"/>
          </p:cNvSpPr>
          <p:nvPr>
            <p:ph type="title"/>
          </p:nvPr>
        </p:nvSpPr>
        <p:spPr/>
        <p:txBody>
          <a:bodyPr/>
          <a:lstStyle/>
          <a:p>
            <a:r>
              <a:rPr lang="en-US" dirty="0"/>
              <a:t>Compose Multiplatform Examples</a:t>
            </a:r>
            <a:endParaRPr lang="en-CA" dirty="0"/>
          </a:p>
        </p:txBody>
      </p:sp>
      <p:sp>
        <p:nvSpPr>
          <p:cNvPr id="3" name="Content Placeholder 2">
            <a:extLst>
              <a:ext uri="{FF2B5EF4-FFF2-40B4-BE49-F238E27FC236}">
                <a16:creationId xmlns:a16="http://schemas.microsoft.com/office/drawing/2014/main" id="{D9FE9C1B-D6ED-2A23-2D86-69E2F170B7BC}"/>
              </a:ext>
            </a:extLst>
          </p:cNvPr>
          <p:cNvSpPr>
            <a:spLocks noGrp="1"/>
          </p:cNvSpPr>
          <p:nvPr>
            <p:ph idx="1"/>
          </p:nvPr>
        </p:nvSpPr>
        <p:spPr/>
        <p:txBody>
          <a:bodyPr/>
          <a:lstStyle/>
          <a:p>
            <a:r>
              <a:rPr lang="en-CA" dirty="0">
                <a:hlinkClick r:id="rId2"/>
              </a:rPr>
              <a:t>https://github.com/JetBrains/compose-multiplatform/blob/master/examples/README.md</a:t>
            </a:r>
            <a:endParaRPr lang="en-CA" dirty="0"/>
          </a:p>
          <a:p>
            <a:endParaRPr lang="en-CA" dirty="0"/>
          </a:p>
          <a:p>
            <a:r>
              <a:rPr lang="en-CA" dirty="0"/>
              <a:t>Kotlin Multiplatform Example</a:t>
            </a:r>
          </a:p>
          <a:p>
            <a:pPr lvl="1"/>
            <a:r>
              <a:rPr lang="en-CA" dirty="0">
                <a:hlinkClick r:id="rId3"/>
              </a:rPr>
              <a:t>https://github.com/android/kotlin-multiplatform-samples</a:t>
            </a:r>
            <a:endParaRPr lang="en-CA" dirty="0"/>
          </a:p>
          <a:p>
            <a:pPr lvl="1"/>
            <a:endParaRPr lang="en-CA" dirty="0"/>
          </a:p>
          <a:p>
            <a:r>
              <a:rPr lang="en-CA" dirty="0"/>
              <a:t>Room with a View exercise</a:t>
            </a:r>
          </a:p>
          <a:p>
            <a:pPr lvl="1"/>
            <a:r>
              <a:rPr lang="en-CA" dirty="0">
                <a:hlinkClick r:id="rId4"/>
              </a:rPr>
              <a:t>https://developer.android.com/codelabs/android-room-with-a-view-kotlin#0</a:t>
            </a:r>
            <a:endParaRPr lang="en-CA" dirty="0"/>
          </a:p>
          <a:p>
            <a:pPr lvl="1"/>
            <a:endParaRPr lang="en-CA" dirty="0"/>
          </a:p>
          <a:p>
            <a:endParaRPr lang="en-CA" dirty="0"/>
          </a:p>
        </p:txBody>
      </p:sp>
    </p:spTree>
    <p:extLst>
      <p:ext uri="{BB962C8B-B14F-4D97-AF65-F5344CB8AC3E}">
        <p14:creationId xmlns:p14="http://schemas.microsoft.com/office/powerpoint/2010/main" val="1666244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525D-0D1B-0A18-B767-105B4DAEC90C}"/>
              </a:ext>
            </a:extLst>
          </p:cNvPr>
          <p:cNvSpPr>
            <a:spLocks noGrp="1"/>
          </p:cNvSpPr>
          <p:nvPr>
            <p:ph type="title"/>
          </p:nvPr>
        </p:nvSpPr>
        <p:spPr/>
        <p:txBody>
          <a:bodyPr/>
          <a:lstStyle/>
          <a:p>
            <a:r>
              <a:rPr lang="en-US" dirty="0" err="1"/>
              <a:t>Pokedex</a:t>
            </a:r>
            <a:r>
              <a:rPr lang="en-US" dirty="0"/>
              <a:t> app in Compose Multiplatform</a:t>
            </a:r>
            <a:endParaRPr lang="en-CA" dirty="0"/>
          </a:p>
        </p:txBody>
      </p:sp>
      <p:sp>
        <p:nvSpPr>
          <p:cNvPr id="3" name="Content Placeholder 2">
            <a:extLst>
              <a:ext uri="{FF2B5EF4-FFF2-40B4-BE49-F238E27FC236}">
                <a16:creationId xmlns:a16="http://schemas.microsoft.com/office/drawing/2014/main" id="{83D8A45C-5D13-739F-FF42-A9E286A2B776}"/>
              </a:ext>
            </a:extLst>
          </p:cNvPr>
          <p:cNvSpPr>
            <a:spLocks noGrp="1"/>
          </p:cNvSpPr>
          <p:nvPr>
            <p:ph idx="1"/>
          </p:nvPr>
        </p:nvSpPr>
        <p:spPr/>
        <p:txBody>
          <a:bodyPr/>
          <a:lstStyle/>
          <a:p>
            <a:r>
              <a:rPr lang="en-CA" dirty="0"/>
              <a:t>Interesting application that may have useful capabilities to draw inspiration from</a:t>
            </a:r>
          </a:p>
          <a:p>
            <a:pPr lvl="1"/>
            <a:r>
              <a:rPr lang="en-CA" dirty="0">
                <a:hlinkClick r:id="rId2"/>
              </a:rPr>
              <a:t>https://www.reddit.com/r/Kotlin/comments/11pph1p/kotlin_multiplatform_app_with_shared_ui_for/</a:t>
            </a:r>
            <a:endParaRPr lang="en-CA" dirty="0"/>
          </a:p>
          <a:p>
            <a:pPr lvl="1"/>
            <a:r>
              <a:rPr lang="en-CA" dirty="0">
                <a:hlinkClick r:id="rId3"/>
              </a:rPr>
              <a:t>https://github.com/MohamedRejeb/Pokedex/blob/main/shared/src/commonMain/kotlin/com/mocoding/pokedex/ui/comingsoon/AsyncImage.kt#L18</a:t>
            </a:r>
            <a:endParaRPr lang="en-CA" dirty="0"/>
          </a:p>
          <a:p>
            <a:endParaRPr lang="en-CA" dirty="0"/>
          </a:p>
        </p:txBody>
      </p:sp>
    </p:spTree>
    <p:extLst>
      <p:ext uri="{BB962C8B-B14F-4D97-AF65-F5344CB8AC3E}">
        <p14:creationId xmlns:p14="http://schemas.microsoft.com/office/powerpoint/2010/main" val="3297665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2E66-0242-13CC-1D8C-4171010962C9}"/>
              </a:ext>
            </a:extLst>
          </p:cNvPr>
          <p:cNvSpPr>
            <a:spLocks noGrp="1"/>
          </p:cNvSpPr>
          <p:nvPr>
            <p:ph type="title"/>
          </p:nvPr>
        </p:nvSpPr>
        <p:spPr/>
        <p:txBody>
          <a:bodyPr/>
          <a:lstStyle/>
          <a:p>
            <a:r>
              <a:rPr lang="en-US" dirty="0"/>
              <a:t>Nice link on State</a:t>
            </a:r>
            <a:endParaRPr lang="en-CA" dirty="0"/>
          </a:p>
        </p:txBody>
      </p:sp>
      <p:sp>
        <p:nvSpPr>
          <p:cNvPr id="3" name="Content Placeholder 2">
            <a:extLst>
              <a:ext uri="{FF2B5EF4-FFF2-40B4-BE49-F238E27FC236}">
                <a16:creationId xmlns:a16="http://schemas.microsoft.com/office/drawing/2014/main" id="{E0DDFD03-5DC3-D826-351A-FF52D2B91678}"/>
              </a:ext>
            </a:extLst>
          </p:cNvPr>
          <p:cNvSpPr>
            <a:spLocks noGrp="1"/>
          </p:cNvSpPr>
          <p:nvPr>
            <p:ph idx="1"/>
          </p:nvPr>
        </p:nvSpPr>
        <p:spPr/>
        <p:txBody>
          <a:bodyPr/>
          <a:lstStyle/>
          <a:p>
            <a:r>
              <a:rPr lang="en-CA" dirty="0">
                <a:hlinkClick r:id="rId2"/>
              </a:rPr>
              <a:t>https://www.kodeco.com/30172122-managing-state-in-jetpack-compose</a:t>
            </a:r>
            <a:endParaRPr lang="en-CA" dirty="0"/>
          </a:p>
          <a:p>
            <a:endParaRPr lang="en-CA" dirty="0"/>
          </a:p>
        </p:txBody>
      </p:sp>
    </p:spTree>
    <p:extLst>
      <p:ext uri="{BB962C8B-B14F-4D97-AF65-F5344CB8AC3E}">
        <p14:creationId xmlns:p14="http://schemas.microsoft.com/office/powerpoint/2010/main" val="2831983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24A1-9312-2620-491E-5EDA4A43B332}"/>
              </a:ext>
            </a:extLst>
          </p:cNvPr>
          <p:cNvSpPr>
            <a:spLocks noGrp="1"/>
          </p:cNvSpPr>
          <p:nvPr>
            <p:ph type="title"/>
          </p:nvPr>
        </p:nvSpPr>
        <p:spPr/>
        <p:txBody>
          <a:bodyPr/>
          <a:lstStyle/>
          <a:p>
            <a:r>
              <a:rPr lang="en-US" dirty="0"/>
              <a:t>More on Hoisted State</a:t>
            </a:r>
            <a:endParaRPr lang="en-CA" dirty="0"/>
          </a:p>
        </p:txBody>
      </p:sp>
      <p:sp>
        <p:nvSpPr>
          <p:cNvPr id="3" name="Content Placeholder 2">
            <a:extLst>
              <a:ext uri="{FF2B5EF4-FFF2-40B4-BE49-F238E27FC236}">
                <a16:creationId xmlns:a16="http://schemas.microsoft.com/office/drawing/2014/main" id="{3F1A4BAC-36E0-6F20-E182-91919169E6A6}"/>
              </a:ext>
            </a:extLst>
          </p:cNvPr>
          <p:cNvSpPr>
            <a:spLocks noGrp="1"/>
          </p:cNvSpPr>
          <p:nvPr>
            <p:ph idx="1"/>
          </p:nvPr>
        </p:nvSpPr>
        <p:spPr/>
        <p:txBody>
          <a:bodyPr>
            <a:normAutofit fontScale="77500" lnSpcReduction="20000"/>
          </a:bodyPr>
          <a:lstStyle/>
          <a:p>
            <a:r>
              <a:rPr lang="en-US" dirty="0">
                <a:hlinkClick r:id="rId2"/>
              </a:rPr>
              <a:t>https://developer.android.com/jetpack/compose/state</a:t>
            </a:r>
            <a:r>
              <a:rPr lang="en-US" dirty="0"/>
              <a:t> </a:t>
            </a:r>
          </a:p>
          <a:p>
            <a:endParaRPr lang="en-US" dirty="0"/>
          </a:p>
          <a:p>
            <a:r>
              <a:rPr lang="en-US" dirty="0"/>
              <a:t>State that is hoisted this way has some important properties:</a:t>
            </a:r>
          </a:p>
          <a:p>
            <a:endParaRPr lang="en-US" dirty="0"/>
          </a:p>
          <a:p>
            <a:r>
              <a:rPr lang="en-US" dirty="0"/>
              <a:t>Single source of truth: By moving state instead of duplicating it, we're ensuring there's only one source of truth. This helps avoid bugs.</a:t>
            </a:r>
          </a:p>
          <a:p>
            <a:r>
              <a:rPr lang="en-US" dirty="0"/>
              <a:t>Encapsulated: Only stateful </a:t>
            </a:r>
            <a:r>
              <a:rPr lang="en-US" dirty="0" err="1"/>
              <a:t>composables</a:t>
            </a:r>
            <a:r>
              <a:rPr lang="en-US" dirty="0"/>
              <a:t> can modify their state. It's completely internal.</a:t>
            </a:r>
          </a:p>
          <a:p>
            <a:r>
              <a:rPr lang="en-US" dirty="0"/>
              <a:t>Shareable: Hoisted state can be shared with multiple </a:t>
            </a:r>
            <a:r>
              <a:rPr lang="en-US" dirty="0" err="1"/>
              <a:t>composables</a:t>
            </a:r>
            <a:r>
              <a:rPr lang="en-US" dirty="0"/>
              <a:t>. If you wanted to read name in a different composable, hoisting would allow you to do that.</a:t>
            </a:r>
          </a:p>
          <a:p>
            <a:r>
              <a:rPr lang="en-US" dirty="0" err="1"/>
              <a:t>Interceptable</a:t>
            </a:r>
            <a:r>
              <a:rPr lang="en-US" dirty="0"/>
              <a:t>: callers to the stateless </a:t>
            </a:r>
            <a:r>
              <a:rPr lang="en-US" dirty="0" err="1"/>
              <a:t>composables</a:t>
            </a:r>
            <a:r>
              <a:rPr lang="en-US" dirty="0"/>
              <a:t> can decide to ignore or modify events before changing the state.</a:t>
            </a:r>
          </a:p>
          <a:p>
            <a:r>
              <a:rPr lang="en-US" dirty="0"/>
              <a:t>Decoupled: the state for the stateless </a:t>
            </a:r>
            <a:r>
              <a:rPr lang="en-US" dirty="0" err="1"/>
              <a:t>ExpandingCard</a:t>
            </a:r>
            <a:r>
              <a:rPr lang="en-US" dirty="0"/>
              <a:t> may be stored anywhere. For example, it's now possible to move name into a </a:t>
            </a:r>
            <a:r>
              <a:rPr lang="en-US" dirty="0" err="1"/>
              <a:t>ViewModel</a:t>
            </a:r>
            <a:r>
              <a:rPr lang="en-US" dirty="0"/>
              <a:t>.</a:t>
            </a:r>
          </a:p>
          <a:p>
            <a:endParaRPr lang="en-US" dirty="0"/>
          </a:p>
          <a:p>
            <a:endParaRPr lang="en-CA" dirty="0"/>
          </a:p>
        </p:txBody>
      </p:sp>
    </p:spTree>
    <p:extLst>
      <p:ext uri="{BB962C8B-B14F-4D97-AF65-F5344CB8AC3E}">
        <p14:creationId xmlns:p14="http://schemas.microsoft.com/office/powerpoint/2010/main" val="12720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C43F-0FFA-9F9C-62DD-2C05EEA952A6}"/>
              </a:ext>
            </a:extLst>
          </p:cNvPr>
          <p:cNvSpPr>
            <a:spLocks noGrp="1"/>
          </p:cNvSpPr>
          <p:nvPr>
            <p:ph type="title"/>
          </p:nvPr>
        </p:nvSpPr>
        <p:spPr/>
        <p:txBody>
          <a:bodyPr/>
          <a:lstStyle/>
          <a:p>
            <a:r>
              <a:rPr lang="en-US" dirty="0"/>
              <a:t>Bit of a challenge in Multiplatform</a:t>
            </a:r>
            <a:endParaRPr lang="en-CA" dirty="0"/>
          </a:p>
        </p:txBody>
      </p:sp>
      <p:sp>
        <p:nvSpPr>
          <p:cNvPr id="3" name="Content Placeholder 2">
            <a:extLst>
              <a:ext uri="{FF2B5EF4-FFF2-40B4-BE49-F238E27FC236}">
                <a16:creationId xmlns:a16="http://schemas.microsoft.com/office/drawing/2014/main" id="{B23CCEA1-21FA-CAB3-8CCA-7F0A64297F3D}"/>
              </a:ext>
            </a:extLst>
          </p:cNvPr>
          <p:cNvSpPr>
            <a:spLocks noGrp="1"/>
          </p:cNvSpPr>
          <p:nvPr>
            <p:ph idx="1"/>
          </p:nvPr>
        </p:nvSpPr>
        <p:spPr>
          <a:xfrm>
            <a:off x="838200" y="1825624"/>
            <a:ext cx="10515600" cy="4926867"/>
          </a:xfrm>
        </p:spPr>
        <p:txBody>
          <a:bodyPr>
            <a:normAutofit fontScale="70000" lnSpcReduction="20000"/>
          </a:bodyPr>
          <a:lstStyle/>
          <a:p>
            <a:r>
              <a:rPr lang="en-US" dirty="0"/>
              <a:t>Normal Jetpack Compose navigation does not work on iOS</a:t>
            </a:r>
          </a:p>
          <a:p>
            <a:pPr lvl="1"/>
            <a:r>
              <a:rPr lang="en-US" dirty="0"/>
              <a:t>So, be careful looking at online documentation since most of it won't work for Compose Multiplatform.</a:t>
            </a:r>
          </a:p>
          <a:p>
            <a:r>
              <a:rPr lang="en-US" dirty="0"/>
              <a:t>One 3</a:t>
            </a:r>
            <a:r>
              <a:rPr lang="en-US" baseline="30000" dirty="0"/>
              <a:t>rd</a:t>
            </a:r>
            <a:r>
              <a:rPr lang="en-US" dirty="0"/>
              <a:t> party package, called Decompose, is recommended, but is hard to use and understand, and difficult to get working with iOS.</a:t>
            </a:r>
          </a:p>
          <a:p>
            <a:pPr lvl="1"/>
            <a:r>
              <a:rPr lang="en-US" dirty="0">
                <a:hlinkClick r:id="rId2"/>
              </a:rPr>
              <a:t>https://github.com/arkivanov/Decompose</a:t>
            </a:r>
            <a:r>
              <a:rPr lang="en-US" dirty="0"/>
              <a:t> </a:t>
            </a:r>
          </a:p>
          <a:p>
            <a:r>
              <a:rPr lang="en-US" dirty="0"/>
              <a:t>So, we'll use another 3</a:t>
            </a:r>
            <a:r>
              <a:rPr lang="en-US" baseline="30000" dirty="0"/>
              <a:t>rd</a:t>
            </a:r>
            <a:r>
              <a:rPr lang="en-US" dirty="0"/>
              <a:t> party package, called Voyager, that appears to be easy to use and full featured.</a:t>
            </a:r>
          </a:p>
          <a:p>
            <a:pPr lvl="1"/>
            <a:r>
              <a:rPr lang="en-US" dirty="0"/>
              <a:t>Of course, setting it up from scratch has issues (sigh…)</a:t>
            </a:r>
          </a:p>
          <a:p>
            <a:r>
              <a:rPr lang="en-US" dirty="0"/>
              <a:t>BUT, there is a nice starting template available that is integrated with KMM and Compose Multiplatform for iOS and Android (!)</a:t>
            </a:r>
          </a:p>
          <a:p>
            <a:pPr lvl="1"/>
            <a:r>
              <a:rPr lang="en-US" dirty="0"/>
              <a:t>Last updated 3 weeks ago</a:t>
            </a:r>
          </a:p>
          <a:p>
            <a:pPr lvl="1"/>
            <a:r>
              <a:rPr lang="en-US" dirty="0"/>
              <a:t>It works!</a:t>
            </a:r>
          </a:p>
          <a:p>
            <a:pPr lvl="1"/>
            <a:r>
              <a:rPr lang="en-US" dirty="0"/>
              <a:t>We get image loading on iOS too (!!)</a:t>
            </a:r>
          </a:p>
          <a:p>
            <a:r>
              <a:rPr lang="en-US" dirty="0"/>
              <a:t>Main site: </a:t>
            </a:r>
            <a:r>
              <a:rPr lang="en-US" dirty="0">
                <a:hlinkClick r:id="rId3"/>
              </a:rPr>
              <a:t>https://voyager.adriel.cafe/</a:t>
            </a:r>
            <a:r>
              <a:rPr lang="en-US" dirty="0"/>
              <a:t> </a:t>
            </a:r>
          </a:p>
          <a:p>
            <a:r>
              <a:rPr lang="en-US" dirty="0"/>
              <a:t>Blog: </a:t>
            </a:r>
            <a:r>
              <a:rPr lang="en-US" dirty="0">
                <a:hlinkClick r:id="rId4"/>
              </a:rPr>
              <a:t>https://appkickstarter.com/blog/multiplatform-navigation-with-voyager/</a:t>
            </a:r>
            <a:endParaRPr lang="en-US" dirty="0"/>
          </a:p>
          <a:p>
            <a:r>
              <a:rPr lang="en-US" dirty="0"/>
              <a:t>Template: </a:t>
            </a:r>
            <a:r>
              <a:rPr lang="en-CA" dirty="0">
                <a:hlinkClick r:id="rId5"/>
              </a:rPr>
              <a:t>https://github.com/AppKickstarter/KMPStarterOS</a:t>
            </a:r>
            <a:endParaRPr lang="en-CA" dirty="0"/>
          </a:p>
          <a:p>
            <a:endParaRPr lang="en-US" dirty="0"/>
          </a:p>
          <a:p>
            <a:endParaRPr lang="en-US" dirty="0"/>
          </a:p>
        </p:txBody>
      </p:sp>
    </p:spTree>
    <p:extLst>
      <p:ext uri="{BB962C8B-B14F-4D97-AF65-F5344CB8AC3E}">
        <p14:creationId xmlns:p14="http://schemas.microsoft.com/office/powerpoint/2010/main" val="354546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A707-2F19-D272-BB09-22FEBBBDEEB0}"/>
              </a:ext>
            </a:extLst>
          </p:cNvPr>
          <p:cNvSpPr>
            <a:spLocks noGrp="1"/>
          </p:cNvSpPr>
          <p:nvPr>
            <p:ph type="title"/>
          </p:nvPr>
        </p:nvSpPr>
        <p:spPr/>
        <p:txBody>
          <a:bodyPr/>
          <a:lstStyle/>
          <a:p>
            <a:r>
              <a:rPr lang="en-US" dirty="0"/>
              <a:t>Getting Started</a:t>
            </a:r>
            <a:endParaRPr lang="en-CA" dirty="0"/>
          </a:p>
        </p:txBody>
      </p:sp>
      <p:sp>
        <p:nvSpPr>
          <p:cNvPr id="3" name="Content Placeholder 2">
            <a:extLst>
              <a:ext uri="{FF2B5EF4-FFF2-40B4-BE49-F238E27FC236}">
                <a16:creationId xmlns:a16="http://schemas.microsoft.com/office/drawing/2014/main" id="{E8FC1244-E43C-33C8-44F3-B9A3AD903C32}"/>
              </a:ext>
            </a:extLst>
          </p:cNvPr>
          <p:cNvSpPr>
            <a:spLocks noGrp="1"/>
          </p:cNvSpPr>
          <p:nvPr>
            <p:ph idx="1"/>
          </p:nvPr>
        </p:nvSpPr>
        <p:spPr/>
        <p:txBody>
          <a:bodyPr/>
          <a:lstStyle/>
          <a:p>
            <a:r>
              <a:rPr lang="en-US" dirty="0"/>
              <a:t>Similar to what we did with the earlier template, go to the following GitHub site</a:t>
            </a:r>
          </a:p>
          <a:p>
            <a:pPr lvl="1"/>
            <a:r>
              <a:rPr lang="en-CA" dirty="0">
                <a:hlinkClick r:id="rId2"/>
              </a:rPr>
              <a:t>https://github.com/AppKickstarter/KMPStarterOS</a:t>
            </a:r>
            <a:endParaRPr lang="en-CA" dirty="0"/>
          </a:p>
          <a:p>
            <a:pPr lvl="1"/>
            <a:r>
              <a:rPr lang="en-US" dirty="0"/>
              <a:t>Click "Use this Template"</a:t>
            </a:r>
          </a:p>
          <a:p>
            <a:pPr lvl="1"/>
            <a:r>
              <a:rPr lang="en-US" dirty="0"/>
              <a:t>Select "Create a new repository"</a:t>
            </a:r>
          </a:p>
          <a:p>
            <a:pPr lvl="1"/>
            <a:r>
              <a:rPr lang="en-US" dirty="0"/>
              <a:t>Get the code clone link from your new repository in your GitHub account</a:t>
            </a:r>
          </a:p>
          <a:p>
            <a:pPr lvl="1"/>
            <a:r>
              <a:rPr lang="en-US" dirty="0"/>
              <a:t>Start a new project in Android Studio.</a:t>
            </a:r>
            <a:endParaRPr lang="en-CA" dirty="0"/>
          </a:p>
        </p:txBody>
      </p:sp>
    </p:spTree>
    <p:extLst>
      <p:ext uri="{BB962C8B-B14F-4D97-AF65-F5344CB8AC3E}">
        <p14:creationId xmlns:p14="http://schemas.microsoft.com/office/powerpoint/2010/main" val="359043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5F06-3347-698D-3C09-BAF294FC1BC9}"/>
              </a:ext>
            </a:extLst>
          </p:cNvPr>
          <p:cNvSpPr>
            <a:spLocks noGrp="1"/>
          </p:cNvSpPr>
          <p:nvPr>
            <p:ph type="title"/>
          </p:nvPr>
        </p:nvSpPr>
        <p:spPr/>
        <p:txBody>
          <a:bodyPr/>
          <a:lstStyle/>
          <a:p>
            <a:r>
              <a:rPr lang="en-US" dirty="0"/>
              <a:t>Now, transfer over your Assignment #1</a:t>
            </a:r>
            <a:endParaRPr lang="en-CA" dirty="0"/>
          </a:p>
        </p:txBody>
      </p:sp>
      <p:sp>
        <p:nvSpPr>
          <p:cNvPr id="3" name="Content Placeholder 2">
            <a:extLst>
              <a:ext uri="{FF2B5EF4-FFF2-40B4-BE49-F238E27FC236}">
                <a16:creationId xmlns:a16="http://schemas.microsoft.com/office/drawing/2014/main" id="{95E4D2D4-2251-8F54-63EA-56BAE82B6FE5}"/>
              </a:ext>
            </a:extLst>
          </p:cNvPr>
          <p:cNvSpPr>
            <a:spLocks noGrp="1"/>
          </p:cNvSpPr>
          <p:nvPr>
            <p:ph idx="1"/>
          </p:nvPr>
        </p:nvSpPr>
        <p:spPr>
          <a:xfrm>
            <a:off x="838200" y="1825624"/>
            <a:ext cx="10515600" cy="5032375"/>
          </a:xfrm>
        </p:spPr>
        <p:txBody>
          <a:bodyPr>
            <a:normAutofit fontScale="70000" lnSpcReduction="20000"/>
          </a:bodyPr>
          <a:lstStyle/>
          <a:p>
            <a:r>
              <a:rPr lang="en-US" dirty="0"/>
              <a:t>We're going to get you setup for Assignment #2</a:t>
            </a:r>
          </a:p>
          <a:p>
            <a:r>
              <a:rPr lang="en-US" dirty="0"/>
              <a:t>1. Create a 'main' folder inside their package.</a:t>
            </a:r>
          </a:p>
          <a:p>
            <a:r>
              <a:rPr lang="en-US" dirty="0"/>
              <a:t>2. Copy over your assignment components</a:t>
            </a:r>
          </a:p>
          <a:p>
            <a:r>
              <a:rPr lang="en-US" dirty="0"/>
              <a:t>3. Add a package line to the top of each of those files</a:t>
            </a:r>
          </a:p>
          <a:p>
            <a:pPr lvl="1"/>
            <a:r>
              <a:rPr lang="en-US" dirty="0"/>
              <a:t>package </a:t>
            </a:r>
            <a:r>
              <a:rPr lang="en-US" dirty="0" err="1"/>
              <a:t>com.lduboscq.appkickstarter.main</a:t>
            </a:r>
            <a:endParaRPr lang="en-US" dirty="0"/>
          </a:p>
          <a:p>
            <a:pPr lvl="1"/>
            <a:r>
              <a:rPr lang="en-US" dirty="0"/>
              <a:t>But, if the file says @file:OptIn…, then put the package line AFTER that.</a:t>
            </a:r>
          </a:p>
          <a:p>
            <a:r>
              <a:rPr lang="en-US" dirty="0"/>
              <a:t>4. Copy the theme folder from your old project to the </a:t>
            </a:r>
            <a:r>
              <a:rPr lang="en-US" dirty="0" err="1"/>
              <a:t>ui</a:t>
            </a:r>
            <a:r>
              <a:rPr lang="en-US" dirty="0"/>
              <a:t> folder in the new folder</a:t>
            </a:r>
          </a:p>
          <a:p>
            <a:pPr lvl="1"/>
            <a:r>
              <a:rPr lang="en-US" dirty="0"/>
              <a:t>Add a package line to the top of each file in the theme folder</a:t>
            </a:r>
          </a:p>
          <a:p>
            <a:pPr lvl="1"/>
            <a:r>
              <a:rPr lang="en-US" dirty="0"/>
              <a:t>package </a:t>
            </a:r>
            <a:r>
              <a:rPr lang="en-US" dirty="0" err="1"/>
              <a:t>com.lduboscq.appkickstarter.ui.theme</a:t>
            </a:r>
            <a:endParaRPr lang="en-US" dirty="0"/>
          </a:p>
          <a:p>
            <a:r>
              <a:rPr lang="en-US" dirty="0"/>
              <a:t>5. For the main composable (not in </a:t>
            </a:r>
            <a:r>
              <a:rPr lang="en-US" dirty="0" err="1"/>
              <a:t>App.kt</a:t>
            </a:r>
            <a:r>
              <a:rPr lang="en-US" dirty="0"/>
              <a:t>, but the one that </a:t>
            </a:r>
            <a:r>
              <a:rPr lang="en-US" dirty="0" err="1"/>
              <a:t>App.kt</a:t>
            </a:r>
            <a:r>
              <a:rPr lang="en-US" dirty="0"/>
              <a:t> called before), convert it to a "Screen" using the following format:</a:t>
            </a:r>
          </a:p>
          <a:p>
            <a:pPr marL="457200" lvl="1" indent="0">
              <a:buNone/>
            </a:pPr>
            <a:r>
              <a:rPr lang="en-US" dirty="0"/>
              <a:t>internal class </a:t>
            </a:r>
            <a:r>
              <a:rPr lang="en-US" dirty="0" err="1"/>
              <a:t>MainScreen</a:t>
            </a:r>
            <a:r>
              <a:rPr lang="en-US" dirty="0"/>
              <a:t> : Screen {</a:t>
            </a:r>
          </a:p>
          <a:p>
            <a:pPr marL="457200" lvl="1" indent="0">
              <a:buNone/>
            </a:pPr>
            <a:endParaRPr lang="en-US" dirty="0"/>
          </a:p>
          <a:p>
            <a:pPr marL="457200" lvl="1" indent="0">
              <a:buNone/>
            </a:pPr>
            <a:r>
              <a:rPr lang="en-US" dirty="0"/>
              <a:t>    @OptIn(ExperimentalResourceApi::class)</a:t>
            </a:r>
          </a:p>
          <a:p>
            <a:pPr marL="457200" lvl="1" indent="0">
              <a:buNone/>
            </a:pPr>
            <a:r>
              <a:rPr lang="en-US" dirty="0"/>
              <a:t>    @Composable</a:t>
            </a:r>
          </a:p>
          <a:p>
            <a:pPr marL="457200" lvl="1" indent="0">
              <a:buNone/>
            </a:pPr>
            <a:r>
              <a:rPr lang="en-US" dirty="0"/>
              <a:t>    override fun Content() {</a:t>
            </a:r>
          </a:p>
          <a:p>
            <a:pPr lvl="1"/>
            <a:r>
              <a:rPr lang="en-US" dirty="0"/>
              <a:t>Make sure to call it </a:t>
            </a:r>
            <a:r>
              <a:rPr lang="en-US" dirty="0" err="1"/>
              <a:t>MainScreen</a:t>
            </a:r>
            <a:r>
              <a:rPr lang="en-US" dirty="0"/>
              <a:t> for consistency with the class.</a:t>
            </a:r>
          </a:p>
          <a:p>
            <a:pPr lvl="1"/>
            <a:r>
              <a:rPr lang="en-US" dirty="0"/>
              <a:t>Make sure the composable inside is called Content</a:t>
            </a:r>
          </a:p>
        </p:txBody>
      </p:sp>
    </p:spTree>
    <p:extLst>
      <p:ext uri="{BB962C8B-B14F-4D97-AF65-F5344CB8AC3E}">
        <p14:creationId xmlns:p14="http://schemas.microsoft.com/office/powerpoint/2010/main" val="9595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2F59-7130-DCBB-01C9-CB67B744A9F9}"/>
              </a:ext>
            </a:extLst>
          </p:cNvPr>
          <p:cNvSpPr>
            <a:spLocks noGrp="1"/>
          </p:cNvSpPr>
          <p:nvPr>
            <p:ph type="title"/>
          </p:nvPr>
        </p:nvSpPr>
        <p:spPr>
          <a:xfrm>
            <a:off x="838200" y="125973"/>
            <a:ext cx="10515600" cy="1325563"/>
          </a:xfrm>
        </p:spPr>
        <p:txBody>
          <a:bodyPr/>
          <a:lstStyle/>
          <a:p>
            <a:r>
              <a:rPr lang="en-US" dirty="0"/>
              <a:t>Finally, configure support for Images properly</a:t>
            </a:r>
            <a:endParaRPr lang="en-CA" dirty="0"/>
          </a:p>
        </p:txBody>
      </p:sp>
      <p:sp>
        <p:nvSpPr>
          <p:cNvPr id="3" name="Content Placeholder 2">
            <a:extLst>
              <a:ext uri="{FF2B5EF4-FFF2-40B4-BE49-F238E27FC236}">
                <a16:creationId xmlns:a16="http://schemas.microsoft.com/office/drawing/2014/main" id="{4173FE56-718C-A5D3-28B4-0215A2F2B1C5}"/>
              </a:ext>
            </a:extLst>
          </p:cNvPr>
          <p:cNvSpPr>
            <a:spLocks noGrp="1"/>
          </p:cNvSpPr>
          <p:nvPr>
            <p:ph idx="1"/>
          </p:nvPr>
        </p:nvSpPr>
        <p:spPr>
          <a:xfrm>
            <a:off x="838200" y="1167618"/>
            <a:ext cx="10515600" cy="5690382"/>
          </a:xfrm>
        </p:spPr>
        <p:txBody>
          <a:bodyPr>
            <a:normAutofit fontScale="25000" lnSpcReduction="20000"/>
          </a:bodyPr>
          <a:lstStyle/>
          <a:p>
            <a:r>
              <a:rPr lang="en-US" sz="4400" dirty="0"/>
              <a:t>6. Overwrite the </a:t>
            </a:r>
            <a:r>
              <a:rPr lang="en-US" sz="4400" dirty="0" err="1"/>
              <a:t>Image.kt</a:t>
            </a:r>
            <a:r>
              <a:rPr lang="en-US" sz="4400" dirty="0"/>
              <a:t> file in the folder </a:t>
            </a:r>
            <a:r>
              <a:rPr lang="en-US" sz="4400" dirty="0" err="1"/>
              <a:t>ui</a:t>
            </a:r>
            <a:r>
              <a:rPr lang="en-US" sz="4400" dirty="0"/>
              <a:t> with the following:</a:t>
            </a:r>
          </a:p>
          <a:p>
            <a:endParaRPr lang="en-US" dirty="0"/>
          </a:p>
          <a:p>
            <a:pPr marL="457200" lvl="1" indent="0">
              <a:lnSpc>
                <a:spcPct val="120000"/>
              </a:lnSpc>
              <a:spcBef>
                <a:spcPts val="0"/>
              </a:spcBef>
              <a:buNone/>
            </a:pPr>
            <a:r>
              <a:rPr lang="en-CA" sz="4000" dirty="0"/>
              <a:t>package </a:t>
            </a:r>
            <a:r>
              <a:rPr lang="en-CA" sz="4000" dirty="0" err="1"/>
              <a:t>com.lduboscq.appkickstarter.ui</a:t>
            </a:r>
            <a:endParaRPr lang="en-CA" sz="4000" dirty="0"/>
          </a:p>
          <a:p>
            <a:pPr marL="457200" lvl="1" indent="0">
              <a:lnSpc>
                <a:spcPct val="120000"/>
              </a:lnSpc>
              <a:spcBef>
                <a:spcPts val="0"/>
              </a:spcBef>
              <a:buNone/>
            </a:pPr>
            <a:endParaRPr lang="en-CA" sz="4000" dirty="0"/>
          </a:p>
          <a:p>
            <a:pPr marL="457200" lvl="1" indent="0">
              <a:lnSpc>
                <a:spcPct val="120000"/>
              </a:lnSpc>
              <a:spcBef>
                <a:spcPts val="0"/>
              </a:spcBef>
              <a:buNone/>
            </a:pPr>
            <a:r>
              <a:rPr lang="en-CA" sz="4000" dirty="0"/>
              <a:t>import </a:t>
            </a:r>
            <a:r>
              <a:rPr lang="en-CA" sz="4000" dirty="0" err="1"/>
              <a:t>androidx.compose.foundation.Image</a:t>
            </a:r>
            <a:endParaRPr lang="en-CA" sz="4000" dirty="0"/>
          </a:p>
          <a:p>
            <a:pPr marL="457200" lvl="1" indent="0">
              <a:lnSpc>
                <a:spcPct val="120000"/>
              </a:lnSpc>
              <a:spcBef>
                <a:spcPts val="0"/>
              </a:spcBef>
              <a:buNone/>
            </a:pPr>
            <a:r>
              <a:rPr lang="en-CA" sz="4000" dirty="0"/>
              <a:t>import </a:t>
            </a:r>
            <a:r>
              <a:rPr lang="en-CA" sz="4000" dirty="0" err="1"/>
              <a:t>androidx.compose.runtime.Composable</a:t>
            </a:r>
            <a:endParaRPr lang="en-CA" sz="4000" dirty="0"/>
          </a:p>
          <a:p>
            <a:pPr marL="457200" lvl="1" indent="0">
              <a:lnSpc>
                <a:spcPct val="120000"/>
              </a:lnSpc>
              <a:spcBef>
                <a:spcPts val="0"/>
              </a:spcBef>
              <a:buNone/>
            </a:pPr>
            <a:r>
              <a:rPr lang="en-CA" sz="4000" dirty="0"/>
              <a:t>import </a:t>
            </a:r>
            <a:r>
              <a:rPr lang="en-CA" sz="4000" dirty="0" err="1"/>
              <a:t>androidx.compose.runtime.CompositionLocalProvider</a:t>
            </a:r>
            <a:endParaRPr lang="en-CA" sz="4000" dirty="0"/>
          </a:p>
          <a:p>
            <a:pPr marL="457200" lvl="1" indent="0">
              <a:lnSpc>
                <a:spcPct val="120000"/>
              </a:lnSpc>
              <a:spcBef>
                <a:spcPts val="0"/>
              </a:spcBef>
              <a:buNone/>
            </a:pPr>
            <a:r>
              <a:rPr lang="en-CA" sz="4000" dirty="0"/>
              <a:t>import </a:t>
            </a:r>
            <a:r>
              <a:rPr lang="en-CA" sz="4000" dirty="0" err="1"/>
              <a:t>androidx.compose.ui.Alignment</a:t>
            </a:r>
            <a:endParaRPr lang="en-CA" sz="4000" dirty="0"/>
          </a:p>
          <a:p>
            <a:pPr marL="457200" lvl="1" indent="0">
              <a:lnSpc>
                <a:spcPct val="120000"/>
              </a:lnSpc>
              <a:spcBef>
                <a:spcPts val="0"/>
              </a:spcBef>
              <a:buNone/>
            </a:pPr>
            <a:r>
              <a:rPr lang="en-CA" sz="4000" dirty="0"/>
              <a:t>import </a:t>
            </a:r>
            <a:r>
              <a:rPr lang="en-CA" sz="4000" dirty="0" err="1"/>
              <a:t>androidx.compose.ui.Modifier</a:t>
            </a:r>
            <a:endParaRPr lang="en-CA" sz="4000" dirty="0"/>
          </a:p>
          <a:p>
            <a:pPr marL="457200" lvl="1" indent="0">
              <a:lnSpc>
                <a:spcPct val="120000"/>
              </a:lnSpc>
              <a:spcBef>
                <a:spcPts val="0"/>
              </a:spcBef>
              <a:buNone/>
            </a:pPr>
            <a:r>
              <a:rPr lang="en-CA" sz="4000" dirty="0"/>
              <a:t>import </a:t>
            </a:r>
            <a:r>
              <a:rPr lang="en-CA" sz="4000" dirty="0" err="1"/>
              <a:t>androidx.compose.ui.graphics.ColorFilter</a:t>
            </a:r>
            <a:endParaRPr lang="en-CA" sz="4000" dirty="0"/>
          </a:p>
          <a:p>
            <a:pPr marL="457200" lvl="1" indent="0">
              <a:lnSpc>
                <a:spcPct val="120000"/>
              </a:lnSpc>
              <a:spcBef>
                <a:spcPts val="0"/>
              </a:spcBef>
              <a:buNone/>
            </a:pPr>
            <a:r>
              <a:rPr lang="en-CA" sz="4000" dirty="0"/>
              <a:t>import </a:t>
            </a:r>
            <a:r>
              <a:rPr lang="en-CA" sz="4000" dirty="0" err="1"/>
              <a:t>androidx.compose.ui.graphics.DefaultAlpha</a:t>
            </a:r>
            <a:endParaRPr lang="en-CA" sz="4000" dirty="0"/>
          </a:p>
          <a:p>
            <a:pPr marL="457200" lvl="1" indent="0">
              <a:lnSpc>
                <a:spcPct val="120000"/>
              </a:lnSpc>
              <a:spcBef>
                <a:spcPts val="0"/>
              </a:spcBef>
              <a:buNone/>
            </a:pPr>
            <a:r>
              <a:rPr lang="en-CA" sz="4000" dirty="0"/>
              <a:t>import </a:t>
            </a:r>
            <a:r>
              <a:rPr lang="en-CA" sz="4000" dirty="0" err="1"/>
              <a:t>androidx.compose.ui.layout.ContentScale</a:t>
            </a:r>
            <a:endParaRPr lang="en-CA" sz="4000" dirty="0"/>
          </a:p>
          <a:p>
            <a:pPr marL="457200" lvl="1" indent="0">
              <a:lnSpc>
                <a:spcPct val="120000"/>
              </a:lnSpc>
              <a:spcBef>
                <a:spcPts val="0"/>
              </a:spcBef>
              <a:buNone/>
            </a:pPr>
            <a:r>
              <a:rPr lang="en-CA" sz="4000" dirty="0"/>
              <a:t>import </a:t>
            </a:r>
            <a:r>
              <a:rPr lang="en-CA" sz="4000" dirty="0" err="1"/>
              <a:t>com.seiko.imageloader.LocalImageLoader</a:t>
            </a:r>
            <a:endParaRPr lang="en-CA" sz="4000" dirty="0"/>
          </a:p>
          <a:p>
            <a:pPr marL="457200" lvl="1" indent="0">
              <a:lnSpc>
                <a:spcPct val="120000"/>
              </a:lnSpc>
              <a:spcBef>
                <a:spcPts val="0"/>
              </a:spcBef>
              <a:buNone/>
            </a:pPr>
            <a:r>
              <a:rPr lang="en-CA" sz="4000" dirty="0"/>
              <a:t>import </a:t>
            </a:r>
            <a:r>
              <a:rPr lang="en-CA" sz="4000" dirty="0" err="1"/>
              <a:t>com.seiko.imageloader.rememberAsyncImagePainter</a:t>
            </a:r>
            <a:endParaRPr lang="en-CA" sz="4000" dirty="0"/>
          </a:p>
          <a:p>
            <a:pPr marL="457200" lvl="1" indent="0">
              <a:lnSpc>
                <a:spcPct val="120000"/>
              </a:lnSpc>
              <a:spcBef>
                <a:spcPts val="0"/>
              </a:spcBef>
              <a:buNone/>
            </a:pPr>
            <a:endParaRPr lang="en-CA" sz="4000" dirty="0"/>
          </a:p>
          <a:p>
            <a:pPr marL="457200" lvl="1" indent="0">
              <a:lnSpc>
                <a:spcPct val="120000"/>
              </a:lnSpc>
              <a:spcBef>
                <a:spcPts val="0"/>
              </a:spcBef>
              <a:buNone/>
            </a:pPr>
            <a:r>
              <a:rPr lang="en-CA" sz="4000" dirty="0"/>
              <a:t>@Composable</a:t>
            </a:r>
          </a:p>
          <a:p>
            <a:pPr marL="457200" lvl="1" indent="0">
              <a:lnSpc>
                <a:spcPct val="120000"/>
              </a:lnSpc>
              <a:spcBef>
                <a:spcPts val="0"/>
              </a:spcBef>
              <a:buNone/>
            </a:pPr>
            <a:r>
              <a:rPr lang="en-CA" sz="4000" dirty="0"/>
              <a:t>internal fun Image(url: String, modifier: Modifier = Modifier,</a:t>
            </a:r>
          </a:p>
          <a:p>
            <a:pPr marL="457200" lvl="1" indent="0">
              <a:lnSpc>
                <a:spcPct val="120000"/>
              </a:lnSpc>
              <a:spcBef>
                <a:spcPts val="0"/>
              </a:spcBef>
              <a:buNone/>
            </a:pPr>
            <a:r>
              <a:rPr lang="en-CA" sz="4000" dirty="0"/>
              <a:t>                   </a:t>
            </a:r>
            <a:r>
              <a:rPr lang="en-CA" sz="4000" dirty="0" err="1"/>
              <a:t>contentDescription</a:t>
            </a:r>
            <a:r>
              <a:rPr lang="en-CA" sz="4000" dirty="0"/>
              <a:t>: String? = null,</a:t>
            </a:r>
          </a:p>
          <a:p>
            <a:pPr marL="457200" lvl="1" indent="0">
              <a:lnSpc>
                <a:spcPct val="120000"/>
              </a:lnSpc>
              <a:spcBef>
                <a:spcPts val="0"/>
              </a:spcBef>
              <a:buNone/>
            </a:pPr>
            <a:r>
              <a:rPr lang="en-CA" sz="4000" dirty="0"/>
              <a:t>                   alignment: Alignment = </a:t>
            </a:r>
            <a:r>
              <a:rPr lang="en-CA" sz="4000" dirty="0" err="1"/>
              <a:t>Alignment.Center</a:t>
            </a:r>
            <a:r>
              <a:rPr lang="en-CA" sz="4000" dirty="0"/>
              <a:t>,</a:t>
            </a:r>
          </a:p>
          <a:p>
            <a:pPr marL="457200" lvl="1" indent="0">
              <a:lnSpc>
                <a:spcPct val="120000"/>
              </a:lnSpc>
              <a:spcBef>
                <a:spcPts val="0"/>
              </a:spcBef>
              <a:buNone/>
            </a:pPr>
            <a:r>
              <a:rPr lang="en-CA" sz="4000" dirty="0"/>
              <a:t>                   </a:t>
            </a:r>
            <a:r>
              <a:rPr lang="en-CA" sz="4000" dirty="0" err="1"/>
              <a:t>contentScale</a:t>
            </a:r>
            <a:r>
              <a:rPr lang="en-CA" sz="4000" dirty="0"/>
              <a:t>: </a:t>
            </a:r>
            <a:r>
              <a:rPr lang="en-CA" sz="4000" dirty="0" err="1"/>
              <a:t>ContentScale</a:t>
            </a:r>
            <a:r>
              <a:rPr lang="en-CA" sz="4000" dirty="0"/>
              <a:t> = </a:t>
            </a:r>
            <a:r>
              <a:rPr lang="en-CA" sz="4000" dirty="0" err="1"/>
              <a:t>ContentScale.Fit</a:t>
            </a:r>
            <a:r>
              <a:rPr lang="en-CA" sz="4000" dirty="0"/>
              <a:t>,</a:t>
            </a:r>
          </a:p>
          <a:p>
            <a:pPr marL="457200" lvl="1" indent="0">
              <a:lnSpc>
                <a:spcPct val="120000"/>
              </a:lnSpc>
              <a:spcBef>
                <a:spcPts val="0"/>
              </a:spcBef>
              <a:buNone/>
            </a:pPr>
            <a:r>
              <a:rPr lang="en-CA" sz="4000" dirty="0"/>
              <a:t>                   alpha: Float = </a:t>
            </a:r>
            <a:r>
              <a:rPr lang="en-CA" sz="4000" dirty="0" err="1"/>
              <a:t>DefaultAlpha</a:t>
            </a:r>
            <a:r>
              <a:rPr lang="en-CA" sz="4000" dirty="0"/>
              <a:t>,</a:t>
            </a:r>
          </a:p>
          <a:p>
            <a:pPr marL="457200" lvl="1" indent="0">
              <a:lnSpc>
                <a:spcPct val="120000"/>
              </a:lnSpc>
              <a:spcBef>
                <a:spcPts val="0"/>
              </a:spcBef>
              <a:buNone/>
            </a:pPr>
            <a:r>
              <a:rPr lang="en-CA" sz="4000" dirty="0"/>
              <a:t>                   </a:t>
            </a:r>
            <a:r>
              <a:rPr lang="en-CA" sz="4000" dirty="0" err="1"/>
              <a:t>colorFilter</a:t>
            </a:r>
            <a:r>
              <a:rPr lang="en-CA" sz="4000" dirty="0"/>
              <a:t>: </a:t>
            </a:r>
            <a:r>
              <a:rPr lang="en-CA" sz="4000" dirty="0" err="1"/>
              <a:t>ColorFilter</a:t>
            </a:r>
            <a:r>
              <a:rPr lang="en-CA" sz="4000" dirty="0"/>
              <a:t>? = null</a:t>
            </a:r>
          </a:p>
          <a:p>
            <a:pPr marL="457200" lvl="1" indent="0">
              <a:lnSpc>
                <a:spcPct val="120000"/>
              </a:lnSpc>
              <a:spcBef>
                <a:spcPts val="0"/>
              </a:spcBef>
              <a:buNone/>
            </a:pPr>
            <a:r>
              <a:rPr lang="en-CA" sz="4000" dirty="0"/>
              <a:t>) {</a:t>
            </a:r>
          </a:p>
          <a:p>
            <a:pPr marL="457200" lvl="1" indent="0">
              <a:lnSpc>
                <a:spcPct val="120000"/>
              </a:lnSpc>
              <a:spcBef>
                <a:spcPts val="0"/>
              </a:spcBef>
              <a:buNone/>
            </a:pPr>
            <a:r>
              <a:rPr lang="en-CA" sz="4000" dirty="0"/>
              <a:t>    </a:t>
            </a:r>
            <a:r>
              <a:rPr lang="en-CA" sz="4000" dirty="0" err="1"/>
              <a:t>CompositionLocalProvider</a:t>
            </a:r>
            <a:r>
              <a:rPr lang="en-CA" sz="4000" dirty="0"/>
              <a:t>(</a:t>
            </a:r>
          </a:p>
          <a:p>
            <a:pPr marL="457200" lvl="1" indent="0">
              <a:lnSpc>
                <a:spcPct val="120000"/>
              </a:lnSpc>
              <a:spcBef>
                <a:spcPts val="0"/>
              </a:spcBef>
              <a:buNone/>
            </a:pPr>
            <a:r>
              <a:rPr lang="en-CA" sz="4000" dirty="0"/>
              <a:t>        </a:t>
            </a:r>
            <a:r>
              <a:rPr lang="en-CA" sz="4000" dirty="0" err="1"/>
              <a:t>LocalImageLoader</a:t>
            </a:r>
            <a:r>
              <a:rPr lang="en-CA" sz="4000" dirty="0"/>
              <a:t> provides </a:t>
            </a:r>
            <a:r>
              <a:rPr lang="en-CA" sz="4000" dirty="0" err="1"/>
              <a:t>generateImageLoader</a:t>
            </a:r>
            <a:r>
              <a:rPr lang="en-CA" sz="4000" dirty="0"/>
              <a:t>(),</a:t>
            </a:r>
          </a:p>
          <a:p>
            <a:pPr marL="457200" lvl="1" indent="0">
              <a:lnSpc>
                <a:spcPct val="120000"/>
              </a:lnSpc>
              <a:spcBef>
                <a:spcPts val="0"/>
              </a:spcBef>
              <a:buNone/>
            </a:pPr>
            <a:r>
              <a:rPr lang="en-CA" sz="4000" dirty="0"/>
              <a:t>    ) {</a:t>
            </a:r>
          </a:p>
          <a:p>
            <a:pPr marL="457200" lvl="1" indent="0">
              <a:lnSpc>
                <a:spcPct val="120000"/>
              </a:lnSpc>
              <a:spcBef>
                <a:spcPts val="0"/>
              </a:spcBef>
              <a:buNone/>
            </a:pPr>
            <a:r>
              <a:rPr lang="en-CA" sz="4000" dirty="0"/>
              <a:t>        Image(</a:t>
            </a:r>
          </a:p>
          <a:p>
            <a:pPr marL="457200" lvl="1" indent="0">
              <a:lnSpc>
                <a:spcPct val="120000"/>
              </a:lnSpc>
              <a:spcBef>
                <a:spcPts val="0"/>
              </a:spcBef>
              <a:buNone/>
            </a:pPr>
            <a:r>
              <a:rPr lang="en-CA" sz="4000" dirty="0"/>
              <a:t>            painter = </a:t>
            </a:r>
            <a:r>
              <a:rPr lang="en-CA" sz="4000" dirty="0" err="1"/>
              <a:t>rememberAsyncImagePainter</a:t>
            </a:r>
            <a:r>
              <a:rPr lang="en-CA" sz="4000" dirty="0"/>
              <a:t>(</a:t>
            </a:r>
            <a:r>
              <a:rPr lang="en-CA" sz="4000" dirty="0" err="1"/>
              <a:t>url</a:t>
            </a:r>
            <a:r>
              <a:rPr lang="en-CA" sz="4000" dirty="0"/>
              <a:t>),</a:t>
            </a:r>
          </a:p>
          <a:p>
            <a:pPr marL="457200" lvl="1" indent="0">
              <a:lnSpc>
                <a:spcPct val="120000"/>
              </a:lnSpc>
              <a:spcBef>
                <a:spcPts val="0"/>
              </a:spcBef>
              <a:buNone/>
            </a:pPr>
            <a:r>
              <a:rPr lang="en-CA" sz="4000" dirty="0"/>
              <a:t>            </a:t>
            </a:r>
            <a:r>
              <a:rPr lang="en-CA" sz="4000" dirty="0" err="1"/>
              <a:t>contentDescription</a:t>
            </a:r>
            <a:r>
              <a:rPr lang="en-CA" sz="4000" dirty="0"/>
              <a:t> = </a:t>
            </a:r>
            <a:r>
              <a:rPr lang="en-CA" sz="4000" dirty="0" err="1"/>
              <a:t>contentDescription</a:t>
            </a:r>
            <a:r>
              <a:rPr lang="en-CA" sz="4000" dirty="0"/>
              <a:t>,</a:t>
            </a:r>
          </a:p>
          <a:p>
            <a:pPr marL="457200" lvl="1" indent="0">
              <a:lnSpc>
                <a:spcPct val="120000"/>
              </a:lnSpc>
              <a:spcBef>
                <a:spcPts val="0"/>
              </a:spcBef>
              <a:buNone/>
            </a:pPr>
            <a:r>
              <a:rPr lang="en-CA" sz="4000" dirty="0"/>
              <a:t>            modifier = modifier,</a:t>
            </a:r>
          </a:p>
          <a:p>
            <a:pPr marL="457200" lvl="1" indent="0">
              <a:lnSpc>
                <a:spcPct val="120000"/>
              </a:lnSpc>
              <a:spcBef>
                <a:spcPts val="0"/>
              </a:spcBef>
              <a:buNone/>
            </a:pPr>
            <a:r>
              <a:rPr lang="en-CA" sz="4000" dirty="0"/>
              <a:t>            alignment = alignment,</a:t>
            </a:r>
          </a:p>
          <a:p>
            <a:pPr marL="457200" lvl="1" indent="0">
              <a:lnSpc>
                <a:spcPct val="120000"/>
              </a:lnSpc>
              <a:spcBef>
                <a:spcPts val="0"/>
              </a:spcBef>
              <a:buNone/>
            </a:pPr>
            <a:r>
              <a:rPr lang="en-CA" sz="4000" dirty="0"/>
              <a:t>            </a:t>
            </a:r>
            <a:r>
              <a:rPr lang="en-CA" sz="4000" dirty="0" err="1"/>
              <a:t>contentScale</a:t>
            </a:r>
            <a:r>
              <a:rPr lang="en-CA" sz="4000" dirty="0"/>
              <a:t> = </a:t>
            </a:r>
            <a:r>
              <a:rPr lang="en-CA" sz="4000" dirty="0" err="1"/>
              <a:t>contentScale</a:t>
            </a:r>
            <a:r>
              <a:rPr lang="en-CA" sz="4000" dirty="0"/>
              <a:t>,</a:t>
            </a:r>
          </a:p>
          <a:p>
            <a:pPr marL="457200" lvl="1" indent="0">
              <a:lnSpc>
                <a:spcPct val="120000"/>
              </a:lnSpc>
              <a:spcBef>
                <a:spcPts val="0"/>
              </a:spcBef>
              <a:buNone/>
            </a:pPr>
            <a:r>
              <a:rPr lang="en-CA" sz="4000" dirty="0"/>
              <a:t>            alpha = alpha,</a:t>
            </a:r>
          </a:p>
          <a:p>
            <a:pPr marL="457200" lvl="1" indent="0">
              <a:lnSpc>
                <a:spcPct val="120000"/>
              </a:lnSpc>
              <a:spcBef>
                <a:spcPts val="0"/>
              </a:spcBef>
              <a:buNone/>
            </a:pPr>
            <a:r>
              <a:rPr lang="en-CA" sz="4000" dirty="0"/>
              <a:t>            </a:t>
            </a:r>
            <a:r>
              <a:rPr lang="en-CA" sz="4000" dirty="0" err="1"/>
              <a:t>colorFilter</a:t>
            </a:r>
            <a:r>
              <a:rPr lang="en-CA" sz="4000" dirty="0"/>
              <a:t> = </a:t>
            </a:r>
            <a:r>
              <a:rPr lang="en-CA" sz="4000" dirty="0" err="1"/>
              <a:t>colorFilter</a:t>
            </a:r>
            <a:endParaRPr lang="en-CA" sz="4000" dirty="0"/>
          </a:p>
          <a:p>
            <a:pPr marL="457200" lvl="1" indent="0">
              <a:lnSpc>
                <a:spcPct val="120000"/>
              </a:lnSpc>
              <a:spcBef>
                <a:spcPts val="0"/>
              </a:spcBef>
              <a:buNone/>
            </a:pPr>
            <a:r>
              <a:rPr lang="en-CA" sz="4000" dirty="0"/>
              <a:t>        )</a:t>
            </a:r>
          </a:p>
          <a:p>
            <a:pPr marL="457200" lvl="1" indent="0">
              <a:lnSpc>
                <a:spcPct val="120000"/>
              </a:lnSpc>
              <a:spcBef>
                <a:spcPts val="0"/>
              </a:spcBef>
              <a:buNone/>
            </a:pPr>
            <a:r>
              <a:rPr lang="en-CA" sz="4000" dirty="0"/>
              <a:t>    }</a:t>
            </a:r>
          </a:p>
          <a:p>
            <a:pPr marL="457200" lvl="1" indent="0">
              <a:lnSpc>
                <a:spcPct val="120000"/>
              </a:lnSpc>
              <a:spcBef>
                <a:spcPts val="0"/>
              </a:spcBef>
              <a:buNone/>
            </a:pPr>
            <a:r>
              <a:rPr lang="en-CA" sz="4000" dirty="0"/>
              <a:t>}</a:t>
            </a:r>
          </a:p>
        </p:txBody>
      </p:sp>
    </p:spTree>
    <p:extLst>
      <p:ext uri="{BB962C8B-B14F-4D97-AF65-F5344CB8AC3E}">
        <p14:creationId xmlns:p14="http://schemas.microsoft.com/office/powerpoint/2010/main" val="301492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F03-E9C0-ACFF-F068-1FE3B02E86DB}"/>
              </a:ext>
            </a:extLst>
          </p:cNvPr>
          <p:cNvSpPr>
            <a:spLocks noGrp="1"/>
          </p:cNvSpPr>
          <p:nvPr>
            <p:ph type="title"/>
          </p:nvPr>
        </p:nvSpPr>
        <p:spPr/>
        <p:txBody>
          <a:bodyPr/>
          <a:lstStyle/>
          <a:p>
            <a:r>
              <a:rPr lang="en-US" dirty="0"/>
              <a:t>Images continued</a:t>
            </a:r>
            <a:endParaRPr lang="en-CA" dirty="0"/>
          </a:p>
        </p:txBody>
      </p:sp>
      <p:sp>
        <p:nvSpPr>
          <p:cNvPr id="3" name="Content Placeholder 2">
            <a:extLst>
              <a:ext uri="{FF2B5EF4-FFF2-40B4-BE49-F238E27FC236}">
                <a16:creationId xmlns:a16="http://schemas.microsoft.com/office/drawing/2014/main" id="{DDC339FC-660B-BE52-89A6-719876DE4B3C}"/>
              </a:ext>
            </a:extLst>
          </p:cNvPr>
          <p:cNvSpPr>
            <a:spLocks noGrp="1"/>
          </p:cNvSpPr>
          <p:nvPr>
            <p:ph idx="1"/>
          </p:nvPr>
        </p:nvSpPr>
        <p:spPr/>
        <p:txBody>
          <a:bodyPr/>
          <a:lstStyle/>
          <a:p>
            <a:r>
              <a:rPr lang="en-US" dirty="0"/>
              <a:t>In each file where you used "Image", remove the relevant import line.  Add the following import line instead:</a:t>
            </a:r>
          </a:p>
          <a:p>
            <a:pPr lvl="1"/>
            <a:r>
              <a:rPr lang="en-CA" dirty="0"/>
              <a:t>import </a:t>
            </a:r>
            <a:r>
              <a:rPr lang="en-CA" dirty="0" err="1"/>
              <a:t>com.lduboscq.appkickstarter.ui.Image</a:t>
            </a:r>
            <a:endParaRPr lang="en-CA" dirty="0"/>
          </a:p>
          <a:p>
            <a:r>
              <a:rPr lang="en-CA" dirty="0"/>
              <a:t>For each call to Image, replace painter="…" with </a:t>
            </a:r>
            <a:r>
              <a:rPr lang="en-CA" dirty="0" err="1"/>
              <a:t>url</a:t>
            </a:r>
            <a:r>
              <a:rPr lang="en-CA" dirty="0"/>
              <a:t>="…"</a:t>
            </a:r>
          </a:p>
          <a:p>
            <a:pPr lvl="1"/>
            <a:r>
              <a:rPr lang="en-CA" dirty="0"/>
              <a:t>Find a </a:t>
            </a:r>
            <a:r>
              <a:rPr lang="en-CA" dirty="0" err="1"/>
              <a:t>url</a:t>
            </a:r>
            <a:r>
              <a:rPr lang="en-CA" dirty="0"/>
              <a:t> of an image to put there.</a:t>
            </a:r>
          </a:p>
          <a:p>
            <a:pPr lvl="1"/>
            <a:r>
              <a:rPr lang="en-CA" dirty="0"/>
              <a:t>The </a:t>
            </a:r>
            <a:r>
              <a:rPr lang="en-CA" dirty="0" err="1"/>
              <a:t>url</a:t>
            </a:r>
            <a:r>
              <a:rPr lang="en-CA" dirty="0"/>
              <a:t> should be an image format (e.g., .jpg) not a .html.</a:t>
            </a:r>
          </a:p>
          <a:p>
            <a:pPr lvl="1"/>
            <a:endParaRPr lang="en-CA" dirty="0"/>
          </a:p>
        </p:txBody>
      </p:sp>
    </p:spTree>
    <p:extLst>
      <p:ext uri="{BB962C8B-B14F-4D97-AF65-F5344CB8AC3E}">
        <p14:creationId xmlns:p14="http://schemas.microsoft.com/office/powerpoint/2010/main" val="118991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4AE9-8EB1-7DDC-288B-8EDA0BFB2428}"/>
              </a:ext>
            </a:extLst>
          </p:cNvPr>
          <p:cNvSpPr>
            <a:spLocks noGrp="1"/>
          </p:cNvSpPr>
          <p:nvPr>
            <p:ph type="title"/>
          </p:nvPr>
        </p:nvSpPr>
        <p:spPr/>
        <p:txBody>
          <a:bodyPr/>
          <a:lstStyle/>
          <a:p>
            <a:r>
              <a:rPr lang="en-US" dirty="0"/>
              <a:t>Finally, update </a:t>
            </a:r>
            <a:r>
              <a:rPr lang="en-US" dirty="0" err="1"/>
              <a:t>MainApp</a:t>
            </a:r>
            <a:endParaRPr lang="en-CA" dirty="0"/>
          </a:p>
        </p:txBody>
      </p:sp>
      <p:sp>
        <p:nvSpPr>
          <p:cNvPr id="3" name="Content Placeholder 2">
            <a:extLst>
              <a:ext uri="{FF2B5EF4-FFF2-40B4-BE49-F238E27FC236}">
                <a16:creationId xmlns:a16="http://schemas.microsoft.com/office/drawing/2014/main" id="{F09D5D39-5EFA-6FA5-99BC-90339EAF651F}"/>
              </a:ext>
            </a:extLst>
          </p:cNvPr>
          <p:cNvSpPr>
            <a:spLocks noGrp="1"/>
          </p:cNvSpPr>
          <p:nvPr>
            <p:ph idx="1"/>
          </p:nvPr>
        </p:nvSpPr>
        <p:spPr/>
        <p:txBody>
          <a:bodyPr>
            <a:normAutofit/>
          </a:bodyPr>
          <a:lstStyle/>
          <a:p>
            <a:r>
              <a:rPr lang="en-US" dirty="0"/>
              <a:t>Update </a:t>
            </a:r>
            <a:r>
              <a:rPr lang="en-US" dirty="0" err="1"/>
              <a:t>MainApp</a:t>
            </a:r>
            <a:r>
              <a:rPr lang="en-US" dirty="0"/>
              <a:t> so its function looks like the following.  Add the appropriate import lines.</a:t>
            </a:r>
          </a:p>
          <a:p>
            <a:endParaRPr lang="en-US" dirty="0"/>
          </a:p>
          <a:p>
            <a:pPr marL="457200" lvl="1" indent="0">
              <a:buNone/>
            </a:pPr>
            <a:r>
              <a:rPr lang="en-CA" dirty="0"/>
              <a:t>public fun </a:t>
            </a:r>
            <a:r>
              <a:rPr lang="en-CA" dirty="0" err="1"/>
              <a:t>MainApp</a:t>
            </a:r>
            <a:r>
              <a:rPr lang="en-CA" dirty="0"/>
              <a:t>() {</a:t>
            </a:r>
          </a:p>
          <a:p>
            <a:pPr marL="457200" lvl="1" indent="0">
              <a:buNone/>
            </a:pPr>
            <a:r>
              <a:rPr lang="en-CA" dirty="0"/>
              <a:t>    </a:t>
            </a:r>
            <a:r>
              <a:rPr lang="en-CA" dirty="0" err="1"/>
              <a:t>AppTheme</a:t>
            </a:r>
            <a:r>
              <a:rPr lang="en-CA" dirty="0"/>
              <a:t> {</a:t>
            </a:r>
          </a:p>
          <a:p>
            <a:pPr marL="457200" lvl="1" indent="0">
              <a:buNone/>
            </a:pPr>
            <a:r>
              <a:rPr lang="en-CA" dirty="0"/>
              <a:t>        Navigator(</a:t>
            </a:r>
            <a:r>
              <a:rPr lang="en-CA" dirty="0" err="1"/>
              <a:t>MainScreen</a:t>
            </a:r>
            <a:r>
              <a:rPr lang="en-CA" dirty="0"/>
              <a:t>()) { navigator -&gt;</a:t>
            </a:r>
          </a:p>
          <a:p>
            <a:pPr marL="457200" lvl="1" indent="0">
              <a:buNone/>
            </a:pPr>
            <a:r>
              <a:rPr lang="en-CA" dirty="0"/>
              <a:t>            </a:t>
            </a:r>
            <a:r>
              <a:rPr lang="en-CA" dirty="0" err="1"/>
              <a:t>SlideTransition</a:t>
            </a:r>
            <a:r>
              <a:rPr lang="en-CA" dirty="0"/>
              <a:t>(navigator)</a:t>
            </a:r>
          </a:p>
          <a:p>
            <a:pPr marL="457200" lvl="1" indent="0">
              <a:buNone/>
            </a:pPr>
            <a:r>
              <a:rPr lang="en-CA" dirty="0"/>
              <a:t>        }</a:t>
            </a:r>
          </a:p>
          <a:p>
            <a:pPr marL="457200" lvl="1" indent="0">
              <a:buNone/>
            </a:pPr>
            <a:r>
              <a:rPr lang="en-CA" dirty="0"/>
              <a:t>    }</a:t>
            </a:r>
          </a:p>
          <a:p>
            <a:pPr marL="457200" lvl="1" indent="0">
              <a:buNone/>
            </a:pPr>
            <a:r>
              <a:rPr lang="en-CA" dirty="0"/>
              <a:t>}</a:t>
            </a:r>
          </a:p>
        </p:txBody>
      </p:sp>
    </p:spTree>
    <p:extLst>
      <p:ext uri="{BB962C8B-B14F-4D97-AF65-F5344CB8AC3E}">
        <p14:creationId xmlns:p14="http://schemas.microsoft.com/office/powerpoint/2010/main" val="14992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14356</TotalTime>
  <Words>3096</Words>
  <Application>Microsoft Office PowerPoint</Application>
  <PresentationFormat>Widescreen</PresentationFormat>
  <Paragraphs>308</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Related Technologies for Multiplatform Applications</vt:lpstr>
      <vt:lpstr>Objectives</vt:lpstr>
      <vt:lpstr>Navigation</vt:lpstr>
      <vt:lpstr>Bit of a challenge in Multiplatform</vt:lpstr>
      <vt:lpstr>Getting Started</vt:lpstr>
      <vt:lpstr>Now, transfer over your Assignment #1</vt:lpstr>
      <vt:lpstr>Finally, configure support for Images properly</vt:lpstr>
      <vt:lpstr>Images continued</vt:lpstr>
      <vt:lpstr>Finally, update MainApp</vt:lpstr>
      <vt:lpstr>Navigate.push put a new Screen on the Stack (This lets the device's back-button work with the Screens)</vt:lpstr>
      <vt:lpstr>Get setup on Macs in Lab</vt:lpstr>
      <vt:lpstr>Sealed Classes</vt:lpstr>
      <vt:lpstr>Sealed Classes</vt:lpstr>
      <vt:lpstr>Sealed class rules</vt:lpstr>
      <vt:lpstr>Sealed Class Example</vt:lpstr>
      <vt:lpstr>Hierarchical</vt:lpstr>
      <vt:lpstr>Pro/Con Sealed Classes</vt:lpstr>
      <vt:lpstr>Comparing sealed vs data vs enum classes</vt:lpstr>
      <vt:lpstr>Pro/Con Data Classes</vt:lpstr>
      <vt:lpstr>Navigation Bar</vt:lpstr>
      <vt:lpstr>Misc Info</vt:lpstr>
      <vt:lpstr>MongoDb</vt:lpstr>
      <vt:lpstr>List of items</vt:lpstr>
      <vt:lpstr>Mutable List</vt:lpstr>
      <vt:lpstr>Layout Inspector</vt:lpstr>
      <vt:lpstr>Grids (LazyGrid)</vt:lpstr>
      <vt:lpstr>protected</vt:lpstr>
      <vt:lpstr>More on Forms</vt:lpstr>
      <vt:lpstr>Kotlin Koans</vt:lpstr>
      <vt:lpstr>Snackbar</vt:lpstr>
      <vt:lpstr>More on Text Styling</vt:lpstr>
      <vt:lpstr>Enum classes</vt:lpstr>
      <vt:lpstr>Misc Kotlin</vt:lpstr>
      <vt:lpstr>Misc Compose Multiplatform</vt:lpstr>
      <vt:lpstr>Compose Multiplatform Examples</vt:lpstr>
      <vt:lpstr>Pokedex app in Compose Multiplatform</vt:lpstr>
      <vt:lpstr>Nice link on State</vt:lpstr>
      <vt:lpstr>More on Hoisted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12</cp:revision>
  <dcterms:created xsi:type="dcterms:W3CDTF">2023-05-24T18:31:30Z</dcterms:created>
  <dcterms:modified xsi:type="dcterms:W3CDTF">2023-06-13T17:12:27Z</dcterms:modified>
</cp:coreProperties>
</file>