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4" r:id="rId3"/>
    <p:sldId id="1269" r:id="rId4"/>
    <p:sldId id="1276" r:id="rId5"/>
    <p:sldId id="1280" r:id="rId6"/>
    <p:sldId id="1271" r:id="rId7"/>
    <p:sldId id="1273" r:id="rId8"/>
    <p:sldId id="1281" r:id="rId9"/>
    <p:sldId id="1282" r:id="rId10"/>
    <p:sldId id="1283" r:id="rId11"/>
    <p:sldId id="1274" r:id="rId12"/>
    <p:sldId id="1278" r:id="rId13"/>
    <p:sldId id="1279" r:id="rId14"/>
    <p:sldId id="1277" r:id="rId15"/>
    <p:sldId id="1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5D4"/>
    <a:srgbClr val="25EBF9"/>
    <a:srgbClr val="263E49"/>
    <a:srgbClr val="12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0" autoAdjust="0"/>
    <p:restoredTop sz="91024" autoAdjust="0"/>
  </p:normalViewPr>
  <p:slideViewPr>
    <p:cSldViewPr snapToGrid="0">
      <p:cViewPr varScale="1">
        <p:scale>
          <a:sx n="92" d="100"/>
          <a:sy n="92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b Hussain" userId="46b98cda-295a-48d7-b453-399bdc7c0d7d" providerId="ADAL" clId="{960FCF2C-011E-415A-9D13-BDA41A5814E5}"/>
    <pc:docChg chg="custSel addSld modSld">
      <pc:chgData name="Talib Hussain" userId="46b98cda-295a-48d7-b453-399bdc7c0d7d" providerId="ADAL" clId="{960FCF2C-011E-415A-9D13-BDA41A5814E5}" dt="2023-06-23T18:52:16.667" v="1134" actId="20577"/>
      <pc:docMkLst>
        <pc:docMk/>
      </pc:docMkLst>
      <pc:sldChg chg="modSp mod">
        <pc:chgData name="Talib Hussain" userId="46b98cda-295a-48d7-b453-399bdc7c0d7d" providerId="ADAL" clId="{960FCF2C-011E-415A-9D13-BDA41A5814E5}" dt="2023-06-23T17:46:09.897" v="922" actId="20577"/>
        <pc:sldMkLst>
          <pc:docMk/>
          <pc:sldMk cId="3071494194" sldId="364"/>
        </pc:sldMkLst>
        <pc:spChg chg="mod">
          <ac:chgData name="Talib Hussain" userId="46b98cda-295a-48d7-b453-399bdc7c0d7d" providerId="ADAL" clId="{960FCF2C-011E-415A-9D13-BDA41A5814E5}" dt="2023-06-23T17:46:09.897" v="922" actId="20577"/>
          <ac:spMkLst>
            <pc:docMk/>
            <pc:sldMk cId="3071494194" sldId="364"/>
            <ac:spMk id="3" creationId="{304889B8-8B2C-45E1-8ADA-DE327654B841}"/>
          </ac:spMkLst>
        </pc:spChg>
      </pc:sldChg>
      <pc:sldChg chg="modSp mod">
        <pc:chgData name="Talib Hussain" userId="46b98cda-295a-48d7-b453-399bdc7c0d7d" providerId="ADAL" clId="{960FCF2C-011E-415A-9D13-BDA41A5814E5}" dt="2023-06-23T14:59:09.762" v="127" actId="1076"/>
        <pc:sldMkLst>
          <pc:docMk/>
          <pc:sldMk cId="110217317" sldId="1271"/>
        </pc:sldMkLst>
        <pc:spChg chg="mod">
          <ac:chgData name="Talib Hussain" userId="46b98cda-295a-48d7-b453-399bdc7c0d7d" providerId="ADAL" clId="{960FCF2C-011E-415A-9D13-BDA41A5814E5}" dt="2023-06-23T14:58:49.964" v="126" actId="20577"/>
          <ac:spMkLst>
            <pc:docMk/>
            <pc:sldMk cId="110217317" sldId="1271"/>
            <ac:spMk id="2" creationId="{A07CE95F-9C4D-7053-7071-0ABBE2EED311}"/>
          </ac:spMkLst>
        </pc:spChg>
        <pc:spChg chg="mod">
          <ac:chgData name="Talib Hussain" userId="46b98cda-295a-48d7-b453-399bdc7c0d7d" providerId="ADAL" clId="{960FCF2C-011E-415A-9D13-BDA41A5814E5}" dt="2023-06-23T14:58:40.115" v="96" actId="14100"/>
          <ac:spMkLst>
            <pc:docMk/>
            <pc:sldMk cId="110217317" sldId="1271"/>
            <ac:spMk id="3" creationId="{F59596D0-8CD2-38F8-216E-5890AB88E815}"/>
          </ac:spMkLst>
        </pc:spChg>
        <pc:picChg chg="mod">
          <ac:chgData name="Talib Hussain" userId="46b98cda-295a-48d7-b453-399bdc7c0d7d" providerId="ADAL" clId="{960FCF2C-011E-415A-9D13-BDA41A5814E5}" dt="2023-06-23T14:59:09.762" v="127" actId="1076"/>
          <ac:picMkLst>
            <pc:docMk/>
            <pc:sldMk cId="110217317" sldId="1271"/>
            <ac:picMk id="8" creationId="{4FB5B4C2-88BB-4308-5FD7-E5EB6D89A6D1}"/>
          </ac:picMkLst>
        </pc:picChg>
      </pc:sldChg>
      <pc:sldChg chg="modSp mod">
        <pc:chgData name="Talib Hussain" userId="46b98cda-295a-48d7-b453-399bdc7c0d7d" providerId="ADAL" clId="{960FCF2C-011E-415A-9D13-BDA41A5814E5}" dt="2023-06-23T17:54:08.773" v="936" actId="20577"/>
        <pc:sldMkLst>
          <pc:docMk/>
          <pc:sldMk cId="1457061" sldId="1278"/>
        </pc:sldMkLst>
        <pc:spChg chg="mod">
          <ac:chgData name="Talib Hussain" userId="46b98cda-295a-48d7-b453-399bdc7c0d7d" providerId="ADAL" clId="{960FCF2C-011E-415A-9D13-BDA41A5814E5}" dt="2023-06-23T17:54:08.773" v="936" actId="20577"/>
          <ac:spMkLst>
            <pc:docMk/>
            <pc:sldMk cId="1457061" sldId="1278"/>
            <ac:spMk id="3" creationId="{1CCA3983-B07F-519B-D684-49E29D1D118D}"/>
          </ac:spMkLst>
        </pc:spChg>
      </pc:sldChg>
      <pc:sldChg chg="modSp mod">
        <pc:chgData name="Talib Hussain" userId="46b98cda-295a-48d7-b453-399bdc7c0d7d" providerId="ADAL" clId="{960FCF2C-011E-415A-9D13-BDA41A5814E5}" dt="2023-06-23T17:47:11.997" v="935" actId="20577"/>
        <pc:sldMkLst>
          <pc:docMk/>
          <pc:sldMk cId="4160984480" sldId="1280"/>
        </pc:sldMkLst>
        <pc:spChg chg="mod">
          <ac:chgData name="Talib Hussain" userId="46b98cda-295a-48d7-b453-399bdc7c0d7d" providerId="ADAL" clId="{960FCF2C-011E-415A-9D13-BDA41A5814E5}" dt="2023-06-23T17:47:11.997" v="935" actId="20577"/>
          <ac:spMkLst>
            <pc:docMk/>
            <pc:sldMk cId="4160984480" sldId="1280"/>
            <ac:spMk id="2" creationId="{92DC362B-1B89-3298-BBDB-2984D3487CFD}"/>
          </ac:spMkLst>
        </pc:spChg>
        <pc:spChg chg="mod">
          <ac:chgData name="Talib Hussain" userId="46b98cda-295a-48d7-b453-399bdc7c0d7d" providerId="ADAL" clId="{960FCF2C-011E-415A-9D13-BDA41A5814E5}" dt="2023-06-23T15:09:41.946" v="210" actId="6549"/>
          <ac:spMkLst>
            <pc:docMk/>
            <pc:sldMk cId="4160984480" sldId="1280"/>
            <ac:spMk id="3" creationId="{FAD8EDDB-B00A-6A47-2375-78DE982D1E7C}"/>
          </ac:spMkLst>
        </pc:spChg>
      </pc:sldChg>
      <pc:sldChg chg="modSp mod">
        <pc:chgData name="Talib Hussain" userId="46b98cda-295a-48d7-b453-399bdc7c0d7d" providerId="ADAL" clId="{960FCF2C-011E-415A-9D13-BDA41A5814E5}" dt="2023-06-23T18:52:16.667" v="1134" actId="20577"/>
        <pc:sldMkLst>
          <pc:docMk/>
          <pc:sldMk cId="982883470" sldId="1281"/>
        </pc:sldMkLst>
        <pc:spChg chg="mod">
          <ac:chgData name="Talib Hussain" userId="46b98cda-295a-48d7-b453-399bdc7c0d7d" providerId="ADAL" clId="{960FCF2C-011E-415A-9D13-BDA41A5814E5}" dt="2023-06-23T18:52:16.667" v="1134" actId="20577"/>
          <ac:spMkLst>
            <pc:docMk/>
            <pc:sldMk cId="982883470" sldId="1281"/>
            <ac:spMk id="3" creationId="{77CDF253-F238-6F5B-C151-7F0643BF9441}"/>
          </ac:spMkLst>
        </pc:spChg>
      </pc:sldChg>
      <pc:sldChg chg="addSp delSp modSp new mod">
        <pc:chgData name="Talib Hussain" userId="46b98cda-295a-48d7-b453-399bdc7c0d7d" providerId="ADAL" clId="{960FCF2C-011E-415A-9D13-BDA41A5814E5}" dt="2023-06-23T15:58:06.767" v="568" actId="20577"/>
        <pc:sldMkLst>
          <pc:docMk/>
          <pc:sldMk cId="1949541374" sldId="1282"/>
        </pc:sldMkLst>
        <pc:spChg chg="mod">
          <ac:chgData name="Talib Hussain" userId="46b98cda-295a-48d7-b453-399bdc7c0d7d" providerId="ADAL" clId="{960FCF2C-011E-415A-9D13-BDA41A5814E5}" dt="2023-06-23T15:58:06.767" v="568" actId="20577"/>
          <ac:spMkLst>
            <pc:docMk/>
            <pc:sldMk cId="1949541374" sldId="1282"/>
            <ac:spMk id="3" creationId="{67ACD624-8D60-427C-B52D-EFF1A01FD519}"/>
          </ac:spMkLst>
        </pc:spChg>
        <pc:picChg chg="add del mod">
          <ac:chgData name="Talib Hussain" userId="46b98cda-295a-48d7-b453-399bdc7c0d7d" providerId="ADAL" clId="{960FCF2C-011E-415A-9D13-BDA41A5814E5}" dt="2023-06-23T15:57:18.495" v="416" actId="478"/>
          <ac:picMkLst>
            <pc:docMk/>
            <pc:sldMk cId="1949541374" sldId="1282"/>
            <ac:picMk id="5" creationId="{E2C240ED-5BA8-766A-BDC0-947D67BBEE0A}"/>
          </ac:picMkLst>
        </pc:picChg>
        <pc:picChg chg="add mod">
          <ac:chgData name="Talib Hussain" userId="46b98cda-295a-48d7-b453-399bdc7c0d7d" providerId="ADAL" clId="{960FCF2C-011E-415A-9D13-BDA41A5814E5}" dt="2023-06-23T15:57:33.742" v="418" actId="1076"/>
          <ac:picMkLst>
            <pc:docMk/>
            <pc:sldMk cId="1949541374" sldId="1282"/>
            <ac:picMk id="7" creationId="{F774C34A-2CC1-3D38-9DA6-A422969905C0}"/>
          </ac:picMkLst>
        </pc:picChg>
      </pc:sldChg>
      <pc:sldChg chg="modSp new mod">
        <pc:chgData name="Talib Hussain" userId="46b98cda-295a-48d7-b453-399bdc7c0d7d" providerId="ADAL" clId="{960FCF2C-011E-415A-9D13-BDA41A5814E5}" dt="2023-06-23T17:46:01.219" v="909" actId="20577"/>
        <pc:sldMkLst>
          <pc:docMk/>
          <pc:sldMk cId="1492342738" sldId="1283"/>
        </pc:sldMkLst>
        <pc:spChg chg="mod">
          <ac:chgData name="Talib Hussain" userId="46b98cda-295a-48d7-b453-399bdc7c0d7d" providerId="ADAL" clId="{960FCF2C-011E-415A-9D13-BDA41A5814E5}" dt="2023-06-23T17:39:39.831" v="590" actId="20577"/>
          <ac:spMkLst>
            <pc:docMk/>
            <pc:sldMk cId="1492342738" sldId="1283"/>
            <ac:spMk id="2" creationId="{0F93D82D-88A4-C880-853B-CB29DF8A114D}"/>
          </ac:spMkLst>
        </pc:spChg>
        <pc:spChg chg="mod">
          <ac:chgData name="Talib Hussain" userId="46b98cda-295a-48d7-b453-399bdc7c0d7d" providerId="ADAL" clId="{960FCF2C-011E-415A-9D13-BDA41A5814E5}" dt="2023-06-23T17:46:01.219" v="909" actId="20577"/>
          <ac:spMkLst>
            <pc:docMk/>
            <pc:sldMk cId="1492342738" sldId="1283"/>
            <ac:spMk id="3" creationId="{7533B8D7-3ABD-C173-415B-C5ABD94077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49A5-3D07-478D-AA3B-4A02284C735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9ED3-1D48-41BD-AFF7-002C4C63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8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  <a:r>
              <a:rPr lang="en-CA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https://img.freepik.com/premium-photo/phone-mobile-application-development-concept-mobile-internet-3d-illustration_76964-5164.jpg?size=626&amp;ext=jpg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93499-AB9F-4349-B66E-3ACF1F1CDA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8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D5A3-6768-C418-37F1-F5A84F00D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8B9B4-DE8A-4FC3-3746-7B86D4BA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7A07-7E94-D9EB-19CD-CCB860E6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6FB3-3DF5-95BA-1D06-3C8FA00D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8076-8C13-6E4E-C86F-64FC79EB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EC8-10C2-1AD6-D46B-64E5D621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FF99-8487-92B0-E5BE-D7AAB1F8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486A-94A9-DBAA-113A-4805F0AB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520E-1080-8BE8-B41D-816269E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A188-69AE-107B-7FEA-77674DB0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5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00C62-729A-8AFC-E72B-E71348E4F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104A3-852A-E461-5E18-736533DD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31DA-8C82-1FD4-1AC2-33A7F40E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C6BD-85FA-ABE5-AEB2-D7791F47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C7CE-35C8-4BAA-5EC7-809B52F5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5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06BB-7C92-8668-CC1A-F29B46DA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302E-BB89-1ECA-7397-DAF31500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113E-C856-7B14-C95B-754D7065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3BF9-7240-48D3-E61C-DABE268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04B9-2511-7D1E-FF84-01392EB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08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A233-8B5C-2A98-D29F-8B586F02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909F4-F0C4-C12E-2E00-40E425E2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367D-5166-17F7-8111-133CAA7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83A5-6069-CE8B-1F6B-803FC68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64EC-3FBA-CDDC-9C12-2BF3DCD2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0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1235-49B4-415B-20E0-50D9B1F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9607-ED13-5345-8761-CCAB179B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4474-E561-3162-886C-AA170776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2F09-D154-5012-8836-E6FC8D34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F1BC-E7BB-4483-4A97-2C64B2EA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8822-6143-0D7B-283A-160BC0D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02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B82B-CB4B-6C82-B7CE-298FAB91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0161-65E6-B24D-A24A-8A1B9A66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2929A-F105-A3BC-DA58-45C3022F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53B9-1980-E5FF-B1EE-B5B6E5BB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CB724-14CE-952E-1400-B38469E1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1CF09-5022-7678-424D-367D96A7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E1C06-36D8-72A7-E072-C52B0858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19F8D-C787-CBC3-F4C4-E998F49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8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84B1-A832-4076-2E88-3F9EE83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E342-57BF-DCD0-A7B2-5CCA0290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4B29E-9283-FD61-1173-8F117559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F682F-055B-3DB5-5066-3838437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68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6D6-34E6-CC5E-1E9E-D034B783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8A3C0-3A72-B22F-5069-98104DB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98B-BD07-401A-861D-D70CFABA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FC1-7746-BE86-9011-C11BC48D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3DAB-19D9-1C67-6B6D-1FC51C12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D2C9E-61FD-A95C-259B-2BC68256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25963-E9DE-E5D7-357F-C0E40D6B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A2DE-6917-C0B5-7C0E-6BC7E1BE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F5345-CD71-FFE9-F84F-99347118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1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1280-A07C-D086-F92D-3473EBD6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23608-9024-2949-32FE-212E4ECB4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6150-A36E-5BF3-32F4-0A52DA56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8727-715A-8D10-DA76-66D2764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E259-7E90-0940-FEE4-5E6FBE5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3084-31F0-83E7-2FAC-22613DCE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41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78407-172A-0530-F48B-040375AA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5610-F622-8BBF-2A9D-0E3428BB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C46F-B71D-A697-7108-0D7E463D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C1D6-F417-41B4-9E1C-6930DD224DCB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5D0D-1305-CFDF-1C22-92D742D8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96C0-7D2A-C940-4DCF-5B0A4D6CD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codelabs/firebase-auth-in-flutter-apps" TargetMode="External"/><Relationship Id="rId2" Type="http://schemas.openxmlformats.org/officeDocument/2006/relationships/hyperlink" Target="https://firebase.google.com/docs/auth/flutter/federated-au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7873608/how-do-i-detect-if-a-user-is-already-logged-in-firebase" TargetMode="External"/><Relationship Id="rId5" Type="http://schemas.openxmlformats.org/officeDocument/2006/relationships/hyperlink" Target="https://stackoverflow.com/questions/46253226/detect-firebase-auth-provider-for-loged-in-user" TargetMode="External"/><Relationship Id="rId4" Type="http://schemas.openxmlformats.org/officeDocument/2006/relationships/hyperlink" Target="https://stackoverflow.com/questions/63669262/check-authentication-state-of-user-using-firebaseauth-in-flutt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-community/a-pragmatic-approach-to-error-handling-468c4ac1a645" TargetMode="External"/><Relationship Id="rId2" Type="http://schemas.openxmlformats.org/officeDocument/2006/relationships/hyperlink" Target="https://codewithandrea.com/articles/flutter-exception-handling-try-catch-result-typ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t.dev/guides/libraries/futures-error-handl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networking/fetch-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firebase/answer/7000272?hl=e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flutter.dev/cookbook/design/snackbars" TargetMode="External"/><Relationship Id="rId3" Type="http://schemas.openxmlformats.org/officeDocument/2006/relationships/hyperlink" Target="https://firebase.google.com/docs/emulator-suite/connect_firestore" TargetMode="External"/><Relationship Id="rId7" Type="http://schemas.openxmlformats.org/officeDocument/2006/relationships/hyperlink" Target="https://blog.logrocket.com/flutter-logging-best-practices/" TargetMode="External"/><Relationship Id="rId2" Type="http://schemas.openxmlformats.org/officeDocument/2006/relationships/hyperlink" Target="https://firebase.google.com/docs/emulator-suite/connect_au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velup.gitconnected.com/shimmer-loading-with-provider-28173f4267b0" TargetMode="External"/><Relationship Id="rId5" Type="http://schemas.openxmlformats.org/officeDocument/2006/relationships/hyperlink" Target="https://webcache.googleusercontent.com/search?q=cache:Emz3_jfLBmoJ:https://medium.com/quick-code/reading-lists-from-firestore-using-streambuilder-in-flutter-eda590f461ed&amp;cd=9&amp;hl=en&amp;ct=clnk&amp;gl=ca" TargetMode="External"/><Relationship Id="rId4" Type="http://schemas.openxmlformats.org/officeDocument/2006/relationships/hyperlink" Target="https://stackoverflow.com/questions/50844519/flutter-streambuilder-vs-futurebuilder" TargetMode="External"/><Relationship Id="rId9" Type="http://schemas.openxmlformats.org/officeDocument/2006/relationships/hyperlink" Target="https://dart.dev/effective-dart/docum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uth/flutter/start" TargetMode="External"/><Relationship Id="rId2" Type="http://schemas.openxmlformats.org/officeDocument/2006/relationships/hyperlink" Target="https://dev.to/raajeevchandran/firebase-authentication-and-keeping-users-logged-in-with-provider-in-flutter-9j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raajeevchandran/firebase-authentication-and-keeping-users-logged-in-with-provider-in-flutter-9j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lectronics, electronic device, gadget, mobile phone&#10;&#10;Description automatically generated">
            <a:extLst>
              <a:ext uri="{FF2B5EF4-FFF2-40B4-BE49-F238E27FC236}">
                <a16:creationId xmlns:a16="http://schemas.microsoft.com/office/drawing/2014/main" id="{28EDAE0A-81D1-1430-A511-DE26F2CD7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-16292"/>
            <a:ext cx="6876000" cy="687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88EC2C-6139-4D64-A2EF-C1DFB1FED64F}"/>
              </a:ext>
            </a:extLst>
          </p:cNvPr>
          <p:cNvSpPr/>
          <p:nvPr/>
        </p:nvSpPr>
        <p:spPr>
          <a:xfrm>
            <a:off x="-1" y="-16292"/>
            <a:ext cx="5542156" cy="6874292"/>
          </a:xfrm>
          <a:prstGeom prst="rect">
            <a:avLst/>
          </a:prstGeom>
          <a:gradFill flip="none" rotWithShape="1">
            <a:gsLst>
              <a:gs pos="5000">
                <a:schemeClr val="tx2">
                  <a:lumMod val="50000"/>
                </a:schemeClr>
              </a:gs>
              <a:gs pos="89000">
                <a:srgbClr val="06C5D4"/>
              </a:gs>
              <a:gs pos="100000">
                <a:srgbClr val="25EBF9"/>
              </a:gs>
              <a:gs pos="25000">
                <a:schemeClr val="accent1">
                  <a:lumMod val="89000"/>
                </a:schemeClr>
              </a:gs>
              <a:gs pos="49000">
                <a:schemeClr val="accent1">
                  <a:lumMod val="7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BA31-765E-4658-93D7-D508FF1B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99" y="2353004"/>
            <a:ext cx="3917794" cy="337723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420-731-AB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Instructor: Talib Hussain</a:t>
            </a:r>
          </a:p>
          <a:p>
            <a:pPr algn="l"/>
            <a:endParaRPr lang="en-US" sz="2800" b="1" dirty="0">
              <a:solidFill>
                <a:schemeClr val="bg1"/>
              </a:solidFill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Day 14: Authentication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1416-0260-4F3B-9054-FE02787D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07859"/>
            <a:ext cx="5542156" cy="195561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Related Technologies for Multiplatform Applications</a:t>
            </a:r>
            <a:endParaRPr lang="en-CA" sz="40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FFE9E-4E08-47CA-820B-DCF8CEF0F86F}"/>
              </a:ext>
            </a:extLst>
          </p:cNvPr>
          <p:cNvCxnSpPr/>
          <p:nvPr/>
        </p:nvCxnSpPr>
        <p:spPr>
          <a:xfrm>
            <a:off x="130099" y="1932785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7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D82D-88A4-C880-853B-CB29DF8A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 Wrap-Up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B8D7-3ABD-C173-415B-C5ABD940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screenshot of your online authentication database showing created users</a:t>
            </a:r>
          </a:p>
          <a:p>
            <a:r>
              <a:rPr lang="en-US" dirty="0"/>
              <a:t>Capture screenshots of your app showing logged in and logged out status.</a:t>
            </a:r>
          </a:p>
          <a:p>
            <a:r>
              <a:rPr lang="en-US" dirty="0"/>
              <a:t>If you have other gated content (e.g., </a:t>
            </a:r>
            <a:r>
              <a:rPr lang="en-US" dirty="0" err="1"/>
              <a:t>UserGrid</a:t>
            </a:r>
            <a:r>
              <a:rPr lang="en-US" dirty="0"/>
              <a:t>), capture screenshots showing those before and after log in</a:t>
            </a:r>
          </a:p>
          <a:p>
            <a:r>
              <a:rPr lang="en-US" dirty="0"/>
              <a:t>Zip up your screenshots and upload to Lea.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234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A2E5-5FAA-D63B-0CD7-E6FEB4CF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links for user authentication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C7AF-A048-881F-6BD7-8665C3C2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There are several approaches to user authentication.  </a:t>
            </a:r>
          </a:p>
          <a:p>
            <a:r>
              <a:rPr lang="en-CA" dirty="0"/>
              <a:t>Social authentication: Using a  "Google Sign-In" / "Facebook Sign-in" / "Apple Sign-in" etc.</a:t>
            </a:r>
          </a:p>
          <a:p>
            <a:pPr lvl="1"/>
            <a:r>
              <a:rPr lang="en-CA" dirty="0">
                <a:hlinkClick r:id="rId2"/>
              </a:rPr>
              <a:t>https://firebase.google.com/docs/auth/flutter/federated-auth</a:t>
            </a:r>
            <a:r>
              <a:rPr lang="en-CA" dirty="0"/>
              <a:t> </a:t>
            </a:r>
          </a:p>
          <a:p>
            <a:r>
              <a:rPr lang="en-CA" dirty="0"/>
              <a:t>Below are some links showing or discussing approaches that differ in some ways from the one taught in class.  There are many other links online.  </a:t>
            </a:r>
          </a:p>
          <a:p>
            <a:pPr lvl="1"/>
            <a:r>
              <a:rPr lang="en-CA" dirty="0"/>
              <a:t>Recommend: Keep it simple for this class!</a:t>
            </a:r>
          </a:p>
          <a:p>
            <a:pPr lvl="1"/>
            <a:r>
              <a:rPr lang="en-CA" dirty="0">
                <a:hlinkClick r:id="rId3"/>
              </a:rPr>
              <a:t>https://firebase.google.com/codelabs/firebase-auth-in-flutter-apps</a:t>
            </a:r>
            <a:r>
              <a:rPr lang="en-CA" dirty="0"/>
              <a:t> </a:t>
            </a:r>
          </a:p>
          <a:p>
            <a:pPr lvl="1"/>
            <a:r>
              <a:rPr lang="en-CA" dirty="0">
                <a:hlinkClick r:id="rId4"/>
              </a:rPr>
              <a:t>https://stackoverflow.com/questions/63669262/check-authentication-state-of-user-using-firebaseauth-in-flutter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https://stackoverflow.com/questions/46253226/detect-firebase-auth-provider-for-loged-in-user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https://stackoverflow.com/questions/37873608/how-do-i-detect-if-a-user-is-already-logged-in-firebase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38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2FDB-1FA9-A1E4-2251-C107A73E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Error Handling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3983-B07F-519B-D684-49E29D1D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error handling requirements clear as part of the function documentation and even better as the function signature</a:t>
            </a:r>
          </a:p>
          <a:p>
            <a:r>
              <a:rPr lang="en-US" dirty="0"/>
              <a:t>Throw explicit user-defined exceptions (so rest of code is not dependent on 3rd </a:t>
            </a:r>
            <a:r>
              <a:rPr lang="en-US"/>
              <a:t>party exceptions)</a:t>
            </a:r>
            <a:endParaRPr lang="en-US" dirty="0"/>
          </a:p>
          <a:p>
            <a:r>
              <a:rPr lang="en-US" dirty="0"/>
              <a:t>Result/sealed class approach: </a:t>
            </a:r>
            <a:r>
              <a:rPr lang="en-US" dirty="0">
                <a:hlinkClick r:id="rId2"/>
              </a:rPr>
              <a:t>https://codewithandrea.com/articles/flutter-exception-handling-try-catch-result-type/</a:t>
            </a:r>
            <a:r>
              <a:rPr lang="en-US" dirty="0"/>
              <a:t> </a:t>
            </a:r>
          </a:p>
          <a:p>
            <a:r>
              <a:rPr lang="en-US" dirty="0"/>
              <a:t>"Either" approach: </a:t>
            </a:r>
            <a:r>
              <a:rPr lang="en-US" dirty="0">
                <a:hlinkClick r:id="rId3"/>
              </a:rPr>
              <a:t>https://medium.com/flutter-community/a-pragmatic-approach-to-error-handling-468c4ac1a645</a:t>
            </a:r>
            <a:r>
              <a:rPr lang="en-US" dirty="0"/>
              <a:t> </a:t>
            </a:r>
          </a:p>
          <a:p>
            <a:r>
              <a:rPr lang="en-US" dirty="0"/>
              <a:t>Asynchronous error handling.  Recommend using await and </a:t>
            </a:r>
            <a:r>
              <a:rPr lang="en-US" dirty="0" err="1"/>
              <a:t>try..catch</a:t>
            </a:r>
            <a:r>
              <a:rPr lang="en-US" dirty="0"/>
              <a:t>, but can use .catch() and .then() on the Future.  </a:t>
            </a:r>
            <a:r>
              <a:rPr lang="en-US" dirty="0">
                <a:hlinkClick r:id="rId4"/>
              </a:rPr>
              <a:t>https://dart.dev/guides/libraries/futures-error-handling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Note: This approach can be hard to debug in the IDE with breakpoints, 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EAC-6B4A-50FF-9B38-1EB521EC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Self-Study - Fetch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3E13-4E5C-9F26-1617-B6049DA5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link does a very good job of describing how to use fetch.   Please consult it to learn how to use fetch.</a:t>
            </a:r>
          </a:p>
          <a:p>
            <a:pPr lvl="1"/>
            <a:r>
              <a:rPr lang="en-US" dirty="0">
                <a:hlinkClick r:id="rId2"/>
              </a:rPr>
              <a:t>https://docs.flutter.dev/cookbook/networking/fetch-data</a:t>
            </a:r>
            <a:endParaRPr lang="en-US" dirty="0"/>
          </a:p>
          <a:p>
            <a:r>
              <a:rPr lang="en-US" dirty="0"/>
              <a:t>A fetch call is necessarily asynchronous</a:t>
            </a:r>
          </a:p>
          <a:p>
            <a:pPr lvl="1"/>
            <a:r>
              <a:rPr lang="en-US" dirty="0"/>
              <a:t>Roughly dealing with a fetch is similar to dealing with the asynchronous database calls we made for our CRUD.</a:t>
            </a:r>
          </a:p>
          <a:p>
            <a:pPr lvl="1"/>
            <a:r>
              <a:rPr lang="en-US" dirty="0"/>
              <a:t>i.e., use Futures/</a:t>
            </a:r>
            <a:r>
              <a:rPr lang="en-US" dirty="0" err="1"/>
              <a:t>FutureBuilder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3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B808-EB31-AFDB-C7A8-1B5D1C53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Config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1C1E-6A74-5B27-CE5B-23BBD38C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database: </a:t>
            </a:r>
            <a:r>
              <a:rPr lang="en-US" dirty="0">
                <a:hlinkClick r:id="rId2"/>
              </a:rPr>
              <a:t>https://support.google.com/firebase/answer/7000272?hl=en</a:t>
            </a:r>
            <a:endParaRPr lang="en-US" dirty="0"/>
          </a:p>
          <a:p>
            <a:r>
              <a:rPr lang="en-US" dirty="0"/>
              <a:t>Git branch / merge</a:t>
            </a:r>
          </a:p>
          <a:p>
            <a:pPr lvl="1"/>
            <a:r>
              <a:rPr lang="en-US" dirty="0"/>
              <a:t>Next week…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621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7D8-1D16-E210-085B-ABBE0377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459"/>
            <a:ext cx="10515600" cy="1325563"/>
          </a:xfrm>
        </p:spPr>
        <p:txBody>
          <a:bodyPr/>
          <a:lstStyle/>
          <a:p>
            <a:r>
              <a:rPr lang="en-US" dirty="0" err="1"/>
              <a:t>Misc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89B8-8B2C-45E1-8ADA-DE327654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1"/>
            <a:ext cx="10515600" cy="619571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Using Emulators</a:t>
            </a:r>
          </a:p>
          <a:p>
            <a:pPr lvl="1"/>
            <a:r>
              <a:rPr lang="en-US" dirty="0">
                <a:hlinkClick r:id="rId2"/>
              </a:rPr>
              <a:t>https://firebase.google.com/docs/emulator-suite/connect_auth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https://firebase.google.com/docs/emulator-suite/connect_firestore</a:t>
            </a:r>
            <a:r>
              <a:rPr lang="en-US" dirty="0"/>
              <a:t> </a:t>
            </a:r>
          </a:p>
          <a:p>
            <a:r>
              <a:rPr lang="en-US" dirty="0" err="1"/>
              <a:t>StreamBuilder</a:t>
            </a:r>
            <a:endParaRPr lang="en-US" dirty="0"/>
          </a:p>
          <a:p>
            <a:pPr lvl="1"/>
            <a:r>
              <a:rPr lang="en-CA" dirty="0">
                <a:hlinkClick r:id="rId4"/>
              </a:rPr>
              <a:t>https://stackoverflow.com/questions/50844519/flutter-streambuilder-vs-futurebuilder</a:t>
            </a:r>
            <a:endParaRPr lang="en-CA" dirty="0"/>
          </a:p>
          <a:p>
            <a:pPr lvl="1"/>
            <a:r>
              <a:rPr lang="en-US" dirty="0">
                <a:hlinkClick r:id="rId5"/>
              </a:rPr>
              <a:t>https://webcache.googleusercontent.com/search?q=cache:Emz3_jfLBmoJ:https://medium.com/quick-code/reading-lists-from-firestore-using-streambuilder-in-flutter-eda590f461ed&amp;cd=9&amp;hl=en&amp;ct=clnk&amp;gl=ca</a:t>
            </a:r>
            <a:endParaRPr lang="en-US" dirty="0"/>
          </a:p>
          <a:p>
            <a:r>
              <a:rPr lang="en-US" dirty="0"/>
              <a:t>Shimmer</a:t>
            </a:r>
          </a:p>
          <a:p>
            <a:pPr lvl="1"/>
            <a:r>
              <a:rPr lang="en-US" dirty="0"/>
              <a:t>Shimmer is a loading effect that is used to add beautiful animation when the data is loading from the server. In simple words, it is a loader like the Circular Progress Indicator available in the Flutter framework.</a:t>
            </a:r>
          </a:p>
          <a:p>
            <a:pPr lvl="1"/>
            <a:r>
              <a:rPr lang="en-US" dirty="0">
                <a:hlinkClick r:id="rId6"/>
              </a:rPr>
              <a:t>https://levelup.gitconnected.com/shimmer-loading-with-provider-28173f4267b0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/>
              <a:t>import '</a:t>
            </a:r>
            <a:r>
              <a:rPr lang="en-US" dirty="0" err="1"/>
              <a:t>package:shimmer</a:t>
            </a:r>
            <a:r>
              <a:rPr lang="en-US" dirty="0"/>
              <a:t>/</a:t>
            </a:r>
            <a:r>
              <a:rPr lang="en-US" dirty="0" err="1"/>
              <a:t>shimmer.dart</a:t>
            </a:r>
            <a:r>
              <a:rPr lang="en-US" dirty="0"/>
              <a:t>';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Widget </a:t>
            </a:r>
            <a:r>
              <a:rPr lang="en-US" dirty="0" err="1"/>
              <a:t>loadingShimmer</a:t>
            </a:r>
            <a:r>
              <a:rPr lang="en-US" dirty="0"/>
              <a:t>() =&gt; </a:t>
            </a:r>
            <a:r>
              <a:rPr lang="en-US" dirty="0" err="1"/>
              <a:t>Shimmer.fromColors</a:t>
            </a:r>
            <a:r>
              <a:rPr lang="en-US" dirty="0"/>
              <a:t>(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dirty="0" err="1"/>
              <a:t>baseColor</a:t>
            </a:r>
            <a:r>
              <a:rPr lang="en-US" dirty="0"/>
              <a:t>: </a:t>
            </a:r>
            <a:r>
              <a:rPr lang="en-US" dirty="0" err="1"/>
              <a:t>Colors.grey</a:t>
            </a:r>
            <a:r>
              <a:rPr lang="en-US" dirty="0"/>
              <a:t>,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dirty="0" err="1"/>
              <a:t>highlightColor</a:t>
            </a:r>
            <a:r>
              <a:rPr lang="en-US" dirty="0"/>
              <a:t>: </a:t>
            </a:r>
            <a:r>
              <a:rPr lang="en-US" dirty="0" err="1"/>
              <a:t>Colors.grey</a:t>
            </a:r>
            <a:r>
              <a:rPr lang="en-US" dirty="0"/>
              <a:t>[400]!,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dirty="0" err="1"/>
              <a:t>period:const</a:t>
            </a:r>
            <a:r>
              <a:rPr lang="en-US" dirty="0"/>
              <a:t> Duration(seconds: 1),</a:t>
            </a:r>
          </a:p>
          <a:p>
            <a:pPr marL="914400" lvl="2" indent="0">
              <a:buNone/>
            </a:pPr>
            <a:r>
              <a:rPr lang="en-US" dirty="0"/>
              <a:t>      child:</a:t>
            </a:r>
          </a:p>
          <a:p>
            <a:r>
              <a:rPr lang="en-US" dirty="0"/>
              <a:t>Using a logger</a:t>
            </a:r>
          </a:p>
          <a:p>
            <a:pPr lvl="1"/>
            <a:r>
              <a:rPr lang="en-US" dirty="0">
                <a:hlinkClick r:id="rId7"/>
              </a:rPr>
              <a:t>https://blog.logrocket.com/flutter-logging-best-practices/</a:t>
            </a:r>
            <a:r>
              <a:rPr lang="en-US" dirty="0"/>
              <a:t> </a:t>
            </a:r>
          </a:p>
          <a:p>
            <a:r>
              <a:rPr lang="en-US" dirty="0" err="1"/>
              <a:t>Snackbar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https://docs.flutter.dev/cookbook/design/snackbars</a:t>
            </a:r>
            <a:r>
              <a:rPr lang="en-US" dirty="0"/>
              <a:t> 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9"/>
              </a:rPr>
              <a:t>https://dart.dev/effective-dart/documentation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5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7D8-1D16-E210-085B-ABBE0377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89B8-8B2C-45E1-8ADA-DE327654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5229362"/>
          </a:xfrm>
        </p:spPr>
        <p:txBody>
          <a:bodyPr>
            <a:normAutofit/>
          </a:bodyPr>
          <a:lstStyle/>
          <a:p>
            <a:r>
              <a:rPr lang="en-US" dirty="0"/>
              <a:t>Design Milestone Presentations</a:t>
            </a:r>
          </a:p>
          <a:p>
            <a:r>
              <a:rPr lang="en-US" dirty="0"/>
              <a:t>Exercise 11: User authentication</a:t>
            </a:r>
          </a:p>
          <a:p>
            <a:r>
              <a:rPr lang="en-US" dirty="0"/>
              <a:t>More Error Handling</a:t>
            </a:r>
          </a:p>
          <a:p>
            <a:r>
              <a:rPr lang="en-US" dirty="0"/>
              <a:t>Misc.</a:t>
            </a:r>
          </a:p>
          <a:p>
            <a:r>
              <a:rPr lang="en-US" b="1" dirty="0"/>
              <a:t>Handout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6830-1DF9-05F4-8CB8-0191BD68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023A-93F3-E811-A043-11E057DF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We have a serverless mobile app.  Thus, we do not have a back-end server that we control that can perform user authentication.</a:t>
            </a:r>
          </a:p>
          <a:p>
            <a:r>
              <a:rPr lang="en-CA" dirty="0"/>
              <a:t>Doing user authentication solely on the front-end is not secure since we can't ensure secure access to the database (e.g., malicious client)</a:t>
            </a:r>
          </a:p>
          <a:p>
            <a:r>
              <a:rPr lang="en-CA" dirty="0"/>
              <a:t>But, we can use the Firebase authentication service to validate our users securely</a:t>
            </a:r>
          </a:p>
          <a:p>
            <a:r>
              <a:rPr lang="en-CA" dirty="0"/>
              <a:t>We will be following the approach in this link:</a:t>
            </a:r>
          </a:p>
          <a:p>
            <a:pPr lvl="1"/>
            <a:r>
              <a:rPr lang="en-CA" dirty="0">
                <a:hlinkClick r:id="rId2"/>
              </a:rPr>
              <a:t>https://dev.to/raajeevchandran/firebase-authentication-and-keeping-users-logged-in-with-provider-in-flutter-9j5</a:t>
            </a:r>
            <a:r>
              <a:rPr lang="en-CA" dirty="0"/>
              <a:t>	</a:t>
            </a:r>
          </a:p>
          <a:p>
            <a:r>
              <a:rPr lang="en-CA" dirty="0"/>
              <a:t>Official documentation is available here:</a:t>
            </a:r>
          </a:p>
          <a:p>
            <a:pPr lvl="1"/>
            <a:r>
              <a:rPr lang="en-CA" dirty="0">
                <a:hlinkClick r:id="rId3"/>
              </a:rPr>
              <a:t>https://firebase.google.com/docs/auth/flutter/start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52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E7C2-F515-AB46-032D-782A70A3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Provider-based  approach…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C36F-7246-88FD-EAD4-EF98497C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Content Placeholder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C531466E-1AC4-C7DC-BDBE-1EB83B297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20" y="1960562"/>
            <a:ext cx="6541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362B-1B89-3298-BBDB-2984D348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11: Setting 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EDDB-B00A-6A47-2375-78DE982D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starting: Make sure you have committed &amp; pushed!</a:t>
            </a:r>
          </a:p>
          <a:p>
            <a:r>
              <a:rPr lang="en-US" dirty="0"/>
              <a:t>We need to add the </a:t>
            </a:r>
            <a:r>
              <a:rPr lang="en-US" dirty="0" err="1"/>
              <a:t>firebase_auth</a:t>
            </a:r>
            <a:r>
              <a:rPr lang="en-US" dirty="0"/>
              <a:t> plugin</a:t>
            </a:r>
          </a:p>
          <a:p>
            <a:pPr lvl="1"/>
            <a:r>
              <a:rPr lang="en-CA" dirty="0"/>
              <a:t>flutter pub add </a:t>
            </a:r>
            <a:r>
              <a:rPr lang="en-CA" dirty="0" err="1"/>
              <a:t>firebase_auth</a:t>
            </a:r>
            <a:endParaRPr lang="en-CA" dirty="0"/>
          </a:p>
          <a:p>
            <a:pPr lvl="1"/>
            <a:r>
              <a:rPr lang="en-CA" dirty="0"/>
              <a:t>If you haven't already from the earlier exercise, also:</a:t>
            </a:r>
          </a:p>
          <a:p>
            <a:pPr lvl="2"/>
            <a:r>
              <a:rPr lang="en-CA" dirty="0"/>
              <a:t>flutter pub add </a:t>
            </a:r>
            <a:r>
              <a:rPr lang="en-CA" dirty="0" err="1"/>
              <a:t>firebase_core</a:t>
            </a:r>
            <a:endParaRPr lang="en-CA" dirty="0"/>
          </a:p>
          <a:p>
            <a:pPr lvl="2"/>
            <a:r>
              <a:rPr lang="en-CA" dirty="0"/>
              <a:t>flutter pub add provider</a:t>
            </a:r>
          </a:p>
          <a:p>
            <a:r>
              <a:rPr lang="en-CA" dirty="0"/>
              <a:t>At the top of the files that access the auth capabilities, you will need to import the package</a:t>
            </a:r>
          </a:p>
          <a:p>
            <a:pPr lvl="1"/>
            <a:r>
              <a:rPr lang="en-US" dirty="0"/>
              <a:t>import '</a:t>
            </a:r>
            <a:r>
              <a:rPr lang="en-US" dirty="0" err="1"/>
              <a:t>package:firebase_auth</a:t>
            </a:r>
            <a:r>
              <a:rPr lang="en-US" dirty="0"/>
              <a:t>/</a:t>
            </a:r>
            <a:r>
              <a:rPr lang="en-US" dirty="0" err="1"/>
              <a:t>firebase_auth.dart</a:t>
            </a:r>
            <a:r>
              <a:rPr lang="en-US" dirty="0"/>
              <a:t>';</a:t>
            </a:r>
          </a:p>
          <a:p>
            <a:r>
              <a:rPr lang="en-CA" dirty="0"/>
              <a:t>We won't be using emulators per se, but be aware that they are available, which will let you develop offline if needed.</a:t>
            </a:r>
          </a:p>
        </p:txBody>
      </p:sp>
    </p:spTree>
    <p:extLst>
      <p:ext uri="{BB962C8B-B14F-4D97-AF65-F5344CB8AC3E}">
        <p14:creationId xmlns:p14="http://schemas.microsoft.com/office/powerpoint/2010/main" val="416098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E95F-9C4D-7053-7071-0ABBE2EE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on Firebase online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96D0-8CD2-38F8-216E-5890AB88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325"/>
            <a:ext cx="4876773" cy="3576638"/>
          </a:xfrm>
        </p:spPr>
        <p:txBody>
          <a:bodyPr>
            <a:normAutofit/>
          </a:bodyPr>
          <a:lstStyle/>
          <a:p>
            <a:r>
              <a:rPr lang="en-CA" dirty="0"/>
              <a:t>Go to your  console.firebase.google.com and go to the authentication page in the build menu on the left</a:t>
            </a:r>
          </a:p>
          <a:p>
            <a:r>
              <a:rPr lang="en-CA" dirty="0"/>
              <a:t>Click Get Started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5B4C2-88BB-4308-5FD7-E5EB6D89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73" y="2199698"/>
            <a:ext cx="660174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FEFF-1491-89DF-392F-80BF018D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29E2-B005-F6F8-3E64-8379494A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0094" cy="4351338"/>
          </a:xfrm>
        </p:spPr>
        <p:txBody>
          <a:bodyPr/>
          <a:lstStyle/>
          <a:p>
            <a:r>
              <a:rPr lang="en-US" dirty="0"/>
              <a:t>Choose the email/password provider and enable it.</a:t>
            </a:r>
            <a:endParaRPr lang="en-CA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3F25BDD7-D2C2-7827-CC39-AAC32E56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965" y="3659043"/>
            <a:ext cx="6906589" cy="2762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532C1-A93D-20C6-CA5D-41E97A0D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94" y="1"/>
            <a:ext cx="7503706" cy="3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6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66C6-DDFE-467D-6D09-397CD036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of Link and Teacher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F253-F238-6F5B-C151-7F0643BF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Mostly the same as the link</a:t>
            </a:r>
          </a:p>
          <a:p>
            <a:pPr lvl="1"/>
            <a:r>
              <a:rPr lang="en-CA" dirty="0">
                <a:hlinkClick r:id="rId2"/>
              </a:rPr>
              <a:t>https://dev.to/raajeevchandran/firebase-authentication-and-keeping-users-logged-in-with-provider-in-flutter-9j5</a:t>
            </a:r>
            <a:endParaRPr lang="en-CA" dirty="0"/>
          </a:p>
          <a:p>
            <a:pPr lvl="1"/>
            <a:r>
              <a:rPr lang="en-CA" dirty="0"/>
              <a:t>Teacher code in class materials: </a:t>
            </a:r>
            <a:r>
              <a:rPr lang="en-US" dirty="0"/>
              <a:t>teaching_example_flutter_June23_withAuth</a:t>
            </a:r>
            <a:endParaRPr lang="en-CA" dirty="0"/>
          </a:p>
          <a:p>
            <a:r>
              <a:rPr lang="en-CA" dirty="0"/>
              <a:t>New way of accessing provider: </a:t>
            </a:r>
            <a:r>
              <a:rPr lang="en-CA" dirty="0" err="1"/>
              <a:t>context.watch</a:t>
            </a:r>
            <a:r>
              <a:rPr lang="en-CA" dirty="0"/>
              <a:t> / </a:t>
            </a:r>
            <a:r>
              <a:rPr lang="en-CA" dirty="0" err="1"/>
              <a:t>context.read</a:t>
            </a:r>
            <a:endParaRPr lang="en-CA" dirty="0"/>
          </a:p>
          <a:p>
            <a:pPr lvl="1"/>
            <a:r>
              <a:rPr lang="en-CA" dirty="0"/>
              <a:t>Can also still use </a:t>
            </a:r>
            <a:r>
              <a:rPr lang="en-CA" dirty="0" err="1"/>
              <a:t>Provider.of</a:t>
            </a:r>
            <a:endParaRPr lang="en-CA" dirty="0"/>
          </a:p>
          <a:p>
            <a:r>
              <a:rPr lang="en-CA" dirty="0"/>
              <a:t>We'll rename the former "User" and "</a:t>
            </a:r>
            <a:r>
              <a:rPr lang="en-CA" dirty="0" err="1"/>
              <a:t>UserRepository</a:t>
            </a:r>
            <a:r>
              <a:rPr lang="en-CA" dirty="0"/>
              <a:t>" to be "Profile" and "</a:t>
            </a:r>
            <a:r>
              <a:rPr lang="en-CA" dirty="0" err="1"/>
              <a:t>ProfileRepository</a:t>
            </a:r>
            <a:r>
              <a:rPr lang="en-CA" dirty="0"/>
              <a:t>" to avoid confusion with an auth package provided "User" object</a:t>
            </a:r>
          </a:p>
          <a:p>
            <a:r>
              <a:rPr lang="en-CA" dirty="0"/>
              <a:t>We'll create an "</a:t>
            </a:r>
            <a:r>
              <a:rPr lang="en-CA" dirty="0" err="1"/>
              <a:t>AuthRepository</a:t>
            </a:r>
            <a:r>
              <a:rPr lang="en-CA" dirty="0"/>
              <a:t>" that will perform our sign-in/sign-up operations using firebase auth.</a:t>
            </a:r>
          </a:p>
          <a:p>
            <a:r>
              <a:rPr lang="en-CA"/>
              <a:t>We'll </a:t>
            </a:r>
            <a:r>
              <a:rPr lang="en-CA" dirty="0"/>
              <a:t>p</a:t>
            </a:r>
            <a:r>
              <a:rPr lang="en-CA"/>
              <a:t>erform </a:t>
            </a:r>
            <a:r>
              <a:rPr lang="en-CA" dirty="0"/>
              <a:t>a joint operation when registering a user</a:t>
            </a:r>
          </a:p>
          <a:p>
            <a:pPr lvl="1"/>
            <a:r>
              <a:rPr lang="en-CA" dirty="0"/>
              <a:t>The "Profile" repository will have a handle on the "Auth" repository</a:t>
            </a:r>
          </a:p>
          <a:p>
            <a:pPr lvl="1"/>
            <a:r>
              <a:rPr lang="en-CA" dirty="0"/>
              <a:t>When adding a new user, the Profile repository will call the auth repository first and then create the profile if successful.</a:t>
            </a:r>
          </a:p>
          <a:p>
            <a:pPr lvl="2"/>
            <a:r>
              <a:rPr lang="en-CA" dirty="0"/>
              <a:t>i.e., perform both asynchronous operations in a single method to avoid inconsistencies and simplify what we need to do in the UI widget.</a:t>
            </a:r>
          </a:p>
          <a:p>
            <a:r>
              <a:rPr lang="en-CA" dirty="0"/>
              <a:t>Finally, once everything is setup, we can use the information about the currently authorized user to retrieve that user's profile information from the profile repository.</a:t>
            </a:r>
          </a:p>
        </p:txBody>
      </p:sp>
    </p:spTree>
    <p:extLst>
      <p:ext uri="{BB962C8B-B14F-4D97-AF65-F5344CB8AC3E}">
        <p14:creationId xmlns:p14="http://schemas.microsoft.com/office/powerpoint/2010/main" val="98288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FB5B-28F2-B9FB-D629-BA19E764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D624-8D60-427C-B52D-EFF1A01F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addUser</a:t>
            </a:r>
            <a:r>
              <a:rPr lang="en-US" dirty="0"/>
              <a:t> is updated and </a:t>
            </a:r>
            <a:r>
              <a:rPr lang="en-US" dirty="0" err="1"/>
              <a:t>ProfileRepository</a:t>
            </a:r>
            <a:r>
              <a:rPr lang="en-US" dirty="0"/>
              <a:t> is properly connected to the </a:t>
            </a:r>
            <a:r>
              <a:rPr lang="en-US" dirty="0" err="1"/>
              <a:t>AuthRepository</a:t>
            </a:r>
            <a:r>
              <a:rPr lang="en-US" dirty="0"/>
              <a:t>, clicking on your register link should </a:t>
            </a:r>
            <a:r>
              <a:rPr lang="en-US" dirty="0" err="1"/>
              <a:t>resuly</a:t>
            </a:r>
            <a:r>
              <a:rPr lang="en-US" dirty="0"/>
              <a:t> in a new user being created in Firebase.</a:t>
            </a:r>
          </a:p>
          <a:p>
            <a:r>
              <a:rPr lang="en-US" dirty="0"/>
              <a:t>In your console.firebase.google.com, click on Authentication on the menu on the left and look at the Users tab.  You should see your new user.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4C34A-2CC1-3D38-9DA6-A4229699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1" y="4408314"/>
            <a:ext cx="1088859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4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23460</TotalTime>
  <Words>1219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Related Technologies for Multiplatform Applications</vt:lpstr>
      <vt:lpstr>Objectives</vt:lpstr>
      <vt:lpstr>Authentication</vt:lpstr>
      <vt:lpstr>Provider-based  approach…</vt:lpstr>
      <vt:lpstr>Exercise 11: Setting Up</vt:lpstr>
      <vt:lpstr>Setup on Firebase online</vt:lpstr>
      <vt:lpstr>PowerPoint Presentation</vt:lpstr>
      <vt:lpstr>Walkthrough of Link and Teacher Code</vt:lpstr>
      <vt:lpstr>PowerPoint Presentation</vt:lpstr>
      <vt:lpstr>Exercise 11 Wrap-Up</vt:lpstr>
      <vt:lpstr>Alternative links for user authentication</vt:lpstr>
      <vt:lpstr>More Error Handling</vt:lpstr>
      <vt:lpstr>Self-Study - Fetch</vt:lpstr>
      <vt:lpstr>Group Config</vt:lpstr>
      <vt:lpstr>Misc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Talib Hussain</dc:creator>
  <cp:lastModifiedBy>Talib Hussain</cp:lastModifiedBy>
  <cp:revision>27</cp:revision>
  <dcterms:created xsi:type="dcterms:W3CDTF">2023-05-24T18:31:30Z</dcterms:created>
  <dcterms:modified xsi:type="dcterms:W3CDTF">2023-06-23T18:52:18Z</dcterms:modified>
</cp:coreProperties>
</file>