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64" r:id="rId3"/>
    <p:sldId id="1284" r:id="rId4"/>
    <p:sldId id="1277" r:id="rId5"/>
    <p:sldId id="1285" r:id="rId6"/>
    <p:sldId id="1294" r:id="rId7"/>
    <p:sldId id="1288" r:id="rId8"/>
    <p:sldId id="1286" r:id="rId9"/>
    <p:sldId id="1287" r:id="rId10"/>
    <p:sldId id="1290" r:id="rId11"/>
    <p:sldId id="1291" r:id="rId12"/>
    <p:sldId id="1292" r:id="rId13"/>
    <p:sldId id="1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0" autoAdjust="0"/>
    <p:restoredTop sz="91024" autoAdjust="0"/>
  </p:normalViewPr>
  <p:slideViewPr>
    <p:cSldViewPr snapToGrid="0">
      <p:cViewPr varScale="1">
        <p:scale>
          <a:sx n="85" d="100"/>
          <a:sy n="85" d="100"/>
        </p:scale>
        <p:origin x="582" y="84"/>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836FE9B7-FB1A-4FBF-8961-A93F2BC36D62}"/>
    <pc:docChg chg="modSld">
      <pc:chgData name="Talib Hussain" userId="46b98cda-295a-48d7-b453-399bdc7c0d7d" providerId="ADAL" clId="{836FE9B7-FB1A-4FBF-8961-A93F2BC36D62}" dt="2023-06-27T18:38:43.307" v="11" actId="20577"/>
      <pc:docMkLst>
        <pc:docMk/>
      </pc:docMkLst>
      <pc:sldChg chg="modSp mod">
        <pc:chgData name="Talib Hussain" userId="46b98cda-295a-48d7-b453-399bdc7c0d7d" providerId="ADAL" clId="{836FE9B7-FB1A-4FBF-8961-A93F2BC36D62}" dt="2023-06-27T17:26:00.670" v="0" actId="20577"/>
        <pc:sldMkLst>
          <pc:docMk/>
          <pc:sldMk cId="160855335" sldId="1286"/>
        </pc:sldMkLst>
        <pc:spChg chg="mod">
          <ac:chgData name="Talib Hussain" userId="46b98cda-295a-48d7-b453-399bdc7c0d7d" providerId="ADAL" clId="{836FE9B7-FB1A-4FBF-8961-A93F2BC36D62}" dt="2023-06-27T17:26:00.670" v="0" actId="20577"/>
          <ac:spMkLst>
            <pc:docMk/>
            <pc:sldMk cId="160855335" sldId="1286"/>
            <ac:spMk id="3" creationId="{423D61A2-3A53-E8DC-5B8A-0829BCB39559}"/>
          </ac:spMkLst>
        </pc:spChg>
      </pc:sldChg>
      <pc:sldChg chg="modSp mod">
        <pc:chgData name="Talib Hussain" userId="46b98cda-295a-48d7-b453-399bdc7c0d7d" providerId="ADAL" clId="{836FE9B7-FB1A-4FBF-8961-A93F2BC36D62}" dt="2023-06-27T18:38:43.307" v="11" actId="20577"/>
        <pc:sldMkLst>
          <pc:docMk/>
          <pc:sldMk cId="2563975327" sldId="1291"/>
        </pc:sldMkLst>
        <pc:spChg chg="mod">
          <ac:chgData name="Talib Hussain" userId="46b98cda-295a-48d7-b453-399bdc7c0d7d" providerId="ADAL" clId="{836FE9B7-FB1A-4FBF-8961-A93F2BC36D62}" dt="2023-06-27T18:38:43.307" v="11" actId="20577"/>
          <ac:spMkLst>
            <pc:docMk/>
            <pc:sldMk cId="2563975327" sldId="1291"/>
            <ac:spMk id="3" creationId="{423D61A2-3A53-E8DC-5B8A-0829BCB395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91C9ED3-1D48-41BD-AFF7-002C4C639FCE}" type="slidenum">
              <a:rPr lang="en-CA" smtClean="0"/>
              <a:t>9</a:t>
            </a:fld>
            <a:endParaRPr lang="en-CA"/>
          </a:p>
        </p:txBody>
      </p:sp>
    </p:spTree>
    <p:extLst>
      <p:ext uri="{BB962C8B-B14F-4D97-AF65-F5344CB8AC3E}">
        <p14:creationId xmlns:p14="http://schemas.microsoft.com/office/powerpoint/2010/main" val="226068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2023-06-27</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2023-06-27</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tackoverflow.com/questions/65606404/can-i-change-the-default-git-branch-in-android-stu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nvertase/firestore-ios-sdk-frameworks.git%27" TargetMode="External"/><Relationship Id="rId2" Type="http://schemas.openxmlformats.org/officeDocument/2006/relationships/hyperlink" Target="https://joshuamdeguzman.com/blog/improve-flutter-firestore-build/" TargetMode="External"/><Relationship Id="rId1" Type="http://schemas.openxmlformats.org/officeDocument/2006/relationships/slideLayout" Target="../slideLayouts/slideLayout2.xml"/><Relationship Id="rId4" Type="http://schemas.openxmlformats.org/officeDocument/2006/relationships/hyperlink" Target="https://stackoverflow.com/questions/69693097/flutter-firestore-throwing-google-playstore-exception-on-emulator"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upport.google.com/firebase/answer/7000272?hl=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aronis.com/blog/git-branching" TargetMode="External"/><Relationship Id="rId2" Type="http://schemas.openxmlformats.org/officeDocument/2006/relationships/hyperlink" Target="https://www.atlassian.com/git/tutorials/using-branches/git-merge" TargetMode="External"/><Relationship Id="rId1" Type="http://schemas.openxmlformats.org/officeDocument/2006/relationships/slideLayout" Target="../slideLayouts/slideLayout2.xml"/><Relationship Id="rId4" Type="http://schemas.openxmlformats.org/officeDocument/2006/relationships/hyperlink" Target="https://git-scm.com/book/en/v2/Git-Branching-Basic-Branching-and-Merg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15: Projects &amp; Git</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5351-C169-5F63-7749-08EB3111B7C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5B556D-1DEC-AE5E-97B2-3B06BA7E597E}"/>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6F7D46A-86E2-CF14-8328-F572E8136E2F}"/>
              </a:ext>
            </a:extLst>
          </p:cNvPr>
          <p:cNvPicPr>
            <a:picLocks noChangeAspect="1"/>
          </p:cNvPicPr>
          <p:nvPr/>
        </p:nvPicPr>
        <p:blipFill>
          <a:blip r:embed="rId2"/>
          <a:stretch>
            <a:fillRect/>
          </a:stretch>
        </p:blipFill>
        <p:spPr>
          <a:xfrm>
            <a:off x="0" y="196153"/>
            <a:ext cx="12192000" cy="6465693"/>
          </a:xfrm>
          <a:prstGeom prst="rect">
            <a:avLst/>
          </a:prstGeom>
        </p:spPr>
      </p:pic>
    </p:spTree>
    <p:extLst>
      <p:ext uri="{BB962C8B-B14F-4D97-AF65-F5344CB8AC3E}">
        <p14:creationId xmlns:p14="http://schemas.microsoft.com/office/powerpoint/2010/main" val="248278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409E-7D51-7CEF-5623-08ED4C7B68DA}"/>
              </a:ext>
            </a:extLst>
          </p:cNvPr>
          <p:cNvSpPr>
            <a:spLocks noGrp="1"/>
          </p:cNvSpPr>
          <p:nvPr>
            <p:ph type="title"/>
          </p:nvPr>
        </p:nvSpPr>
        <p:spPr/>
        <p:txBody>
          <a:bodyPr/>
          <a:lstStyle/>
          <a:p>
            <a:r>
              <a:rPr lang="en-US" dirty="0"/>
              <a:t>Exercise 12</a:t>
            </a:r>
            <a:endParaRPr lang="en-CA" dirty="0"/>
          </a:p>
        </p:txBody>
      </p:sp>
      <p:sp>
        <p:nvSpPr>
          <p:cNvPr id="3" name="Content Placeholder 2">
            <a:extLst>
              <a:ext uri="{FF2B5EF4-FFF2-40B4-BE49-F238E27FC236}">
                <a16:creationId xmlns:a16="http://schemas.microsoft.com/office/drawing/2014/main" id="{423D61A2-3A53-E8DC-5B8A-0829BCB39559}"/>
              </a:ext>
            </a:extLst>
          </p:cNvPr>
          <p:cNvSpPr>
            <a:spLocks noGrp="1"/>
          </p:cNvSpPr>
          <p:nvPr>
            <p:ph idx="1"/>
          </p:nvPr>
        </p:nvSpPr>
        <p:spPr>
          <a:xfrm>
            <a:off x="838200" y="1825625"/>
            <a:ext cx="10515600" cy="4855730"/>
          </a:xfrm>
        </p:spPr>
        <p:txBody>
          <a:bodyPr>
            <a:normAutofit fontScale="70000" lnSpcReduction="20000"/>
          </a:bodyPr>
          <a:lstStyle/>
          <a:p>
            <a:pPr marL="514350" indent="-514350">
              <a:buFont typeface="+mj-lt"/>
              <a:buAutoNum type="arabicPeriod" startAt="14"/>
            </a:pPr>
            <a:r>
              <a:rPr lang="en-US" dirty="0"/>
              <a:t>When you have resolved all conflicts in the files, click "Apply"</a:t>
            </a:r>
          </a:p>
          <a:p>
            <a:pPr marL="514350" indent="-514350">
              <a:buFont typeface="+mj-lt"/>
              <a:buAutoNum type="arabicPeriod" startAt="14"/>
            </a:pPr>
            <a:r>
              <a:rPr lang="en-US" dirty="0"/>
              <a:t>Commit the merges (still in Branch2)</a:t>
            </a:r>
          </a:p>
          <a:p>
            <a:pPr lvl="1"/>
            <a:r>
              <a:rPr lang="en-US" dirty="0"/>
              <a:t>Provide a meaningful commit message (e.g. "Merged branch2 with main")</a:t>
            </a:r>
          </a:p>
          <a:p>
            <a:pPr marL="514350" indent="-514350">
              <a:buFont typeface="+mj-lt"/>
              <a:buAutoNum type="arabicPeriod" startAt="14"/>
            </a:pPr>
            <a:r>
              <a:rPr lang="en-US" dirty="0"/>
              <a:t>Verify the code compiles and runs</a:t>
            </a:r>
          </a:p>
          <a:p>
            <a:pPr lvl="1"/>
            <a:r>
              <a:rPr lang="en-US" dirty="0"/>
              <a:t>This is particularly important here since it was not a fast-forward merge.</a:t>
            </a:r>
          </a:p>
          <a:p>
            <a:pPr lvl="1"/>
            <a:r>
              <a:rPr lang="en-US" dirty="0"/>
              <a:t>Commit (but don't push) changes until issues are resolved.</a:t>
            </a:r>
          </a:p>
          <a:p>
            <a:pPr marL="514350" indent="-514350">
              <a:buFont typeface="+mj-lt"/>
              <a:buAutoNum type="arabicPeriod" startAt="14"/>
            </a:pPr>
            <a:r>
              <a:rPr lang="en-US" dirty="0"/>
              <a:t>Assuming no issues (code compiles and runs), </a:t>
            </a:r>
            <a:r>
              <a:rPr lang="en-US"/>
              <a:t>push Branch2</a:t>
            </a:r>
            <a:endParaRPr lang="en-US" dirty="0"/>
          </a:p>
          <a:p>
            <a:pPr lvl="1"/>
            <a:r>
              <a:rPr lang="en-US" dirty="0"/>
              <a:t>Note: Do NOT push until issues are resolved – All your edits to main are still local and you can still "fix" things without affecting your teammates.</a:t>
            </a:r>
          </a:p>
          <a:p>
            <a:pPr marL="514350" indent="-514350">
              <a:buFont typeface="+mj-lt"/>
              <a:buAutoNum type="arabicPeriod" startAt="14"/>
            </a:pPr>
            <a:r>
              <a:rPr lang="en-US" dirty="0"/>
              <a:t>Merge your Branch2 into main</a:t>
            </a:r>
          </a:p>
          <a:p>
            <a:pPr marL="914400" lvl="1" indent="-457200">
              <a:buFont typeface="+mj-lt"/>
              <a:buAutoNum type="arabicPeriod"/>
            </a:pPr>
            <a:r>
              <a:rPr lang="en-US" dirty="0"/>
              <a:t>Switch to main</a:t>
            </a:r>
          </a:p>
          <a:p>
            <a:pPr marL="914400" lvl="1" indent="-457200">
              <a:buFont typeface="+mj-lt"/>
              <a:buAutoNum type="arabicPeriod"/>
            </a:pPr>
            <a:r>
              <a:rPr lang="en-US" dirty="0"/>
              <a:t>Pull to make sure you have all the latest (there should be no changes)</a:t>
            </a:r>
          </a:p>
          <a:p>
            <a:pPr marL="914400" lvl="1" indent="-457200">
              <a:buFont typeface="+mj-lt"/>
              <a:buAutoNum type="arabicPeriod"/>
            </a:pPr>
            <a:r>
              <a:rPr lang="en-US" dirty="0"/>
              <a:t>Merge your Branch2 into main</a:t>
            </a:r>
          </a:p>
          <a:p>
            <a:pPr marL="514350" indent="-514350">
              <a:buFont typeface="+mj-lt"/>
              <a:buAutoNum type="arabicPeriod" startAt="14"/>
            </a:pPr>
            <a:r>
              <a:rPr lang="en-US" dirty="0"/>
              <a:t>Verify your code works.  Assuming no issues, push main</a:t>
            </a:r>
          </a:p>
          <a:p>
            <a:pPr marL="514350" indent="-514350">
              <a:buFont typeface="+mj-lt"/>
              <a:buAutoNum type="arabicPeriod" startAt="14"/>
            </a:pPr>
            <a:r>
              <a:rPr lang="en-US" dirty="0"/>
              <a:t>Explore the git history [Git -&gt; Show Git Log]</a:t>
            </a:r>
          </a:p>
          <a:p>
            <a:pPr lvl="1"/>
            <a:r>
              <a:rPr lang="en-US" dirty="0"/>
              <a:t>You should see the two different sets of commits as nodes in "branches" that have "merged" back together.</a:t>
            </a:r>
          </a:p>
          <a:p>
            <a:pPr lvl="1"/>
            <a:r>
              <a:rPr lang="en-US" dirty="0"/>
              <a:t>The specific commit messages from each branch will align with the corresponding "node".</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B4A756A6-5977-45C2-2780-21F38ED69171}"/>
              </a:ext>
            </a:extLst>
          </p:cNvPr>
          <p:cNvPicPr>
            <a:picLocks noChangeAspect="1"/>
          </p:cNvPicPr>
          <p:nvPr/>
        </p:nvPicPr>
        <p:blipFill>
          <a:blip r:embed="rId2"/>
          <a:stretch>
            <a:fillRect/>
          </a:stretch>
        </p:blipFill>
        <p:spPr>
          <a:xfrm>
            <a:off x="11193550" y="4211926"/>
            <a:ext cx="819264" cy="1790950"/>
          </a:xfrm>
          <a:prstGeom prst="rect">
            <a:avLst/>
          </a:prstGeom>
        </p:spPr>
      </p:pic>
    </p:spTree>
    <p:extLst>
      <p:ext uri="{BB962C8B-B14F-4D97-AF65-F5344CB8AC3E}">
        <p14:creationId xmlns:p14="http://schemas.microsoft.com/office/powerpoint/2010/main" val="256397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DB6A-9976-FD14-91F1-69EE00E28CFF}"/>
              </a:ext>
            </a:extLst>
          </p:cNvPr>
          <p:cNvSpPr>
            <a:spLocks noGrp="1"/>
          </p:cNvSpPr>
          <p:nvPr>
            <p:ph type="title"/>
          </p:nvPr>
        </p:nvSpPr>
        <p:spPr/>
        <p:txBody>
          <a:bodyPr/>
          <a:lstStyle/>
          <a:p>
            <a:r>
              <a:rPr lang="en-US" dirty="0"/>
              <a:t>Exercise 12 Wrap-Up</a:t>
            </a:r>
            <a:endParaRPr lang="en-CA" dirty="0"/>
          </a:p>
        </p:txBody>
      </p:sp>
      <p:sp>
        <p:nvSpPr>
          <p:cNvPr id="3" name="Content Placeholder 2">
            <a:extLst>
              <a:ext uri="{FF2B5EF4-FFF2-40B4-BE49-F238E27FC236}">
                <a16:creationId xmlns:a16="http://schemas.microsoft.com/office/drawing/2014/main" id="{F2135E54-C9D6-7953-2F19-C3B3BAA84929}"/>
              </a:ext>
            </a:extLst>
          </p:cNvPr>
          <p:cNvSpPr>
            <a:spLocks noGrp="1"/>
          </p:cNvSpPr>
          <p:nvPr>
            <p:ph idx="1"/>
          </p:nvPr>
        </p:nvSpPr>
        <p:spPr>
          <a:xfrm>
            <a:off x="838200" y="1825624"/>
            <a:ext cx="10515600" cy="4824557"/>
          </a:xfrm>
        </p:spPr>
        <p:txBody>
          <a:bodyPr>
            <a:normAutofit fontScale="92500" lnSpcReduction="20000"/>
          </a:bodyPr>
          <a:lstStyle/>
          <a:p>
            <a:r>
              <a:rPr lang="en-US" dirty="0"/>
              <a:t>Capture a screenshot of your Git History from Android Studio</a:t>
            </a:r>
          </a:p>
          <a:p>
            <a:r>
              <a:rPr lang="en-US" dirty="0"/>
              <a:t>Go to your </a:t>
            </a:r>
            <a:r>
              <a:rPr lang="en-US" dirty="0" err="1"/>
              <a:t>Github</a:t>
            </a:r>
            <a:r>
              <a:rPr lang="en-US" dirty="0"/>
              <a:t> page.  Click on the "branches" icon (circled in red).</a:t>
            </a:r>
          </a:p>
          <a:p>
            <a:r>
              <a:rPr lang="en-US" dirty="0"/>
              <a:t>Capture a screenshot showing the list of branches</a:t>
            </a:r>
          </a:p>
          <a:p>
            <a:endParaRPr lang="en-US" dirty="0"/>
          </a:p>
          <a:p>
            <a:endParaRPr lang="en-US" dirty="0"/>
          </a:p>
          <a:p>
            <a:endParaRPr lang="en-US" dirty="0"/>
          </a:p>
          <a:p>
            <a:r>
              <a:rPr lang="en-US" dirty="0"/>
              <a:t>Finally, click the "View Branch Activity" icon (circled in green above) on that branches page</a:t>
            </a:r>
          </a:p>
          <a:p>
            <a:r>
              <a:rPr lang="en-US" dirty="0"/>
              <a:t>Take a screenshot of the list of commits.  These should be the same as what you saw in Android Studio.</a:t>
            </a:r>
          </a:p>
          <a:p>
            <a:pPr lvl="1"/>
            <a:r>
              <a:rPr lang="en-US" dirty="0"/>
              <a:t>If they are not, then you forgot to push!</a:t>
            </a:r>
          </a:p>
          <a:p>
            <a:r>
              <a:rPr lang="en-US" dirty="0"/>
              <a:t>Zip up your screenshots and submit to Lea.</a:t>
            </a:r>
          </a:p>
          <a:p>
            <a:endParaRPr lang="en-US" dirty="0"/>
          </a:p>
          <a:p>
            <a:endParaRPr lang="en-CA" dirty="0"/>
          </a:p>
        </p:txBody>
      </p:sp>
      <p:pic>
        <p:nvPicPr>
          <p:cNvPr id="5" name="Picture 4">
            <a:extLst>
              <a:ext uri="{FF2B5EF4-FFF2-40B4-BE49-F238E27FC236}">
                <a16:creationId xmlns:a16="http://schemas.microsoft.com/office/drawing/2014/main" id="{774550E9-7B8D-FA59-61E9-18951C4B9F2B}"/>
              </a:ext>
            </a:extLst>
          </p:cNvPr>
          <p:cNvPicPr>
            <a:picLocks noChangeAspect="1"/>
          </p:cNvPicPr>
          <p:nvPr/>
        </p:nvPicPr>
        <p:blipFill>
          <a:blip r:embed="rId2"/>
          <a:stretch>
            <a:fillRect/>
          </a:stretch>
        </p:blipFill>
        <p:spPr>
          <a:xfrm>
            <a:off x="9150318" y="2867478"/>
            <a:ext cx="2543530" cy="876422"/>
          </a:xfrm>
          <a:prstGeom prst="rect">
            <a:avLst/>
          </a:prstGeom>
        </p:spPr>
      </p:pic>
      <p:sp>
        <p:nvSpPr>
          <p:cNvPr id="6" name="Oval 5">
            <a:extLst>
              <a:ext uri="{FF2B5EF4-FFF2-40B4-BE49-F238E27FC236}">
                <a16:creationId xmlns:a16="http://schemas.microsoft.com/office/drawing/2014/main" id="{91344EFC-BE11-57F9-9470-3E9C8D76B1C8}"/>
              </a:ext>
            </a:extLst>
          </p:cNvPr>
          <p:cNvSpPr/>
          <p:nvPr/>
        </p:nvSpPr>
        <p:spPr>
          <a:xfrm>
            <a:off x="10422083" y="2974666"/>
            <a:ext cx="1444336" cy="56535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EC05EF7A-0F8A-5A97-E5E1-676CE5BFEB3C}"/>
              </a:ext>
            </a:extLst>
          </p:cNvPr>
          <p:cNvPicPr>
            <a:picLocks noChangeAspect="1"/>
          </p:cNvPicPr>
          <p:nvPr/>
        </p:nvPicPr>
        <p:blipFill>
          <a:blip r:embed="rId3"/>
          <a:stretch>
            <a:fillRect/>
          </a:stretch>
        </p:blipFill>
        <p:spPr>
          <a:xfrm>
            <a:off x="1206119" y="3305689"/>
            <a:ext cx="7259063" cy="828791"/>
          </a:xfrm>
          <a:prstGeom prst="rect">
            <a:avLst/>
          </a:prstGeom>
        </p:spPr>
      </p:pic>
      <p:sp>
        <p:nvSpPr>
          <p:cNvPr id="11" name="Oval 10">
            <a:extLst>
              <a:ext uri="{FF2B5EF4-FFF2-40B4-BE49-F238E27FC236}">
                <a16:creationId xmlns:a16="http://schemas.microsoft.com/office/drawing/2014/main" id="{B80E6D9B-503F-9C76-633D-B8200B8E42A7}"/>
              </a:ext>
            </a:extLst>
          </p:cNvPr>
          <p:cNvSpPr/>
          <p:nvPr/>
        </p:nvSpPr>
        <p:spPr>
          <a:xfrm>
            <a:off x="7658101" y="3589233"/>
            <a:ext cx="475128" cy="459613"/>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39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82EA-B362-44EE-E0A4-6F8F81E3802E}"/>
              </a:ext>
            </a:extLst>
          </p:cNvPr>
          <p:cNvSpPr>
            <a:spLocks noGrp="1"/>
          </p:cNvSpPr>
          <p:nvPr>
            <p:ph type="title"/>
          </p:nvPr>
        </p:nvSpPr>
        <p:spPr>
          <a:xfrm>
            <a:off x="838200" y="365125"/>
            <a:ext cx="10515600" cy="1325563"/>
          </a:xfrm>
        </p:spPr>
        <p:txBody>
          <a:bodyPr/>
          <a:lstStyle/>
          <a:p>
            <a:r>
              <a:rPr lang="en-US" dirty="0"/>
              <a:t>Main…</a:t>
            </a:r>
            <a:endParaRPr lang="en-CA" dirty="0"/>
          </a:p>
        </p:txBody>
      </p:sp>
      <p:sp>
        <p:nvSpPr>
          <p:cNvPr id="3" name="Content Placeholder 2">
            <a:extLst>
              <a:ext uri="{FF2B5EF4-FFF2-40B4-BE49-F238E27FC236}">
                <a16:creationId xmlns:a16="http://schemas.microsoft.com/office/drawing/2014/main" id="{F4BEFDA3-B213-9084-C1BA-4E27D85A58C1}"/>
              </a:ext>
            </a:extLst>
          </p:cNvPr>
          <p:cNvSpPr>
            <a:spLocks noGrp="1"/>
          </p:cNvSpPr>
          <p:nvPr>
            <p:ph idx="1"/>
          </p:nvPr>
        </p:nvSpPr>
        <p:spPr>
          <a:xfrm>
            <a:off x="838200" y="1825625"/>
            <a:ext cx="10515600" cy="4667250"/>
          </a:xfrm>
        </p:spPr>
        <p:txBody>
          <a:bodyPr>
            <a:normAutofit fontScale="70000" lnSpcReduction="20000"/>
          </a:bodyPr>
          <a:lstStyle/>
          <a:p>
            <a:r>
              <a:rPr lang="en-US" dirty="0"/>
              <a:t>It is possible that your local git setup may still default to using "master".  You can change that default to use "main" if you wish.  You would need to do this before creating your team's project.</a:t>
            </a:r>
          </a:p>
          <a:p>
            <a:r>
              <a:rPr lang="en-US" dirty="0"/>
              <a:t>Type the following into the terminal:</a:t>
            </a:r>
          </a:p>
          <a:p>
            <a:pPr lvl="1"/>
            <a:r>
              <a:rPr lang="en-US" dirty="0"/>
              <a:t>git config --global </a:t>
            </a:r>
            <a:r>
              <a:rPr lang="en-US" dirty="0" err="1"/>
              <a:t>init.defaultBranch</a:t>
            </a:r>
            <a:r>
              <a:rPr lang="en-US" dirty="0"/>
              <a:t> main</a:t>
            </a:r>
          </a:p>
          <a:p>
            <a:r>
              <a:rPr lang="en-US" dirty="0"/>
              <a:t>If you've already setup the project in GitHub, you can rename the branch.</a:t>
            </a:r>
          </a:p>
          <a:p>
            <a:pPr lvl="1"/>
            <a:r>
              <a:rPr lang="en-US" dirty="0"/>
              <a:t>In GitHub, Click the "edit button" next to the "master" branch name on the branches page. </a:t>
            </a:r>
          </a:p>
          <a:p>
            <a:pPr lvl="1"/>
            <a:r>
              <a:rPr lang="en-US" dirty="0"/>
              <a:t>Enter "main" as the new name.</a:t>
            </a:r>
          </a:p>
          <a:p>
            <a:pPr lvl="1"/>
            <a:endParaRPr lang="en-US" dirty="0"/>
          </a:p>
          <a:p>
            <a:pPr lvl="1"/>
            <a:endParaRPr lang="en-US" dirty="0"/>
          </a:p>
          <a:p>
            <a:pPr lvl="1"/>
            <a:endParaRPr lang="en-US" dirty="0"/>
          </a:p>
          <a:p>
            <a:r>
              <a:rPr lang="en-US" dirty="0"/>
              <a:t>Then, the easiest thing to do is to re-clone your entire project in Android Studio</a:t>
            </a:r>
          </a:p>
          <a:p>
            <a:pPr lvl="1"/>
            <a:r>
              <a:rPr lang="en-US" dirty="0"/>
              <a:t>Move your old project to a temporary location</a:t>
            </a:r>
          </a:p>
          <a:p>
            <a:pPr lvl="1"/>
            <a:r>
              <a:rPr lang="en-US" dirty="0"/>
              <a:t>In Android Studio, File –&gt; New Project from Version Control and enter the clone URL from GitHub.</a:t>
            </a:r>
          </a:p>
          <a:p>
            <a:pPr lvl="1"/>
            <a:r>
              <a:rPr lang="en-US" dirty="0"/>
              <a:t>Pub get and rebuild.</a:t>
            </a:r>
          </a:p>
          <a:p>
            <a:pPr lvl="1"/>
            <a:endParaRPr lang="en-US" dirty="0"/>
          </a:p>
          <a:p>
            <a:pPr lvl="1"/>
            <a:r>
              <a:rPr lang="en-US" dirty="0"/>
              <a:t>Alternatively, you can try deleting local branches, but it might not work out… </a:t>
            </a:r>
          </a:p>
          <a:p>
            <a:pPr lvl="2"/>
            <a:r>
              <a:rPr lang="en-US" dirty="0">
                <a:hlinkClick r:id="rId2"/>
              </a:rPr>
              <a:t>https://stackoverflow.com/questions/65606404/can-i-change-the-default-git-branch-in-android-studio</a:t>
            </a:r>
            <a:endParaRPr lang="en-US" dirty="0"/>
          </a:p>
          <a:p>
            <a:pPr lvl="1"/>
            <a:endParaRPr lang="en-US" dirty="0"/>
          </a:p>
          <a:p>
            <a:pPr lvl="1"/>
            <a:endParaRPr lang="en-US" dirty="0"/>
          </a:p>
          <a:p>
            <a:pPr marL="0" indent="0">
              <a:buNone/>
            </a:pPr>
            <a:endParaRPr lang="en-CA" dirty="0"/>
          </a:p>
        </p:txBody>
      </p:sp>
      <p:pic>
        <p:nvPicPr>
          <p:cNvPr id="6" name="Picture 5">
            <a:extLst>
              <a:ext uri="{FF2B5EF4-FFF2-40B4-BE49-F238E27FC236}">
                <a16:creationId xmlns:a16="http://schemas.microsoft.com/office/drawing/2014/main" id="{DD732941-E8BD-4191-B1F8-B0DF044509C8}"/>
              </a:ext>
            </a:extLst>
          </p:cNvPr>
          <p:cNvPicPr>
            <a:picLocks noChangeAspect="1"/>
          </p:cNvPicPr>
          <p:nvPr/>
        </p:nvPicPr>
        <p:blipFill>
          <a:blip r:embed="rId3"/>
          <a:stretch>
            <a:fillRect/>
          </a:stretch>
        </p:blipFill>
        <p:spPr>
          <a:xfrm>
            <a:off x="4541546" y="3586898"/>
            <a:ext cx="7259063" cy="828791"/>
          </a:xfrm>
          <a:prstGeom prst="rect">
            <a:avLst/>
          </a:prstGeom>
        </p:spPr>
      </p:pic>
      <p:sp>
        <p:nvSpPr>
          <p:cNvPr id="7" name="Oval 6">
            <a:extLst>
              <a:ext uri="{FF2B5EF4-FFF2-40B4-BE49-F238E27FC236}">
                <a16:creationId xmlns:a16="http://schemas.microsoft.com/office/drawing/2014/main" id="{BD69C7AD-ED9F-235D-8B8B-27F4A63E49ED}"/>
              </a:ext>
            </a:extLst>
          </p:cNvPr>
          <p:cNvSpPr/>
          <p:nvPr/>
        </p:nvSpPr>
        <p:spPr>
          <a:xfrm>
            <a:off x="11325481" y="3771486"/>
            <a:ext cx="475128" cy="459613"/>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1863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a:xfrm>
            <a:off x="838200" y="365125"/>
            <a:ext cx="10515600" cy="1325563"/>
          </a:xfrm>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a:xfrm>
            <a:off x="838200" y="1825625"/>
            <a:ext cx="10515600" cy="4351338"/>
          </a:xfrm>
        </p:spPr>
        <p:txBody>
          <a:bodyPr>
            <a:normAutofit/>
          </a:bodyPr>
          <a:lstStyle/>
          <a:p>
            <a:r>
              <a:rPr lang="en-US" dirty="0"/>
              <a:t>Milestone 2 Demos</a:t>
            </a:r>
          </a:p>
          <a:p>
            <a:r>
              <a:rPr lang="en-US" dirty="0"/>
              <a:t>Exercise 12 - Git</a:t>
            </a:r>
          </a:p>
          <a:p>
            <a:r>
              <a:rPr lang="en-US" dirty="0"/>
              <a:t>Work on Projects</a:t>
            </a:r>
          </a:p>
          <a:p>
            <a:endParaRPr lang="en-US" dirty="0"/>
          </a:p>
        </p:txBody>
      </p:sp>
    </p:spTree>
    <p:extLst>
      <p:ext uri="{BB962C8B-B14F-4D97-AF65-F5344CB8AC3E}">
        <p14:creationId xmlns:p14="http://schemas.microsoft.com/office/powerpoint/2010/main" val="307149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2DA9-74E4-3B15-0B8A-E238D5862905}"/>
              </a:ext>
            </a:extLst>
          </p:cNvPr>
          <p:cNvSpPr>
            <a:spLocks noGrp="1"/>
          </p:cNvSpPr>
          <p:nvPr>
            <p:ph type="title"/>
          </p:nvPr>
        </p:nvSpPr>
        <p:spPr>
          <a:xfrm>
            <a:off x="838200" y="74177"/>
            <a:ext cx="10515600" cy="1325563"/>
          </a:xfrm>
        </p:spPr>
        <p:txBody>
          <a:bodyPr/>
          <a:lstStyle/>
          <a:p>
            <a:r>
              <a:rPr lang="en-US" dirty="0"/>
              <a:t>Some Config Fixes</a:t>
            </a:r>
            <a:endParaRPr lang="en-CA" dirty="0"/>
          </a:p>
        </p:txBody>
      </p:sp>
      <p:sp>
        <p:nvSpPr>
          <p:cNvPr id="3" name="Content Placeholder 2">
            <a:extLst>
              <a:ext uri="{FF2B5EF4-FFF2-40B4-BE49-F238E27FC236}">
                <a16:creationId xmlns:a16="http://schemas.microsoft.com/office/drawing/2014/main" id="{191867B9-A608-B51D-0A74-2BC218CFA02E}"/>
              </a:ext>
            </a:extLst>
          </p:cNvPr>
          <p:cNvSpPr>
            <a:spLocks noGrp="1"/>
          </p:cNvSpPr>
          <p:nvPr>
            <p:ph idx="1"/>
          </p:nvPr>
        </p:nvSpPr>
        <p:spPr>
          <a:xfrm>
            <a:off x="838200" y="1080652"/>
            <a:ext cx="10877550" cy="5663045"/>
          </a:xfrm>
        </p:spPr>
        <p:txBody>
          <a:bodyPr>
            <a:normAutofit fontScale="62500" lnSpcReduction="20000"/>
          </a:bodyPr>
          <a:lstStyle/>
          <a:p>
            <a:pPr algn="l"/>
            <a:r>
              <a:rPr lang="en-US" b="0" i="0" dirty="0">
                <a:effectLst/>
                <a:latin typeface="-apple-system"/>
              </a:rPr>
              <a:t>Here are a few fixes to avoid misc. compile/build issues when using a device (Note: using Chrome Web doesn't have these issues, but we do want to be able to use devices.) With A&amp;B, I was able to get the sample code I shared with you Friday to run on both iOS and Android - quickly and with no issues.</a:t>
            </a:r>
          </a:p>
          <a:p>
            <a:pPr algn="l"/>
            <a:r>
              <a:rPr lang="en-US" b="0" i="0" dirty="0">
                <a:effectLst/>
                <a:latin typeface="-apple-system"/>
              </a:rPr>
              <a:t>You should do a flutter clean after making the changes below. You will then need to do a "pub get" by opening up your </a:t>
            </a:r>
            <a:r>
              <a:rPr lang="en-US" b="0" i="0" dirty="0" err="1">
                <a:effectLst/>
                <a:latin typeface="-apple-system"/>
              </a:rPr>
              <a:t>pubspec.yaml</a:t>
            </a:r>
            <a:r>
              <a:rPr lang="en-US" b="0" i="0" dirty="0">
                <a:effectLst/>
                <a:latin typeface="-apple-system"/>
              </a:rPr>
              <a:t> file and clicking the pub get button near the top. (Or run "flutter pub get" from the terminal)</a:t>
            </a:r>
          </a:p>
          <a:p>
            <a:pPr algn="l"/>
            <a:r>
              <a:rPr lang="en-US" b="0" i="0" dirty="0">
                <a:effectLst/>
                <a:latin typeface="-apple-system"/>
              </a:rPr>
              <a:t>A. There are a couple issues due to the minimum </a:t>
            </a:r>
            <a:r>
              <a:rPr lang="en-US" b="0" i="0" dirty="0" err="1">
                <a:effectLst/>
                <a:latin typeface="-apple-system"/>
              </a:rPr>
              <a:t>sdk</a:t>
            </a:r>
            <a:r>
              <a:rPr lang="en-US" b="0" i="0" dirty="0">
                <a:effectLst/>
                <a:latin typeface="-apple-system"/>
              </a:rPr>
              <a:t> being too low. We need to change that to 21. The simplest way to do that is to change a line in your flutter install. Go to the folder where you installed flutter and edit the following file: flutter/packages/</a:t>
            </a:r>
            <a:r>
              <a:rPr lang="en-US" b="0" i="0" dirty="0" err="1">
                <a:effectLst/>
                <a:latin typeface="-apple-system"/>
              </a:rPr>
              <a:t>flutter_tools</a:t>
            </a:r>
            <a:r>
              <a:rPr lang="en-US" b="0" i="0" dirty="0">
                <a:effectLst/>
                <a:latin typeface="-apple-system"/>
              </a:rPr>
              <a:t>/</a:t>
            </a:r>
            <a:r>
              <a:rPr lang="en-US" b="0" i="0" dirty="0" err="1">
                <a:effectLst/>
                <a:latin typeface="-apple-system"/>
              </a:rPr>
              <a:t>gradle</a:t>
            </a:r>
            <a:r>
              <a:rPr lang="en-US" b="0" i="0" dirty="0">
                <a:effectLst/>
                <a:latin typeface="-apple-system"/>
              </a:rPr>
              <a:t>/</a:t>
            </a:r>
            <a:r>
              <a:rPr lang="en-US" b="0" i="0" dirty="0" err="1">
                <a:effectLst/>
                <a:latin typeface="-apple-system"/>
              </a:rPr>
              <a:t>flutter.gradle</a:t>
            </a:r>
            <a:r>
              <a:rPr lang="en-US" b="0" i="0" dirty="0">
                <a:effectLst/>
                <a:latin typeface="-apple-system"/>
              </a:rPr>
              <a:t>. Change </a:t>
            </a:r>
            <a:r>
              <a:rPr lang="en-US" b="0" i="0" dirty="0" err="1">
                <a:effectLst/>
                <a:latin typeface="-apple-system"/>
              </a:rPr>
              <a:t>midSdkVersion</a:t>
            </a:r>
            <a:r>
              <a:rPr lang="en-US" b="0" i="0" dirty="0">
                <a:effectLst/>
                <a:latin typeface="-apple-system"/>
              </a:rPr>
              <a:t> from 16 to 21.</a:t>
            </a:r>
          </a:p>
          <a:p>
            <a:pPr algn="l"/>
            <a:r>
              <a:rPr lang="en-US" b="0" i="0" dirty="0">
                <a:effectLst/>
                <a:latin typeface="-apple-system"/>
              </a:rPr>
              <a:t>B. Seriously long build times on iOS (like half an hour!) You can change that to ~3 minutes as follows:</a:t>
            </a:r>
          </a:p>
          <a:p>
            <a:pPr lvl="1"/>
            <a:r>
              <a:rPr lang="en-US" b="0" i="0" dirty="0">
                <a:effectLst/>
                <a:latin typeface="-apple-system"/>
              </a:rPr>
              <a:t>Following the suggestion of </a:t>
            </a:r>
            <a:r>
              <a:rPr lang="en-US" b="0" i="0" dirty="0">
                <a:effectLst/>
                <a:latin typeface="-apple-system"/>
                <a:hlinkClick r:id="rId2" tooltip="https://joshuamdeguzman.com/blog/improve-flutter-firestore-build/"/>
              </a:rPr>
              <a:t>https://joshuamdeguzman.com/blog/improve-flutter-firestore-build/</a:t>
            </a:r>
            <a:endParaRPr lang="en-US" b="0" i="0" dirty="0">
              <a:effectLst/>
              <a:latin typeface="-apple-system"/>
            </a:endParaRPr>
          </a:p>
          <a:p>
            <a:pPr lvl="1"/>
            <a:r>
              <a:rPr lang="en-US" b="0" i="0" dirty="0">
                <a:effectLst/>
                <a:latin typeface="-apple-system"/>
              </a:rPr>
              <a:t>1. in the </a:t>
            </a:r>
            <a:r>
              <a:rPr lang="en-US" b="0" i="0" dirty="0" err="1">
                <a:effectLst/>
                <a:latin typeface="-apple-system"/>
              </a:rPr>
              <a:t>ios</a:t>
            </a:r>
            <a:r>
              <a:rPr lang="en-US" b="0" i="0" dirty="0">
                <a:effectLst/>
                <a:latin typeface="-apple-system"/>
              </a:rPr>
              <a:t> folder of your project, delete the </a:t>
            </a:r>
            <a:r>
              <a:rPr lang="en-US" b="0" i="0" dirty="0" err="1">
                <a:effectLst/>
                <a:latin typeface="-apple-system"/>
              </a:rPr>
              <a:t>Podfile.lock</a:t>
            </a:r>
            <a:endParaRPr lang="en-US" b="0" i="0" dirty="0">
              <a:effectLst/>
              <a:latin typeface="-apple-system"/>
            </a:endParaRPr>
          </a:p>
          <a:p>
            <a:pPr lvl="1"/>
            <a:r>
              <a:rPr lang="en-US" b="0" i="0" dirty="0">
                <a:effectLst/>
                <a:latin typeface="-apple-system"/>
              </a:rPr>
              <a:t>2. Then, edit </a:t>
            </a:r>
            <a:r>
              <a:rPr lang="en-US" b="0" i="0" dirty="0" err="1">
                <a:effectLst/>
                <a:latin typeface="-apple-system"/>
              </a:rPr>
              <a:t>Podfile</a:t>
            </a:r>
            <a:r>
              <a:rPr lang="en-US" b="0" i="0" dirty="0">
                <a:effectLst/>
                <a:latin typeface="-apple-system"/>
              </a:rPr>
              <a:t> to add the following line in the Runner target (see the link above for specific guidance on location of edit). This will install a precompiled pod that saves build time.</a:t>
            </a:r>
          </a:p>
          <a:p>
            <a:pPr lvl="1"/>
            <a:r>
              <a:rPr lang="en-US" b="0" i="0" dirty="0">
                <a:effectLst/>
                <a:latin typeface="-apple-system"/>
              </a:rPr>
              <a:t>pod '</a:t>
            </a:r>
            <a:r>
              <a:rPr lang="en-US" b="0" i="0" dirty="0" err="1">
                <a:effectLst/>
                <a:latin typeface="-apple-system"/>
              </a:rPr>
              <a:t>FirebaseFirestore</a:t>
            </a:r>
            <a:r>
              <a:rPr lang="en-US" b="0" i="0" dirty="0">
                <a:effectLst/>
                <a:latin typeface="-apple-system"/>
              </a:rPr>
              <a:t>', :git =&gt; '</a:t>
            </a:r>
            <a:r>
              <a:rPr lang="en-US" b="0" i="0" dirty="0">
                <a:effectLst/>
                <a:latin typeface="-apple-system"/>
                <a:hlinkClick r:id="rId3" tooltip="https://github.com/invertase/firestore-ios-sdk-frameworks.git%27"/>
              </a:rPr>
              <a:t>https://github.com/invertase/</a:t>
            </a:r>
            <a:r>
              <a:rPr lang="en-US" b="0" i="0" dirty="0" err="1">
                <a:effectLst/>
                <a:latin typeface="-apple-system"/>
                <a:hlinkClick r:id="rId3" tooltip="https://github.com/invertase/firestore-ios-sdk-frameworks.git%27"/>
              </a:rPr>
              <a:t>firestore-ios-sdk-frameworks.git</a:t>
            </a:r>
            <a:r>
              <a:rPr lang="en-US" b="0" i="0" dirty="0">
                <a:effectLst/>
                <a:latin typeface="-apple-system"/>
                <a:hlinkClick r:id="rId3" tooltip="https://github.com/invertase/firestore-ios-sdk-frameworks.git%27"/>
              </a:rPr>
              <a:t>'</a:t>
            </a:r>
            <a:r>
              <a:rPr lang="en-US" b="0" i="0" dirty="0">
                <a:effectLst/>
                <a:latin typeface="-apple-system"/>
              </a:rPr>
              <a:t>, :tag =&gt; '10.10.0'</a:t>
            </a:r>
            <a:br>
              <a:rPr lang="en-US" b="0" i="0" dirty="0">
                <a:effectLst/>
                <a:latin typeface="-apple-system"/>
              </a:rPr>
            </a:br>
            <a:endParaRPr lang="en-US" b="0" i="0" dirty="0">
              <a:effectLst/>
              <a:latin typeface="-apple-system"/>
            </a:endParaRPr>
          </a:p>
          <a:p>
            <a:pPr lvl="1"/>
            <a:r>
              <a:rPr lang="en-US" b="0" i="0" dirty="0">
                <a:effectLst/>
                <a:latin typeface="-apple-system"/>
              </a:rPr>
              <a:t>Note: We should be using version 4.8.1 of </a:t>
            </a:r>
            <a:r>
              <a:rPr lang="en-US" b="0" i="0" dirty="0" err="1">
                <a:effectLst/>
                <a:latin typeface="-apple-system"/>
              </a:rPr>
              <a:t>cloud_firestore</a:t>
            </a:r>
            <a:r>
              <a:rPr lang="en-US" b="0" i="0" dirty="0">
                <a:effectLst/>
                <a:latin typeface="-apple-system"/>
              </a:rPr>
              <a:t> (in </a:t>
            </a:r>
            <a:r>
              <a:rPr lang="en-US" b="0" i="0" dirty="0" err="1">
                <a:effectLst/>
                <a:latin typeface="-apple-system"/>
              </a:rPr>
              <a:t>pubspec.yaml</a:t>
            </a:r>
            <a:r>
              <a:rPr lang="en-US" b="0" i="0" dirty="0">
                <a:effectLst/>
                <a:latin typeface="-apple-system"/>
              </a:rPr>
              <a:t>) so that means we need 10.10.0 of </a:t>
            </a:r>
            <a:r>
              <a:rPr lang="en-US" b="0" i="0" dirty="0" err="1">
                <a:effectLst/>
                <a:latin typeface="-apple-system"/>
              </a:rPr>
              <a:t>firebaseFirestore</a:t>
            </a:r>
            <a:r>
              <a:rPr lang="en-US" b="0" i="0" dirty="0">
                <a:effectLst/>
                <a:latin typeface="-apple-system"/>
              </a:rPr>
              <a:t> in the tag above. If you have a different version of </a:t>
            </a:r>
            <a:r>
              <a:rPr lang="en-US" b="0" i="0" dirty="0" err="1">
                <a:effectLst/>
                <a:latin typeface="-apple-system"/>
              </a:rPr>
              <a:t>cloud_firestore</a:t>
            </a:r>
            <a:r>
              <a:rPr lang="en-US" b="0" i="0" dirty="0">
                <a:effectLst/>
                <a:latin typeface="-apple-system"/>
              </a:rPr>
              <a:t>, that tag number may need to be changed.</a:t>
            </a:r>
          </a:p>
          <a:p>
            <a:pPr algn="l"/>
            <a:r>
              <a:rPr lang="en-US" b="0" i="0" dirty="0">
                <a:effectLst/>
                <a:latin typeface="-apple-system"/>
              </a:rPr>
              <a:t>C. There is one more error that sometimes occurs regarding the need for Google Play store on Android (This is a spurious error - it is not needed for the firebase capabilities we are using. It is sometimes needed for some other firebase capabilities). Try doing A above, followed by flutter clean &amp; pub get. The next time you run, the issue may go away (it did for me). If it still remains, this is probably most easily resolved by installing a device that actually has the </a:t>
            </a:r>
            <a:r>
              <a:rPr lang="en-US" b="0" i="0" dirty="0" err="1">
                <a:effectLst/>
                <a:latin typeface="-apple-system"/>
              </a:rPr>
              <a:t>playstore</a:t>
            </a:r>
            <a:r>
              <a:rPr lang="en-US" b="0" i="0" dirty="0">
                <a:effectLst/>
                <a:latin typeface="-apple-system"/>
              </a:rPr>
              <a:t>. If you want to try to fix the underlying issue, this link has a suggestion, but I did not try it out: </a:t>
            </a:r>
            <a:r>
              <a:rPr lang="en-US" b="0" i="0" dirty="0">
                <a:effectLst/>
                <a:latin typeface="-apple-system"/>
                <a:hlinkClick r:id="rId4" tooltip="https://stackoverflow.com/questions/69693097/flutter-firestore-throwing-google-playstore-exception-on-emulator"/>
              </a:rPr>
              <a:t>https://stackoverflow.com/questions/69693097/flutter-firestore-throwing-google-playstore-exception-on-emulator</a:t>
            </a:r>
            <a:endParaRPr lang="en-US" b="0" i="0" dirty="0">
              <a:effectLst/>
              <a:latin typeface="-apple-system"/>
            </a:endParaRPr>
          </a:p>
          <a:p>
            <a:endParaRPr lang="en-CA" dirty="0"/>
          </a:p>
        </p:txBody>
      </p:sp>
    </p:spTree>
    <p:extLst>
      <p:ext uri="{BB962C8B-B14F-4D97-AF65-F5344CB8AC3E}">
        <p14:creationId xmlns:p14="http://schemas.microsoft.com/office/powerpoint/2010/main" val="194460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B808-EB31-AFDB-C7A8-1B5D1C53ABAF}"/>
              </a:ext>
            </a:extLst>
          </p:cNvPr>
          <p:cNvSpPr>
            <a:spLocks noGrp="1"/>
          </p:cNvSpPr>
          <p:nvPr>
            <p:ph type="title"/>
          </p:nvPr>
        </p:nvSpPr>
        <p:spPr/>
        <p:txBody>
          <a:bodyPr/>
          <a:lstStyle/>
          <a:p>
            <a:r>
              <a:rPr lang="en-US" dirty="0"/>
              <a:t>Groupwork Setup</a:t>
            </a:r>
            <a:endParaRPr lang="en-CA" dirty="0"/>
          </a:p>
        </p:txBody>
      </p:sp>
      <p:sp>
        <p:nvSpPr>
          <p:cNvPr id="3" name="Content Placeholder 2">
            <a:extLst>
              <a:ext uri="{FF2B5EF4-FFF2-40B4-BE49-F238E27FC236}">
                <a16:creationId xmlns:a16="http://schemas.microsoft.com/office/drawing/2014/main" id="{38511C1E-6A74-5B27-CE5B-23BBD38C8119}"/>
              </a:ext>
            </a:extLst>
          </p:cNvPr>
          <p:cNvSpPr>
            <a:spLocks noGrp="1"/>
          </p:cNvSpPr>
          <p:nvPr>
            <p:ph idx="1"/>
          </p:nvPr>
        </p:nvSpPr>
        <p:spPr>
          <a:xfrm>
            <a:off x="838199" y="1825624"/>
            <a:ext cx="10872355" cy="5146676"/>
          </a:xfrm>
        </p:spPr>
        <p:txBody>
          <a:bodyPr>
            <a:normAutofit fontScale="70000" lnSpcReduction="20000"/>
          </a:bodyPr>
          <a:lstStyle/>
          <a:p>
            <a:r>
              <a:rPr lang="en-US" dirty="0"/>
              <a:t>Share Firebase project with teammates</a:t>
            </a:r>
          </a:p>
          <a:p>
            <a:pPr lvl="1"/>
            <a:r>
              <a:rPr lang="en-US" dirty="0"/>
              <a:t>Probably best to give everyone "owner" status.</a:t>
            </a:r>
          </a:p>
          <a:p>
            <a:pPr lvl="1"/>
            <a:r>
              <a:rPr lang="en-US" dirty="0">
                <a:hlinkClick r:id="rId2"/>
              </a:rPr>
              <a:t>https://support.google.com/firebase/answer/7000272?hl=en</a:t>
            </a:r>
            <a:endParaRPr lang="en-US" dirty="0"/>
          </a:p>
          <a:p>
            <a:r>
              <a:rPr lang="en-US" dirty="0"/>
              <a:t>Share a GitHub repository</a:t>
            </a:r>
          </a:p>
          <a:p>
            <a:pPr lvl="1"/>
            <a:r>
              <a:rPr lang="en-US" dirty="0"/>
              <a:t>Make sure all the firebase setup files (which may show up as "</a:t>
            </a:r>
            <a:r>
              <a:rPr lang="en-US" dirty="0" err="1"/>
              <a:t>unversioned</a:t>
            </a:r>
            <a:r>
              <a:rPr lang="en-US" dirty="0"/>
              <a:t> files") in the commit window have been added to git, committed and pushed.</a:t>
            </a:r>
          </a:p>
          <a:p>
            <a:pPr lvl="1"/>
            <a:r>
              <a:rPr lang="en-US" dirty="0"/>
              <a:t>All team members are responsible for ensuring that the main branch remains "healthy".</a:t>
            </a:r>
          </a:p>
          <a:p>
            <a:r>
              <a:rPr lang="en-US" dirty="0"/>
              <a:t>Do not work in main.  Only work in branches.</a:t>
            </a:r>
          </a:p>
          <a:p>
            <a:pPr lvl="1"/>
            <a:r>
              <a:rPr lang="en-US" dirty="0"/>
              <a:t>Merge when your code is in a working state, not when it has issues.</a:t>
            </a:r>
          </a:p>
          <a:p>
            <a:pPr lvl="1"/>
            <a:r>
              <a:rPr lang="en-US" dirty="0"/>
              <a:t>Be careful to test changes before merging into main.</a:t>
            </a:r>
          </a:p>
          <a:p>
            <a:pPr lvl="1"/>
            <a:r>
              <a:rPr lang="en-US" dirty="0"/>
              <a:t>Be careful to communicate properly when merging into main.</a:t>
            </a:r>
          </a:p>
          <a:p>
            <a:r>
              <a:rPr lang="en-US" dirty="0"/>
              <a:t>Choose a shared approach for tracking tasks &amp; task progress</a:t>
            </a:r>
          </a:p>
          <a:p>
            <a:pPr lvl="1"/>
            <a:r>
              <a:rPr lang="en-US" dirty="0"/>
              <a:t>Shared document (e.g., Google Sheet)</a:t>
            </a:r>
          </a:p>
          <a:p>
            <a:pPr lvl="1"/>
            <a:r>
              <a:rPr lang="en-US" dirty="0"/>
              <a:t>GitHub Issues</a:t>
            </a:r>
          </a:p>
          <a:p>
            <a:pPr lvl="1"/>
            <a:r>
              <a:rPr lang="en-US" dirty="0"/>
              <a:t>Variety of other online task/issue tracker software available</a:t>
            </a:r>
          </a:p>
          <a:p>
            <a:pPr lvl="1"/>
            <a:r>
              <a:rPr lang="en-US" dirty="0"/>
              <a:t>Keep this up-to-date.  Consult this tracker periodically when you meet as a group to make sure nothing "falls through the cracks"</a:t>
            </a:r>
          </a:p>
          <a:p>
            <a:r>
              <a:rPr lang="en-US" dirty="0"/>
              <a:t>At least one team member should have a working Mac setup and be responsible for testing that your project works on an iOS device/emulator.</a:t>
            </a:r>
          </a:p>
          <a:p>
            <a:endParaRPr lang="en-CA" dirty="0"/>
          </a:p>
        </p:txBody>
      </p:sp>
    </p:spTree>
    <p:extLst>
      <p:ext uri="{BB962C8B-B14F-4D97-AF65-F5344CB8AC3E}">
        <p14:creationId xmlns:p14="http://schemas.microsoft.com/office/powerpoint/2010/main" val="427621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BA07-4108-1282-DDF9-2C64A76A5CD5}"/>
              </a:ext>
            </a:extLst>
          </p:cNvPr>
          <p:cNvSpPr>
            <a:spLocks noGrp="1"/>
          </p:cNvSpPr>
          <p:nvPr>
            <p:ph type="title"/>
          </p:nvPr>
        </p:nvSpPr>
        <p:spPr>
          <a:xfrm>
            <a:off x="838200" y="43004"/>
            <a:ext cx="10515600" cy="1325563"/>
          </a:xfrm>
        </p:spPr>
        <p:txBody>
          <a:bodyPr/>
          <a:lstStyle/>
          <a:p>
            <a:r>
              <a:rPr lang="en-US" dirty="0"/>
              <a:t>Some Git Basics</a:t>
            </a:r>
            <a:endParaRPr lang="en-CA" dirty="0"/>
          </a:p>
        </p:txBody>
      </p:sp>
      <p:sp>
        <p:nvSpPr>
          <p:cNvPr id="3" name="Content Placeholder 2">
            <a:extLst>
              <a:ext uri="{FF2B5EF4-FFF2-40B4-BE49-F238E27FC236}">
                <a16:creationId xmlns:a16="http://schemas.microsoft.com/office/drawing/2014/main" id="{C712080C-DD7C-BA06-F01F-DB6540E5C9FC}"/>
              </a:ext>
            </a:extLst>
          </p:cNvPr>
          <p:cNvSpPr>
            <a:spLocks noGrp="1"/>
          </p:cNvSpPr>
          <p:nvPr>
            <p:ph idx="1"/>
          </p:nvPr>
        </p:nvSpPr>
        <p:spPr>
          <a:xfrm>
            <a:off x="838200" y="1205344"/>
            <a:ext cx="10515600" cy="5766955"/>
          </a:xfrm>
        </p:spPr>
        <p:txBody>
          <a:bodyPr>
            <a:normAutofit fontScale="62500" lnSpcReduction="20000"/>
          </a:bodyPr>
          <a:lstStyle/>
          <a:p>
            <a:r>
              <a:rPr lang="en-US" dirty="0"/>
              <a:t>These links provide additional details.  The first one has easier to understand images</a:t>
            </a:r>
          </a:p>
          <a:p>
            <a:pPr lvl="1"/>
            <a:r>
              <a:rPr lang="en-US" dirty="0">
                <a:hlinkClick r:id="rId2"/>
              </a:rPr>
              <a:t>https://www.atlassian.com/git/tutorials/using-branches/git-merge</a:t>
            </a:r>
            <a:r>
              <a:rPr lang="en-US" dirty="0"/>
              <a:t> </a:t>
            </a:r>
          </a:p>
          <a:p>
            <a:pPr lvl="1"/>
            <a:r>
              <a:rPr lang="en-CA" dirty="0">
                <a:hlinkClick r:id="rId3"/>
              </a:rPr>
              <a:t>https://www.varonis.com/blog/git-branching</a:t>
            </a:r>
            <a:endParaRPr lang="en-CA" dirty="0"/>
          </a:p>
          <a:p>
            <a:pPr lvl="1"/>
            <a:r>
              <a:rPr lang="en-CA" dirty="0">
                <a:hlinkClick r:id="rId4"/>
              </a:rPr>
              <a:t>https://git-scm.com/book/en/v2/Git-Branching-Basic-Branching-and-Merging</a:t>
            </a:r>
            <a:r>
              <a:rPr lang="en-CA" dirty="0"/>
              <a:t> </a:t>
            </a:r>
          </a:p>
          <a:p>
            <a:r>
              <a:rPr lang="en-US" dirty="0"/>
              <a:t>Creating Branches</a:t>
            </a:r>
          </a:p>
          <a:p>
            <a:pPr lvl="1"/>
            <a:r>
              <a:rPr lang="en-US" dirty="0"/>
              <a:t>Essentially creates a "fork" so you can make changes that don't affect the original</a:t>
            </a:r>
          </a:p>
          <a:p>
            <a:pPr lvl="1"/>
            <a:r>
              <a:rPr lang="en-US" dirty="0"/>
              <a:t>You usually branch off of "main", but you can also branch off of a branch or an old commit.</a:t>
            </a:r>
          </a:p>
          <a:p>
            <a:pPr lvl="1"/>
            <a:r>
              <a:rPr lang="en-US" dirty="0"/>
              <a:t>Why create a branch </a:t>
            </a:r>
            <a:r>
              <a:rPr lang="en-US" dirty="0">
                <a:sym typeface="Wingdings" panose="05000000000000000000" pitchFamily="2" charset="2"/>
              </a:rPr>
              <a:t> so you can work on a task without affecting other people or even other tasks you are working on.</a:t>
            </a:r>
          </a:p>
          <a:p>
            <a:pPr lvl="1"/>
            <a:r>
              <a:rPr lang="en-US" dirty="0"/>
              <a:t>How long should you work on a branch </a:t>
            </a:r>
            <a:r>
              <a:rPr lang="en-US" dirty="0">
                <a:sym typeface="Wingdings" panose="05000000000000000000" pitchFamily="2" charset="2"/>
              </a:rPr>
              <a:t> Usually until the task is complete or until a key milestone/subtask for a larger task is complete</a:t>
            </a:r>
          </a:p>
          <a:p>
            <a:pPr lvl="1"/>
            <a:r>
              <a:rPr lang="en-US" dirty="0">
                <a:sym typeface="Wingdings" panose="05000000000000000000" pitchFamily="2" charset="2"/>
              </a:rPr>
              <a:t>Naming -&gt; Use branch names that are meaningful and related to the task.  You can also create exploratory branches and name them accordingly.</a:t>
            </a:r>
            <a:endParaRPr lang="en-US" dirty="0"/>
          </a:p>
          <a:p>
            <a:r>
              <a:rPr lang="en-US" dirty="0"/>
              <a:t>Making commits on a branch</a:t>
            </a:r>
          </a:p>
          <a:p>
            <a:pPr lvl="1"/>
            <a:r>
              <a:rPr lang="en-US" dirty="0"/>
              <a:t>Commit as usual.  Will only affect local branch until pushed.  Then the remote branch with the same name will be updated too (and created remotely if not already there).</a:t>
            </a:r>
          </a:p>
          <a:p>
            <a:r>
              <a:rPr lang="en-US" dirty="0"/>
              <a:t>Switching to a different branch</a:t>
            </a:r>
          </a:p>
          <a:p>
            <a:pPr lvl="1"/>
            <a:r>
              <a:rPr lang="en-US" dirty="0"/>
              <a:t>You can explicitly "Check out" a branch. [Git -&gt; Branches -&gt; Select local or remote branch]</a:t>
            </a:r>
          </a:p>
          <a:p>
            <a:pPr lvl="1"/>
            <a:r>
              <a:rPr lang="en-US" dirty="0"/>
              <a:t>This means all the files in Android Studio are now in the state they were as of that branches last commit.</a:t>
            </a:r>
          </a:p>
          <a:p>
            <a:pPr lvl="1"/>
            <a:r>
              <a:rPr lang="en-US" dirty="0"/>
              <a:t>Any new changes you make and commit will happen only on that branch</a:t>
            </a:r>
          </a:p>
          <a:p>
            <a:pPr lvl="1"/>
            <a:r>
              <a:rPr lang="en-US" dirty="0"/>
              <a:t>You will want to commit any changes you have made before switching to a branch or they will be lost.</a:t>
            </a:r>
          </a:p>
          <a:p>
            <a:r>
              <a:rPr lang="en-US" dirty="0"/>
              <a:t>Exploring an old commit</a:t>
            </a:r>
          </a:p>
          <a:p>
            <a:pPr lvl="1"/>
            <a:r>
              <a:rPr lang="en-US" dirty="0"/>
              <a:t>Implicitly: "Checking out" a commit.</a:t>
            </a:r>
          </a:p>
          <a:p>
            <a:pPr lvl="1"/>
            <a:r>
              <a:rPr lang="en-US" dirty="0"/>
              <a:t>You can then create a branch from that commit explicitly [Git -&gt; Branches -&gt; New Branch]</a:t>
            </a:r>
          </a:p>
          <a:p>
            <a:endParaRPr lang="en-CA" dirty="0"/>
          </a:p>
        </p:txBody>
      </p:sp>
    </p:spTree>
    <p:extLst>
      <p:ext uri="{BB962C8B-B14F-4D97-AF65-F5344CB8AC3E}">
        <p14:creationId xmlns:p14="http://schemas.microsoft.com/office/powerpoint/2010/main" val="259211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BA07-4108-1282-DDF9-2C64A76A5CD5}"/>
              </a:ext>
            </a:extLst>
          </p:cNvPr>
          <p:cNvSpPr>
            <a:spLocks noGrp="1"/>
          </p:cNvSpPr>
          <p:nvPr>
            <p:ph type="title"/>
          </p:nvPr>
        </p:nvSpPr>
        <p:spPr>
          <a:xfrm>
            <a:off x="838200" y="43004"/>
            <a:ext cx="10515600" cy="1325563"/>
          </a:xfrm>
        </p:spPr>
        <p:txBody>
          <a:bodyPr/>
          <a:lstStyle/>
          <a:p>
            <a:r>
              <a:rPr lang="en-US" dirty="0"/>
              <a:t>Some Git Basics</a:t>
            </a:r>
            <a:endParaRPr lang="en-CA" dirty="0"/>
          </a:p>
        </p:txBody>
      </p:sp>
      <p:sp>
        <p:nvSpPr>
          <p:cNvPr id="3" name="Content Placeholder 2">
            <a:extLst>
              <a:ext uri="{FF2B5EF4-FFF2-40B4-BE49-F238E27FC236}">
                <a16:creationId xmlns:a16="http://schemas.microsoft.com/office/drawing/2014/main" id="{C712080C-DD7C-BA06-F01F-DB6540E5C9FC}"/>
              </a:ext>
            </a:extLst>
          </p:cNvPr>
          <p:cNvSpPr>
            <a:spLocks noGrp="1"/>
          </p:cNvSpPr>
          <p:nvPr>
            <p:ph idx="1"/>
          </p:nvPr>
        </p:nvSpPr>
        <p:spPr>
          <a:xfrm>
            <a:off x="838200" y="1202167"/>
            <a:ext cx="10515600" cy="5790915"/>
          </a:xfrm>
        </p:spPr>
        <p:txBody>
          <a:bodyPr>
            <a:normAutofit fontScale="62500" lnSpcReduction="20000"/>
          </a:bodyPr>
          <a:lstStyle/>
          <a:p>
            <a:r>
              <a:rPr lang="en-US" dirty="0"/>
              <a:t>History</a:t>
            </a:r>
          </a:p>
          <a:p>
            <a:pPr lvl="1"/>
            <a:r>
              <a:rPr lang="en-US" dirty="0"/>
              <a:t>You can access the Git log to view the history of commits [Git -&gt; Show Git Log]</a:t>
            </a:r>
          </a:p>
          <a:p>
            <a:r>
              <a:rPr lang="en-US" dirty="0"/>
              <a:t>Comparisons</a:t>
            </a:r>
          </a:p>
          <a:p>
            <a:pPr lvl="1"/>
            <a:r>
              <a:rPr lang="en-US" dirty="0"/>
              <a:t>At any time, you can get details on past version of a given file.</a:t>
            </a:r>
          </a:p>
          <a:p>
            <a:pPr lvl="1"/>
            <a:r>
              <a:rPr lang="en-US" dirty="0"/>
              <a:t>Most often, you want to see the changes you made in that file since the last commit.</a:t>
            </a:r>
          </a:p>
          <a:p>
            <a:pPr lvl="2"/>
            <a:r>
              <a:rPr lang="en-US" dirty="0"/>
              <a:t>In Project Explorer or editor tab name, right-click on file name, choose Git -&gt; Show Diff</a:t>
            </a:r>
          </a:p>
          <a:p>
            <a:pPr lvl="1"/>
            <a:r>
              <a:rPr lang="en-US" dirty="0"/>
              <a:t>But, you can also</a:t>
            </a:r>
          </a:p>
          <a:p>
            <a:pPr lvl="2"/>
            <a:r>
              <a:rPr lang="en-US" dirty="0"/>
              <a:t>"Show History" to see the history of changes for a particular file (only those commits where you changed that file will appear)</a:t>
            </a:r>
          </a:p>
          <a:p>
            <a:pPr lvl="2"/>
            <a:r>
              <a:rPr lang="en-US" dirty="0"/>
              <a:t>"Compare with Branch" or "Compare with Revision" to compare it to an earlier version.  "Revision" here means an earlier commit.</a:t>
            </a:r>
          </a:p>
          <a:p>
            <a:r>
              <a:rPr lang="en-US" dirty="0"/>
              <a:t>Merging your branch with main</a:t>
            </a:r>
          </a:p>
          <a:p>
            <a:pPr lvl="1"/>
            <a:r>
              <a:rPr lang="en-US" dirty="0"/>
              <a:t>"Fast forward" merge when main hasn't changed in the meantime</a:t>
            </a:r>
          </a:p>
          <a:p>
            <a:pPr lvl="1"/>
            <a:r>
              <a:rPr lang="en-US" dirty="0"/>
              <a:t>When main has changed since you created your branch, first merge main into your branch, then resolve conflicts.  Commit those changes in your branch.  Then switch to main and merge your branch into main.  This is a 3-way merge done the safest way.</a:t>
            </a:r>
          </a:p>
          <a:p>
            <a:r>
              <a:rPr lang="en-US" dirty="0"/>
              <a:t>Resolving merge conflicts</a:t>
            </a:r>
          </a:p>
          <a:p>
            <a:pPr lvl="1"/>
            <a:r>
              <a:rPr lang="en-US" dirty="0"/>
              <a:t>When changes have been made to the same file in your branch and on main</a:t>
            </a:r>
          </a:p>
          <a:p>
            <a:pPr lvl="1"/>
            <a:r>
              <a:rPr lang="en-US" dirty="0"/>
              <a:t>Git tries to auto merge where possible (e.g., a new function introduced here and a different new function there don't conflict, so add both functions into the merged version)</a:t>
            </a:r>
          </a:p>
          <a:p>
            <a:pPr lvl="1"/>
            <a:r>
              <a:rPr lang="en-US" dirty="0"/>
              <a:t>Git will flag a conflict when it cannot resolve it automatically.  The IDE will then provide you with a merge conflict view where you can see both original versions and the merged version.  You can use the UI to keep the changes you want, delete the changes you don't want and/or edit in place. (e.g., both added a new parameter to a function, so keep both parameters since they are different, or both added a parameter to do the same thing but named it differently – just keep one parameter and choose one name to use)</a:t>
            </a:r>
          </a:p>
          <a:p>
            <a:r>
              <a:rPr lang="en-US" dirty="0"/>
              <a:t>Everything in GIT can also be done in a terminal at a command line, but probably easiest to stick with Android Studio UI approach for now.</a:t>
            </a:r>
          </a:p>
          <a:p>
            <a:endParaRPr lang="en-CA" dirty="0"/>
          </a:p>
        </p:txBody>
      </p:sp>
    </p:spTree>
    <p:extLst>
      <p:ext uri="{BB962C8B-B14F-4D97-AF65-F5344CB8AC3E}">
        <p14:creationId xmlns:p14="http://schemas.microsoft.com/office/powerpoint/2010/main" val="248549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F29-D2B4-EF70-4BB6-926A10B51924}"/>
              </a:ext>
            </a:extLst>
          </p:cNvPr>
          <p:cNvSpPr>
            <a:spLocks noGrp="1"/>
          </p:cNvSpPr>
          <p:nvPr>
            <p:ph type="title"/>
          </p:nvPr>
        </p:nvSpPr>
        <p:spPr/>
        <p:txBody>
          <a:bodyPr/>
          <a:lstStyle/>
          <a:p>
            <a:r>
              <a:rPr lang="en-US" dirty="0"/>
              <a:t>Exercise 12 - Git</a:t>
            </a:r>
            <a:endParaRPr lang="en-CA" dirty="0"/>
          </a:p>
        </p:txBody>
      </p:sp>
      <p:sp>
        <p:nvSpPr>
          <p:cNvPr id="3" name="Content Placeholder 2">
            <a:extLst>
              <a:ext uri="{FF2B5EF4-FFF2-40B4-BE49-F238E27FC236}">
                <a16:creationId xmlns:a16="http://schemas.microsoft.com/office/drawing/2014/main" id="{EDC385F6-33AB-F8DC-9851-FFD22BB4BA4F}"/>
              </a:ext>
            </a:extLst>
          </p:cNvPr>
          <p:cNvSpPr>
            <a:spLocks noGrp="1"/>
          </p:cNvSpPr>
          <p:nvPr>
            <p:ph idx="1"/>
          </p:nvPr>
        </p:nvSpPr>
        <p:spPr/>
        <p:txBody>
          <a:bodyPr/>
          <a:lstStyle/>
          <a:p>
            <a:r>
              <a:rPr lang="en-US" dirty="0"/>
              <a:t>Worth 0.5%</a:t>
            </a:r>
          </a:p>
          <a:p>
            <a:endParaRPr lang="en-US" dirty="0"/>
          </a:p>
          <a:p>
            <a:r>
              <a:rPr lang="en-US" dirty="0"/>
              <a:t>Let's learn about making and merging branches in Git.</a:t>
            </a:r>
            <a:endParaRPr lang="en-CA" dirty="0"/>
          </a:p>
        </p:txBody>
      </p:sp>
    </p:spTree>
    <p:extLst>
      <p:ext uri="{BB962C8B-B14F-4D97-AF65-F5344CB8AC3E}">
        <p14:creationId xmlns:p14="http://schemas.microsoft.com/office/powerpoint/2010/main" val="71339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409E-7D51-7CEF-5623-08ED4C7B68DA}"/>
              </a:ext>
            </a:extLst>
          </p:cNvPr>
          <p:cNvSpPr>
            <a:spLocks noGrp="1"/>
          </p:cNvSpPr>
          <p:nvPr>
            <p:ph type="title"/>
          </p:nvPr>
        </p:nvSpPr>
        <p:spPr>
          <a:xfrm>
            <a:off x="838200" y="230042"/>
            <a:ext cx="10515600" cy="1325563"/>
          </a:xfrm>
        </p:spPr>
        <p:txBody>
          <a:bodyPr/>
          <a:lstStyle/>
          <a:p>
            <a:r>
              <a:rPr lang="en-US" dirty="0"/>
              <a:t>Exercise 12</a:t>
            </a:r>
            <a:endParaRPr lang="en-CA" dirty="0"/>
          </a:p>
        </p:txBody>
      </p:sp>
      <p:sp>
        <p:nvSpPr>
          <p:cNvPr id="3" name="Content Placeholder 2">
            <a:extLst>
              <a:ext uri="{FF2B5EF4-FFF2-40B4-BE49-F238E27FC236}">
                <a16:creationId xmlns:a16="http://schemas.microsoft.com/office/drawing/2014/main" id="{423D61A2-3A53-E8DC-5B8A-0829BCB39559}"/>
              </a:ext>
            </a:extLst>
          </p:cNvPr>
          <p:cNvSpPr>
            <a:spLocks noGrp="1"/>
          </p:cNvSpPr>
          <p:nvPr>
            <p:ph idx="1"/>
          </p:nvPr>
        </p:nvSpPr>
        <p:spPr>
          <a:xfrm>
            <a:off x="838200" y="1319646"/>
            <a:ext cx="10515600" cy="5746172"/>
          </a:xfrm>
        </p:spPr>
        <p:txBody>
          <a:bodyPr>
            <a:normAutofit fontScale="62500" lnSpcReduction="20000"/>
          </a:bodyPr>
          <a:lstStyle/>
          <a:p>
            <a:pPr marL="514350" indent="-514350">
              <a:buFont typeface="+mj-lt"/>
              <a:buAutoNum type="arabicPeriod"/>
            </a:pPr>
            <a:r>
              <a:rPr lang="en-US" dirty="0"/>
              <a:t>Create a branch [Git -&gt; New Branch]  Call it Branch1.</a:t>
            </a:r>
          </a:p>
          <a:p>
            <a:pPr marL="514350" indent="-514350">
              <a:buFont typeface="+mj-lt"/>
              <a:buAutoNum type="arabicPeriod"/>
            </a:pPr>
            <a:r>
              <a:rPr lang="en-US" dirty="0"/>
              <a:t>Create another branch.  Call it Branch2.</a:t>
            </a:r>
          </a:p>
          <a:p>
            <a:pPr marL="514350" indent="-514350">
              <a:buFont typeface="+mj-lt"/>
              <a:buAutoNum type="arabicPeriod"/>
            </a:pPr>
            <a:r>
              <a:rPr lang="en-US" dirty="0"/>
              <a:t>Make some changes in Branch2 and commit them.  When done, push your changes.</a:t>
            </a:r>
          </a:p>
          <a:p>
            <a:pPr lvl="1"/>
            <a:r>
              <a:rPr lang="en-US" dirty="0"/>
              <a:t>Make several changes and several commits.  Name the commits something like "branch 2 – change 1", etc.</a:t>
            </a:r>
          </a:p>
          <a:p>
            <a:pPr marL="514350" indent="-514350">
              <a:buFont typeface="+mj-lt"/>
              <a:buAutoNum type="arabicPeriod"/>
            </a:pPr>
            <a:r>
              <a:rPr lang="en-US" dirty="0"/>
              <a:t>Switch to Branch1 [Git -&gt; Branches -&gt; Choose Branch1 -&gt; "Checkout"]</a:t>
            </a:r>
          </a:p>
          <a:p>
            <a:pPr marL="514350" indent="-514350">
              <a:buFont typeface="+mj-lt"/>
              <a:buAutoNum type="arabicPeriod"/>
            </a:pPr>
            <a:r>
              <a:rPr lang="en-US" dirty="0"/>
              <a:t>Make some changes in Branch1 and commit them.  When done, push your changes.</a:t>
            </a:r>
          </a:p>
          <a:p>
            <a:pPr lvl="1"/>
            <a:r>
              <a:rPr lang="en-US" dirty="0"/>
              <a:t>Make some changes in the exact same place as the changes you made in branch 2, and some that are in different places.</a:t>
            </a:r>
          </a:p>
          <a:p>
            <a:pPr lvl="1"/>
            <a:r>
              <a:rPr lang="en-US" dirty="0"/>
              <a:t>Again, make multiple commits with naming like "branch 1 – change 1", etc.</a:t>
            </a:r>
          </a:p>
          <a:p>
            <a:pPr marL="514350" indent="-514350">
              <a:buFont typeface="+mj-lt"/>
              <a:buAutoNum type="arabicPeriod"/>
            </a:pPr>
            <a:r>
              <a:rPr lang="en-US" dirty="0"/>
              <a:t>Merge your Branch1 into main (may be called master).  This will be a "fast-forward merge".</a:t>
            </a:r>
          </a:p>
          <a:p>
            <a:pPr marL="914400" lvl="1" indent="-457200">
              <a:buFont typeface="+mj-lt"/>
              <a:buAutoNum type="arabicPeriod"/>
            </a:pPr>
            <a:r>
              <a:rPr lang="en-US" dirty="0"/>
              <a:t>Switch to main [Git -&gt; Branches -&gt; Main/Master -&gt; Checkout]</a:t>
            </a:r>
          </a:p>
          <a:p>
            <a:pPr marL="914400" lvl="1" indent="-457200">
              <a:buFont typeface="+mj-lt"/>
              <a:buAutoNum type="arabicPeriod"/>
            </a:pPr>
            <a:r>
              <a:rPr lang="en-US" dirty="0"/>
              <a:t>Pull to make sure you have all the latest (there should be no changes)</a:t>
            </a:r>
          </a:p>
          <a:p>
            <a:pPr marL="914400" lvl="1" indent="-457200">
              <a:buFont typeface="+mj-lt"/>
              <a:buAutoNum type="arabicPeriod"/>
            </a:pPr>
            <a:r>
              <a:rPr lang="en-US" dirty="0"/>
              <a:t>Merge your Branch1 into main [Git -&gt; Merge -&gt; Select Branch1 from pull-down and click Merge]</a:t>
            </a:r>
          </a:p>
          <a:p>
            <a:pPr marL="514350" indent="-514350">
              <a:buFont typeface="+mj-lt"/>
              <a:buAutoNum type="arabicPeriod"/>
            </a:pPr>
            <a:r>
              <a:rPr lang="en-US" dirty="0"/>
              <a:t>Since this is a "fast-forward", there should be no issues.  If you click commit, it will say there are no files to commit.  Why?  Because main now includes the last committed changes from Branch1 – there are no uncommitted changes.</a:t>
            </a:r>
          </a:p>
          <a:p>
            <a:pPr lvl="1"/>
            <a:r>
              <a:rPr lang="en-US" dirty="0"/>
              <a:t>It is still a good idea to run your code to make sure everything works and that you didn't introduce an unintentional error in your branch or in the merge.</a:t>
            </a:r>
          </a:p>
          <a:p>
            <a:pPr lvl="1"/>
            <a:r>
              <a:rPr lang="en-US" dirty="0"/>
              <a:t>If there are issues, then fix the issues, commit the changes.</a:t>
            </a:r>
          </a:p>
          <a:p>
            <a:pPr marL="514350" indent="-514350">
              <a:buFont typeface="+mj-lt"/>
              <a:buAutoNum type="arabicPeriod"/>
            </a:pPr>
            <a:r>
              <a:rPr lang="en-US" dirty="0"/>
              <a:t>Assuming no issues (code compiles and runs), push main</a:t>
            </a:r>
          </a:p>
          <a:p>
            <a:pPr lvl="1"/>
            <a:r>
              <a:rPr lang="en-US" dirty="0"/>
              <a:t>We want the remote repository to be updated with the merge.</a:t>
            </a:r>
          </a:p>
          <a:p>
            <a:pPr lvl="1"/>
            <a:r>
              <a:rPr lang="en-US" dirty="0"/>
              <a:t>Note: Do NOT push until issues are resolved – All your edits to main are still local and you can still "fix" things without affecting your teammates.</a:t>
            </a:r>
          </a:p>
          <a:p>
            <a:pPr marL="971550" lvl="1" indent="-51435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16085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409E-7D51-7CEF-5623-08ED4C7B68DA}"/>
              </a:ext>
            </a:extLst>
          </p:cNvPr>
          <p:cNvSpPr>
            <a:spLocks noGrp="1"/>
          </p:cNvSpPr>
          <p:nvPr>
            <p:ph type="title"/>
          </p:nvPr>
        </p:nvSpPr>
        <p:spPr>
          <a:xfrm>
            <a:off x="838200" y="-102470"/>
            <a:ext cx="10515600" cy="1325563"/>
          </a:xfrm>
        </p:spPr>
        <p:txBody>
          <a:bodyPr/>
          <a:lstStyle/>
          <a:p>
            <a:r>
              <a:rPr lang="en-US" dirty="0"/>
              <a:t>Exercise 12</a:t>
            </a:r>
            <a:endParaRPr lang="en-CA" dirty="0"/>
          </a:p>
        </p:txBody>
      </p:sp>
      <p:sp>
        <p:nvSpPr>
          <p:cNvPr id="3" name="Content Placeholder 2">
            <a:extLst>
              <a:ext uri="{FF2B5EF4-FFF2-40B4-BE49-F238E27FC236}">
                <a16:creationId xmlns:a16="http://schemas.microsoft.com/office/drawing/2014/main" id="{423D61A2-3A53-E8DC-5B8A-0829BCB39559}"/>
              </a:ext>
            </a:extLst>
          </p:cNvPr>
          <p:cNvSpPr>
            <a:spLocks noGrp="1"/>
          </p:cNvSpPr>
          <p:nvPr>
            <p:ph idx="1"/>
          </p:nvPr>
        </p:nvSpPr>
        <p:spPr>
          <a:xfrm>
            <a:off x="838200" y="883227"/>
            <a:ext cx="10799618" cy="5995557"/>
          </a:xfrm>
        </p:spPr>
        <p:txBody>
          <a:bodyPr>
            <a:normAutofit/>
          </a:bodyPr>
          <a:lstStyle/>
          <a:p>
            <a:pPr marL="514350" indent="-514350">
              <a:buFont typeface="+mj-lt"/>
              <a:buAutoNum type="arabicPeriod" startAt="9"/>
            </a:pPr>
            <a:r>
              <a:rPr lang="en-US" sz="2000" dirty="0"/>
              <a:t>Now, switch to Branch2 ("checkout" that branch)</a:t>
            </a:r>
          </a:p>
          <a:p>
            <a:pPr marL="514350" indent="-514350">
              <a:buFont typeface="+mj-lt"/>
              <a:buAutoNum type="arabicPeriod" startAt="9"/>
            </a:pPr>
            <a:r>
              <a:rPr lang="en-US" sz="2000" dirty="0"/>
              <a:t>Merge main into branch 2 [Git -&gt; Merge -&gt; Choose Main/Master from pull-down and click merge]</a:t>
            </a:r>
          </a:p>
          <a:p>
            <a:pPr marL="514350" indent="-514350">
              <a:buFont typeface="+mj-lt"/>
              <a:buAutoNum type="arabicPeriod" startAt="9"/>
            </a:pPr>
            <a:r>
              <a:rPr lang="en-US" sz="2000" dirty="0"/>
              <a:t>You should see a popup indicating that there are some conflicts</a:t>
            </a:r>
          </a:p>
          <a:p>
            <a:pPr marL="514350" indent="-514350">
              <a:buFont typeface="+mj-lt"/>
              <a:buAutoNum type="arabicPeriod" startAt="9"/>
            </a:pPr>
            <a:r>
              <a:rPr lang="en-US" sz="2000" dirty="0"/>
              <a:t>Resolve the merge conflicts by choosing the "Merge" button in the pop-up window</a:t>
            </a:r>
          </a:p>
          <a:p>
            <a:pPr marL="514350" indent="-514350">
              <a:buFont typeface="+mj-lt"/>
              <a:buAutoNum type="arabicPeriod" startAt="9"/>
            </a:pPr>
            <a:endParaRPr lang="en-US" sz="2000" dirty="0"/>
          </a:p>
          <a:p>
            <a:pPr marL="514350" indent="-514350">
              <a:buFont typeface="+mj-lt"/>
              <a:buAutoNum type="arabicPeriod" startAt="9"/>
            </a:pPr>
            <a:endParaRPr lang="en-US" sz="2000" dirty="0"/>
          </a:p>
          <a:p>
            <a:pPr marL="514350" indent="-514350">
              <a:buFont typeface="+mj-lt"/>
              <a:buAutoNum type="arabicPeriod" startAt="9"/>
            </a:pPr>
            <a:endParaRPr lang="en-US" sz="2000" dirty="0"/>
          </a:p>
          <a:p>
            <a:pPr marL="514350" indent="-514350">
              <a:buFont typeface="+mj-lt"/>
              <a:buAutoNum type="arabicPeriod" startAt="9"/>
            </a:pPr>
            <a:endParaRPr lang="en-US" sz="2000" dirty="0"/>
          </a:p>
          <a:p>
            <a:pPr marL="514350" indent="-514350">
              <a:buFont typeface="+mj-lt"/>
              <a:buAutoNum type="arabicPeriod" startAt="9"/>
            </a:pPr>
            <a:endParaRPr lang="en-US" sz="2000" dirty="0"/>
          </a:p>
          <a:p>
            <a:pPr marL="514350" indent="-514350">
              <a:buFont typeface="+mj-lt"/>
              <a:buAutoNum type="arabicPeriod" startAt="9"/>
            </a:pPr>
            <a:r>
              <a:rPr lang="en-US" sz="2000" dirty="0"/>
              <a:t>This will bring up 3 files in an editor view showing the changes from your branch on one side, the changes in main on the other, and a merged view in the middle.  Use the &gt;&gt; and/or &lt;&lt; (in green below) to bring the conflicted lines into the merged version.  Or, just type what you really want to have in the merged code and dismiss the conflicting changes using the X (in red below)</a:t>
            </a:r>
          </a:p>
          <a:p>
            <a:pPr lvl="1"/>
            <a:r>
              <a:rPr lang="en-US" sz="1600" dirty="0"/>
              <a:t>Capture a screenshot of your 3-way merge editor view (should look similar to the next slide but with your code changes)</a:t>
            </a:r>
          </a:p>
          <a:p>
            <a:pPr marL="514350" indent="-514350">
              <a:buFont typeface="+mj-lt"/>
              <a:buAutoNum type="arabicPeriod" startAt="9"/>
            </a:pPr>
            <a:endParaRPr lang="en-US" sz="2000" dirty="0"/>
          </a:p>
          <a:p>
            <a:endParaRPr lang="en-US" sz="2000" dirty="0"/>
          </a:p>
        </p:txBody>
      </p:sp>
      <p:pic>
        <p:nvPicPr>
          <p:cNvPr id="5" name="Picture 4">
            <a:extLst>
              <a:ext uri="{FF2B5EF4-FFF2-40B4-BE49-F238E27FC236}">
                <a16:creationId xmlns:a16="http://schemas.microsoft.com/office/drawing/2014/main" id="{D0BFD8E7-DCB3-04EA-143D-D516CDB55A02}"/>
              </a:ext>
            </a:extLst>
          </p:cNvPr>
          <p:cNvPicPr>
            <a:picLocks noChangeAspect="1"/>
          </p:cNvPicPr>
          <p:nvPr/>
        </p:nvPicPr>
        <p:blipFill>
          <a:blip r:embed="rId3"/>
          <a:stretch>
            <a:fillRect/>
          </a:stretch>
        </p:blipFill>
        <p:spPr>
          <a:xfrm>
            <a:off x="5766088" y="2429291"/>
            <a:ext cx="6196445" cy="1999418"/>
          </a:xfrm>
          <a:prstGeom prst="rect">
            <a:avLst/>
          </a:prstGeom>
        </p:spPr>
      </p:pic>
      <p:sp>
        <p:nvSpPr>
          <p:cNvPr id="6" name="Oval 5">
            <a:extLst>
              <a:ext uri="{FF2B5EF4-FFF2-40B4-BE49-F238E27FC236}">
                <a16:creationId xmlns:a16="http://schemas.microsoft.com/office/drawing/2014/main" id="{C3B7F3E7-C92F-29DA-CFED-7DBC6D0D7AA5}"/>
              </a:ext>
            </a:extLst>
          </p:cNvPr>
          <p:cNvSpPr/>
          <p:nvPr/>
        </p:nvSpPr>
        <p:spPr>
          <a:xfrm>
            <a:off x="10631632" y="3480582"/>
            <a:ext cx="1444336" cy="56535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3ABFF4C2-C343-826B-8523-C2C58D29759D}"/>
              </a:ext>
            </a:extLst>
          </p:cNvPr>
          <p:cNvPicPr>
            <a:picLocks noChangeAspect="1"/>
          </p:cNvPicPr>
          <p:nvPr/>
        </p:nvPicPr>
        <p:blipFill>
          <a:blip r:embed="rId4"/>
          <a:stretch>
            <a:fillRect/>
          </a:stretch>
        </p:blipFill>
        <p:spPr>
          <a:xfrm>
            <a:off x="0" y="6149825"/>
            <a:ext cx="12192000" cy="564297"/>
          </a:xfrm>
          <a:prstGeom prst="rect">
            <a:avLst/>
          </a:prstGeom>
        </p:spPr>
      </p:pic>
      <p:sp>
        <p:nvSpPr>
          <p:cNvPr id="9" name="Oval 8">
            <a:extLst>
              <a:ext uri="{FF2B5EF4-FFF2-40B4-BE49-F238E27FC236}">
                <a16:creationId xmlns:a16="http://schemas.microsoft.com/office/drawing/2014/main" id="{36410258-6FB8-D317-63FE-2D934A68713D}"/>
              </a:ext>
            </a:extLst>
          </p:cNvPr>
          <p:cNvSpPr/>
          <p:nvPr/>
        </p:nvSpPr>
        <p:spPr>
          <a:xfrm>
            <a:off x="8719704" y="6328064"/>
            <a:ext cx="289214" cy="30176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865B8889-CB71-43AA-8CC2-96A803378FE6}"/>
              </a:ext>
            </a:extLst>
          </p:cNvPr>
          <p:cNvSpPr/>
          <p:nvPr/>
        </p:nvSpPr>
        <p:spPr>
          <a:xfrm>
            <a:off x="3283528" y="6328064"/>
            <a:ext cx="289214" cy="301763"/>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6BE904C4-49AE-7803-BDFF-4FCBC902CB2B}"/>
              </a:ext>
            </a:extLst>
          </p:cNvPr>
          <p:cNvSpPr/>
          <p:nvPr/>
        </p:nvSpPr>
        <p:spPr>
          <a:xfrm>
            <a:off x="8440881" y="6328063"/>
            <a:ext cx="289214" cy="301763"/>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115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24290</TotalTime>
  <Words>2503</Words>
  <Application>Microsoft Office PowerPoint</Application>
  <PresentationFormat>Widescreen</PresentationFormat>
  <Paragraphs>162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Related Technologies for Multiplatform Applications</vt:lpstr>
      <vt:lpstr>Objectives</vt:lpstr>
      <vt:lpstr>Some Config Fixes</vt:lpstr>
      <vt:lpstr>Groupwork Setup</vt:lpstr>
      <vt:lpstr>Some Git Basics</vt:lpstr>
      <vt:lpstr>Some Git Basics</vt:lpstr>
      <vt:lpstr>Exercise 12 - Git</vt:lpstr>
      <vt:lpstr>Exercise 12</vt:lpstr>
      <vt:lpstr>Exercise 12</vt:lpstr>
      <vt:lpstr>PowerPoint Presentation</vt:lpstr>
      <vt:lpstr>Exercise 12</vt:lpstr>
      <vt:lpstr>Exercise 12 Wrap-Up</vt:lpstr>
      <vt:lpstr>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29</cp:revision>
  <dcterms:created xsi:type="dcterms:W3CDTF">2023-05-24T18:31:30Z</dcterms:created>
  <dcterms:modified xsi:type="dcterms:W3CDTF">2023-06-27T18:38:48Z</dcterms:modified>
</cp:coreProperties>
</file>