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64" r:id="rId3"/>
    <p:sldId id="368" r:id="rId4"/>
    <p:sldId id="365" r:id="rId5"/>
    <p:sldId id="367" r:id="rId6"/>
    <p:sldId id="373" r:id="rId7"/>
    <p:sldId id="381" r:id="rId8"/>
    <p:sldId id="382" r:id="rId9"/>
    <p:sldId id="369" r:id="rId10"/>
    <p:sldId id="378" r:id="rId11"/>
    <p:sldId id="370" r:id="rId12"/>
    <p:sldId id="371" r:id="rId13"/>
    <p:sldId id="372" r:id="rId14"/>
    <p:sldId id="366" r:id="rId15"/>
    <p:sldId id="375" r:id="rId16"/>
    <p:sldId id="380" r:id="rId17"/>
    <p:sldId id="374" r:id="rId18"/>
    <p:sldId id="383" r:id="rId19"/>
    <p:sldId id="376" r:id="rId20"/>
    <p:sldId id="377" r:id="rId21"/>
    <p:sldId id="3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C5D4"/>
    <a:srgbClr val="25EBF9"/>
    <a:srgbClr val="263E49"/>
    <a:srgbClr val="1225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90" autoAdjust="0"/>
    <p:restoredTop sz="91024" autoAdjust="0"/>
  </p:normalViewPr>
  <p:slideViewPr>
    <p:cSldViewPr snapToGrid="0">
      <p:cViewPr varScale="1">
        <p:scale>
          <a:sx n="100" d="100"/>
          <a:sy n="100" d="100"/>
        </p:scale>
        <p:origin x="792" y="84"/>
      </p:cViewPr>
      <p:guideLst/>
    </p:cSldViewPr>
  </p:slideViewPr>
  <p:notesTextViewPr>
    <p:cViewPr>
      <p:scale>
        <a:sx n="1" d="1"/>
        <a:sy n="1" d="1"/>
      </p:scale>
      <p:origin x="0" y="0"/>
    </p:cViewPr>
  </p:notesTextViewPr>
  <p:notesViewPr>
    <p:cSldViewPr snapToGrid="0">
      <p:cViewPr varScale="1">
        <p:scale>
          <a:sx n="82" d="100"/>
          <a:sy n="82" d="100"/>
        </p:scale>
        <p:origin x="171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lib Hussain" userId="46b98cda-295a-48d7-b453-399bdc7c0d7d" providerId="ADAL" clId="{4567A6D8-E9BE-4C27-B656-89D2B9E74653}"/>
    <pc:docChg chg="modSld">
      <pc:chgData name="Talib Hussain" userId="46b98cda-295a-48d7-b453-399bdc7c0d7d" providerId="ADAL" clId="{4567A6D8-E9BE-4C27-B656-89D2B9E74653}" dt="2023-06-28T18:22:34.365" v="36" actId="20577"/>
      <pc:docMkLst>
        <pc:docMk/>
      </pc:docMkLst>
      <pc:sldChg chg="modSp mod">
        <pc:chgData name="Talib Hussain" userId="46b98cda-295a-48d7-b453-399bdc7c0d7d" providerId="ADAL" clId="{4567A6D8-E9BE-4C27-B656-89D2B9E74653}" dt="2023-06-28T18:13:57.085" v="1" actId="15"/>
        <pc:sldMkLst>
          <pc:docMk/>
          <pc:sldMk cId="2970768574" sldId="377"/>
        </pc:sldMkLst>
        <pc:spChg chg="mod">
          <ac:chgData name="Talib Hussain" userId="46b98cda-295a-48d7-b453-399bdc7c0d7d" providerId="ADAL" clId="{4567A6D8-E9BE-4C27-B656-89D2B9E74653}" dt="2023-06-28T18:13:57.085" v="1" actId="15"/>
          <ac:spMkLst>
            <pc:docMk/>
            <pc:sldMk cId="2970768574" sldId="377"/>
            <ac:spMk id="3" creationId="{E92006FD-97F6-6013-27FD-0328164E052E}"/>
          </ac:spMkLst>
        </pc:spChg>
      </pc:sldChg>
      <pc:sldChg chg="modSp mod">
        <pc:chgData name="Talib Hussain" userId="46b98cda-295a-48d7-b453-399bdc7c0d7d" providerId="ADAL" clId="{4567A6D8-E9BE-4C27-B656-89D2B9E74653}" dt="2023-06-28T18:22:34.365" v="36" actId="20577"/>
        <pc:sldMkLst>
          <pc:docMk/>
          <pc:sldMk cId="3172622019" sldId="379"/>
        </pc:sldMkLst>
        <pc:spChg chg="mod">
          <ac:chgData name="Talib Hussain" userId="46b98cda-295a-48d7-b453-399bdc7c0d7d" providerId="ADAL" clId="{4567A6D8-E9BE-4C27-B656-89D2B9E74653}" dt="2023-06-28T18:22:34.365" v="36" actId="20577"/>
          <ac:spMkLst>
            <pc:docMk/>
            <pc:sldMk cId="3172622019" sldId="379"/>
            <ac:spMk id="3" creationId="{78F7288A-4A12-D03E-F130-4708091BF24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249A5-3D07-478D-AA3B-4A02284C7355}" type="datetimeFigureOut">
              <a:rPr lang="en-CA" smtClean="0"/>
              <a:t>2023-06-28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1C9ED3-1D48-41BD-AFF7-002C4C639FCE}" type="slidenum">
              <a:rPr lang="en-CA" smtClean="0"/>
              <a:t>‹#›</a:t>
            </a:fld>
            <a:endParaRPr lang="en-CA"/>
          </a:p>
        </p:txBody>
      </p:sp>
    </p:spTree>
    <p:extLst>
      <p:ext uri="{BB962C8B-B14F-4D97-AF65-F5344CB8AC3E}">
        <p14:creationId xmlns:p14="http://schemas.microsoft.com/office/powerpoint/2010/main" val="1975811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a:t>
            </a:r>
            <a:r>
              <a:rPr lang="en-CA" sz="1800" b="0" i="0" u="sng" strike="noStrike" dirty="0">
                <a:solidFill>
                  <a:srgbClr val="1155CC"/>
                </a:solidFill>
                <a:effectLst/>
                <a:latin typeface="Arial" panose="020B0604020202020204" pitchFamily="34" charset="0"/>
              </a:rPr>
              <a:t>https://img.freepik.com/premium-photo/phone-mobile-application-development-concept-mobile-internet-3d-illustration_76964-5164.jpg?size=626&amp;ext=jpg</a:t>
            </a:r>
            <a:endParaRPr lang="en-CA" dirty="0"/>
          </a:p>
        </p:txBody>
      </p:sp>
      <p:sp>
        <p:nvSpPr>
          <p:cNvPr id="4" name="Slide Number Placeholder 3"/>
          <p:cNvSpPr>
            <a:spLocks noGrp="1"/>
          </p:cNvSpPr>
          <p:nvPr>
            <p:ph type="sldNum" sz="quarter" idx="5"/>
          </p:nvPr>
        </p:nvSpPr>
        <p:spPr/>
        <p:txBody>
          <a:bodyPr/>
          <a:lstStyle/>
          <a:p>
            <a:fld id="{06493499-AB9F-4349-B66E-3ACF1F1CDA89}" type="slidenum">
              <a:rPr lang="en-CA" smtClean="0"/>
              <a:t>1</a:t>
            </a:fld>
            <a:endParaRPr lang="en-CA"/>
          </a:p>
        </p:txBody>
      </p:sp>
    </p:spTree>
    <p:extLst>
      <p:ext uri="{BB962C8B-B14F-4D97-AF65-F5344CB8AC3E}">
        <p14:creationId xmlns:p14="http://schemas.microsoft.com/office/powerpoint/2010/main" val="3089811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4D5A3-6768-C418-37F1-F5A84F00D3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198B9B4-DE8A-4FC3-3746-7B86D4BA92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AC07A07-7E94-D9EB-19CD-CCB860E6CCE8}"/>
              </a:ext>
            </a:extLst>
          </p:cNvPr>
          <p:cNvSpPr>
            <a:spLocks noGrp="1"/>
          </p:cNvSpPr>
          <p:nvPr>
            <p:ph type="dt" sz="half" idx="10"/>
          </p:nvPr>
        </p:nvSpPr>
        <p:spPr/>
        <p:txBody>
          <a:bodyPr/>
          <a:lstStyle/>
          <a:p>
            <a:fld id="{45DFC1D6-F417-41B4-9E1C-6930DD224DCB}" type="datetimeFigureOut">
              <a:rPr lang="en-CA" smtClean="0"/>
              <a:t>2023-06-28</a:t>
            </a:fld>
            <a:endParaRPr lang="en-CA"/>
          </a:p>
        </p:txBody>
      </p:sp>
      <p:sp>
        <p:nvSpPr>
          <p:cNvPr id="5" name="Footer Placeholder 4">
            <a:extLst>
              <a:ext uri="{FF2B5EF4-FFF2-40B4-BE49-F238E27FC236}">
                <a16:creationId xmlns:a16="http://schemas.microsoft.com/office/drawing/2014/main" id="{201F6FB3-3DF5-95BA-1D06-3C8FA00D547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36E8076-8C13-6E4E-C86F-64FC79EBA559}"/>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2246989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78EC8-10C2-1AD6-D46B-64E5D621371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570FF99-8487-92B0-E5BE-D7AAB1F8EA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C4D486A-94A9-DBAA-113A-4805F0ABB078}"/>
              </a:ext>
            </a:extLst>
          </p:cNvPr>
          <p:cNvSpPr>
            <a:spLocks noGrp="1"/>
          </p:cNvSpPr>
          <p:nvPr>
            <p:ph type="dt" sz="half" idx="10"/>
          </p:nvPr>
        </p:nvSpPr>
        <p:spPr/>
        <p:txBody>
          <a:bodyPr/>
          <a:lstStyle/>
          <a:p>
            <a:fld id="{45DFC1D6-F417-41B4-9E1C-6930DD224DCB}" type="datetimeFigureOut">
              <a:rPr lang="en-CA" smtClean="0"/>
              <a:t>2023-06-28</a:t>
            </a:fld>
            <a:endParaRPr lang="en-CA"/>
          </a:p>
        </p:txBody>
      </p:sp>
      <p:sp>
        <p:nvSpPr>
          <p:cNvPr id="5" name="Footer Placeholder 4">
            <a:extLst>
              <a:ext uri="{FF2B5EF4-FFF2-40B4-BE49-F238E27FC236}">
                <a16:creationId xmlns:a16="http://schemas.microsoft.com/office/drawing/2014/main" id="{622D520E-1080-8BE8-B41D-816269EF6FA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01BA188-69AE-107B-7FEA-77674DB0ADFE}"/>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455853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F00C62-729A-8AFC-E72B-E71348E4F7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08104A3-852A-E461-5E18-736533DDBE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0EF31DA-8C82-1FD4-1AC2-33A7F40E4D66}"/>
              </a:ext>
            </a:extLst>
          </p:cNvPr>
          <p:cNvSpPr>
            <a:spLocks noGrp="1"/>
          </p:cNvSpPr>
          <p:nvPr>
            <p:ph type="dt" sz="half" idx="10"/>
          </p:nvPr>
        </p:nvSpPr>
        <p:spPr/>
        <p:txBody>
          <a:bodyPr/>
          <a:lstStyle/>
          <a:p>
            <a:fld id="{45DFC1D6-F417-41B4-9E1C-6930DD224DCB}" type="datetimeFigureOut">
              <a:rPr lang="en-CA" smtClean="0"/>
              <a:t>2023-06-28</a:t>
            </a:fld>
            <a:endParaRPr lang="en-CA"/>
          </a:p>
        </p:txBody>
      </p:sp>
      <p:sp>
        <p:nvSpPr>
          <p:cNvPr id="5" name="Footer Placeholder 4">
            <a:extLst>
              <a:ext uri="{FF2B5EF4-FFF2-40B4-BE49-F238E27FC236}">
                <a16:creationId xmlns:a16="http://schemas.microsoft.com/office/drawing/2014/main" id="{13A3C6BD-85FA-ABE5-AEB2-D7791F4752D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00EC7CE-35C8-4BAA-5EC7-809B52F5CF30}"/>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4007590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F06BB-7C92-8668-CC1A-F29B46DA2E8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EEE302E-BB89-1ECA-7397-DAF315002E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B68113E-C856-7B14-C95B-754D7065A640}"/>
              </a:ext>
            </a:extLst>
          </p:cNvPr>
          <p:cNvSpPr>
            <a:spLocks noGrp="1"/>
          </p:cNvSpPr>
          <p:nvPr>
            <p:ph type="dt" sz="half" idx="10"/>
          </p:nvPr>
        </p:nvSpPr>
        <p:spPr/>
        <p:txBody>
          <a:bodyPr/>
          <a:lstStyle/>
          <a:p>
            <a:fld id="{45DFC1D6-F417-41B4-9E1C-6930DD224DCB}" type="datetimeFigureOut">
              <a:rPr lang="en-CA" smtClean="0"/>
              <a:t>2023-06-28</a:t>
            </a:fld>
            <a:endParaRPr lang="en-CA"/>
          </a:p>
        </p:txBody>
      </p:sp>
      <p:sp>
        <p:nvSpPr>
          <p:cNvPr id="5" name="Footer Placeholder 4">
            <a:extLst>
              <a:ext uri="{FF2B5EF4-FFF2-40B4-BE49-F238E27FC236}">
                <a16:creationId xmlns:a16="http://schemas.microsoft.com/office/drawing/2014/main" id="{9F603BF9-7240-48D3-E61C-DABE268CD32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9F104B9-2511-7D1E-FF84-01392EB4CC76}"/>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2625089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AA233-8B5C-2A98-D29F-8B586F0259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A1909F4-F0C4-C12E-2E00-40E425E2FD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18367D-5166-17F7-8111-133CAA70F38B}"/>
              </a:ext>
            </a:extLst>
          </p:cNvPr>
          <p:cNvSpPr>
            <a:spLocks noGrp="1"/>
          </p:cNvSpPr>
          <p:nvPr>
            <p:ph type="dt" sz="half" idx="10"/>
          </p:nvPr>
        </p:nvSpPr>
        <p:spPr/>
        <p:txBody>
          <a:bodyPr/>
          <a:lstStyle/>
          <a:p>
            <a:fld id="{45DFC1D6-F417-41B4-9E1C-6930DD224DCB}" type="datetimeFigureOut">
              <a:rPr lang="en-CA" smtClean="0"/>
              <a:t>2023-06-28</a:t>
            </a:fld>
            <a:endParaRPr lang="en-CA"/>
          </a:p>
        </p:txBody>
      </p:sp>
      <p:sp>
        <p:nvSpPr>
          <p:cNvPr id="5" name="Footer Placeholder 4">
            <a:extLst>
              <a:ext uri="{FF2B5EF4-FFF2-40B4-BE49-F238E27FC236}">
                <a16:creationId xmlns:a16="http://schemas.microsoft.com/office/drawing/2014/main" id="{E76383A5-6069-CE8B-1F6B-803FC68AE4B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42864EC-3FBA-CDDC-9C12-2BF3DCD20213}"/>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3732028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81235-49B4-415B-20E0-50D9B1FD8D0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A119607-ED13-5345-8761-CCAB179BE8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9DB4474-E561-3162-886C-AA1707764B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D862F09-D154-5012-8836-E6FC8D3447BA}"/>
              </a:ext>
            </a:extLst>
          </p:cNvPr>
          <p:cNvSpPr>
            <a:spLocks noGrp="1"/>
          </p:cNvSpPr>
          <p:nvPr>
            <p:ph type="dt" sz="half" idx="10"/>
          </p:nvPr>
        </p:nvSpPr>
        <p:spPr/>
        <p:txBody>
          <a:bodyPr/>
          <a:lstStyle/>
          <a:p>
            <a:fld id="{45DFC1D6-F417-41B4-9E1C-6930DD224DCB}" type="datetimeFigureOut">
              <a:rPr lang="en-CA" smtClean="0"/>
              <a:t>2023-06-28</a:t>
            </a:fld>
            <a:endParaRPr lang="en-CA"/>
          </a:p>
        </p:txBody>
      </p:sp>
      <p:sp>
        <p:nvSpPr>
          <p:cNvPr id="6" name="Footer Placeholder 5">
            <a:extLst>
              <a:ext uri="{FF2B5EF4-FFF2-40B4-BE49-F238E27FC236}">
                <a16:creationId xmlns:a16="http://schemas.microsoft.com/office/drawing/2014/main" id="{8600F1BC-E7BB-4483-4A97-2C64B2EA37A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05A8822-6143-0D7B-283A-160BC0D2EF07}"/>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3347024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B82B-CB4B-6C82-B7CE-298FAB91838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0980161-65E6-B24D-A24A-8A1B9A66A7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82929A-F105-A3BC-DA58-45C3022F18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A4B53B9-1980-E5FF-B1EE-B5B6E5BB8B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0CB724-14CE-952E-1400-B38469E1AE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B61CF09-5022-7678-424D-367D96A7D575}"/>
              </a:ext>
            </a:extLst>
          </p:cNvPr>
          <p:cNvSpPr>
            <a:spLocks noGrp="1"/>
          </p:cNvSpPr>
          <p:nvPr>
            <p:ph type="dt" sz="half" idx="10"/>
          </p:nvPr>
        </p:nvSpPr>
        <p:spPr/>
        <p:txBody>
          <a:bodyPr/>
          <a:lstStyle/>
          <a:p>
            <a:fld id="{45DFC1D6-F417-41B4-9E1C-6930DD224DCB}" type="datetimeFigureOut">
              <a:rPr lang="en-CA" smtClean="0"/>
              <a:t>2023-06-28</a:t>
            </a:fld>
            <a:endParaRPr lang="en-CA"/>
          </a:p>
        </p:txBody>
      </p:sp>
      <p:sp>
        <p:nvSpPr>
          <p:cNvPr id="8" name="Footer Placeholder 7">
            <a:extLst>
              <a:ext uri="{FF2B5EF4-FFF2-40B4-BE49-F238E27FC236}">
                <a16:creationId xmlns:a16="http://schemas.microsoft.com/office/drawing/2014/main" id="{9CDE1C06-36D8-72A7-E072-C52B0858A85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0B19F8D-C787-CBC3-F4C4-E998F497211A}"/>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1363846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84B1-A832-4076-2E88-3F9EE83B005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368E342-57BF-DCD0-A7B2-5CCA02909932}"/>
              </a:ext>
            </a:extLst>
          </p:cNvPr>
          <p:cNvSpPr>
            <a:spLocks noGrp="1"/>
          </p:cNvSpPr>
          <p:nvPr>
            <p:ph type="dt" sz="half" idx="10"/>
          </p:nvPr>
        </p:nvSpPr>
        <p:spPr/>
        <p:txBody>
          <a:bodyPr/>
          <a:lstStyle/>
          <a:p>
            <a:fld id="{45DFC1D6-F417-41B4-9E1C-6930DD224DCB}" type="datetimeFigureOut">
              <a:rPr lang="en-CA" smtClean="0"/>
              <a:t>2023-06-28</a:t>
            </a:fld>
            <a:endParaRPr lang="en-CA"/>
          </a:p>
        </p:txBody>
      </p:sp>
      <p:sp>
        <p:nvSpPr>
          <p:cNvPr id="4" name="Footer Placeholder 3">
            <a:extLst>
              <a:ext uri="{FF2B5EF4-FFF2-40B4-BE49-F238E27FC236}">
                <a16:creationId xmlns:a16="http://schemas.microsoft.com/office/drawing/2014/main" id="{62A4B29E-9283-FD61-1173-8F117559800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9EF682F-055B-3DB5-5066-38384375E21B}"/>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4172680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6B16D6-34E6-CC5E-1E9E-D034B783688C}"/>
              </a:ext>
            </a:extLst>
          </p:cNvPr>
          <p:cNvSpPr>
            <a:spLocks noGrp="1"/>
          </p:cNvSpPr>
          <p:nvPr>
            <p:ph type="dt" sz="half" idx="10"/>
          </p:nvPr>
        </p:nvSpPr>
        <p:spPr/>
        <p:txBody>
          <a:bodyPr/>
          <a:lstStyle/>
          <a:p>
            <a:fld id="{45DFC1D6-F417-41B4-9E1C-6930DD224DCB}" type="datetimeFigureOut">
              <a:rPr lang="en-CA" smtClean="0"/>
              <a:t>2023-06-28</a:t>
            </a:fld>
            <a:endParaRPr lang="en-CA"/>
          </a:p>
        </p:txBody>
      </p:sp>
      <p:sp>
        <p:nvSpPr>
          <p:cNvPr id="3" name="Footer Placeholder 2">
            <a:extLst>
              <a:ext uri="{FF2B5EF4-FFF2-40B4-BE49-F238E27FC236}">
                <a16:creationId xmlns:a16="http://schemas.microsoft.com/office/drawing/2014/main" id="{A5F8A3C0-3A72-B22F-5069-98104DB9CD9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A9498B-BD07-401A-861D-D70CFABA7ED8}"/>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3135943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FFC1-7746-BE86-9011-C11BC48D04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C493DAB-19D9-1C67-6B6D-1FC51C1278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BED2C9E-61FD-A95C-259B-2BC682569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E25963-E9DE-E5D7-357F-C0E40D6B7825}"/>
              </a:ext>
            </a:extLst>
          </p:cNvPr>
          <p:cNvSpPr>
            <a:spLocks noGrp="1"/>
          </p:cNvSpPr>
          <p:nvPr>
            <p:ph type="dt" sz="half" idx="10"/>
          </p:nvPr>
        </p:nvSpPr>
        <p:spPr/>
        <p:txBody>
          <a:bodyPr/>
          <a:lstStyle/>
          <a:p>
            <a:fld id="{45DFC1D6-F417-41B4-9E1C-6930DD224DCB}" type="datetimeFigureOut">
              <a:rPr lang="en-CA" smtClean="0"/>
              <a:t>2023-06-28</a:t>
            </a:fld>
            <a:endParaRPr lang="en-CA"/>
          </a:p>
        </p:txBody>
      </p:sp>
      <p:sp>
        <p:nvSpPr>
          <p:cNvPr id="6" name="Footer Placeholder 5">
            <a:extLst>
              <a:ext uri="{FF2B5EF4-FFF2-40B4-BE49-F238E27FC236}">
                <a16:creationId xmlns:a16="http://schemas.microsoft.com/office/drawing/2014/main" id="{CA5EA2DE-6917-C0B5-7C0E-6BC7E1BE9E9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16F5345-CD71-FFE9-F84F-99347118A5AC}"/>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182021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C1280-A07C-D086-F92D-3473EBD6A3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1F23608-9024-2949-32FE-212E4ECB40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0F16150-A36E-5BF3-32F4-0A52DA562A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F98727-715A-8D10-DA76-66D27642512C}"/>
              </a:ext>
            </a:extLst>
          </p:cNvPr>
          <p:cNvSpPr>
            <a:spLocks noGrp="1"/>
          </p:cNvSpPr>
          <p:nvPr>
            <p:ph type="dt" sz="half" idx="10"/>
          </p:nvPr>
        </p:nvSpPr>
        <p:spPr/>
        <p:txBody>
          <a:bodyPr/>
          <a:lstStyle/>
          <a:p>
            <a:fld id="{45DFC1D6-F417-41B4-9E1C-6930DD224DCB}" type="datetimeFigureOut">
              <a:rPr lang="en-CA" smtClean="0"/>
              <a:t>2023-06-28</a:t>
            </a:fld>
            <a:endParaRPr lang="en-CA"/>
          </a:p>
        </p:txBody>
      </p:sp>
      <p:sp>
        <p:nvSpPr>
          <p:cNvPr id="6" name="Footer Placeholder 5">
            <a:extLst>
              <a:ext uri="{FF2B5EF4-FFF2-40B4-BE49-F238E27FC236}">
                <a16:creationId xmlns:a16="http://schemas.microsoft.com/office/drawing/2014/main" id="{C29DE259-7E90-0940-FEE4-5E6FBE5C835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0C33084-31F0-83E7-2FAC-22613DCE0822}"/>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4228411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B78407-172A-0530-F48B-040375AA03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43F5610-F622-8BBF-2A9D-0E3428BBDA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4EFC46F-B71D-A697-7108-0D7E463D47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DFC1D6-F417-41B4-9E1C-6930DD224DCB}" type="datetimeFigureOut">
              <a:rPr lang="en-CA" smtClean="0"/>
              <a:t>2023-06-28</a:t>
            </a:fld>
            <a:endParaRPr lang="en-CA"/>
          </a:p>
        </p:txBody>
      </p:sp>
      <p:sp>
        <p:nvSpPr>
          <p:cNvPr id="5" name="Footer Placeholder 4">
            <a:extLst>
              <a:ext uri="{FF2B5EF4-FFF2-40B4-BE49-F238E27FC236}">
                <a16:creationId xmlns:a16="http://schemas.microsoft.com/office/drawing/2014/main" id="{C0385D0D-1305-CFDF-1C22-92D742D8C5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C4DA96C0-7D2A-C940-4DCF-5B0A4D6CD6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983948-D219-4D1C-825D-F5B90F026251}" type="slidenum">
              <a:rPr lang="en-CA" smtClean="0"/>
              <a:t>‹#›</a:t>
            </a:fld>
            <a:endParaRPr lang="en-CA"/>
          </a:p>
        </p:txBody>
      </p:sp>
    </p:spTree>
    <p:extLst>
      <p:ext uri="{BB962C8B-B14F-4D97-AF65-F5344CB8AC3E}">
        <p14:creationId xmlns:p14="http://schemas.microsoft.com/office/powerpoint/2010/main" val="3742452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ub.dev/" TargetMode="External"/><Relationship Id="rId2" Type="http://schemas.openxmlformats.org/officeDocument/2006/relationships/hyperlink" Target="https://dart.dev/effective-dart/documentati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indeed.com/career-advice/career-development/documentation-for-software-developm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jetbrains.com/help/idea/working-with-code-documentation.html" TargetMode="External"/><Relationship Id="rId2" Type="http://schemas.openxmlformats.org/officeDocument/2006/relationships/hyperlink" Target="https://dev.to/digvijayjadhav98/code-documentation-a-guide-for-beginners-4cj7"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electronics, electronic device, gadget, mobile phone&#10;&#10;Description automatically generated">
            <a:extLst>
              <a:ext uri="{FF2B5EF4-FFF2-40B4-BE49-F238E27FC236}">
                <a16:creationId xmlns:a16="http://schemas.microsoft.com/office/drawing/2014/main" id="{28EDAE0A-81D1-1430-A511-DE26F2CD78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16292"/>
            <a:ext cx="6876000" cy="6876000"/>
          </a:xfrm>
          <a:prstGeom prst="rect">
            <a:avLst/>
          </a:prstGeom>
        </p:spPr>
      </p:pic>
      <p:sp>
        <p:nvSpPr>
          <p:cNvPr id="10" name="Rectangle 9">
            <a:extLst>
              <a:ext uri="{FF2B5EF4-FFF2-40B4-BE49-F238E27FC236}">
                <a16:creationId xmlns:a16="http://schemas.microsoft.com/office/drawing/2014/main" id="{AA88EC2C-6139-4D64-A2EF-C1DFB1FED64F}"/>
              </a:ext>
            </a:extLst>
          </p:cNvPr>
          <p:cNvSpPr/>
          <p:nvPr/>
        </p:nvSpPr>
        <p:spPr>
          <a:xfrm>
            <a:off x="-1" y="-16292"/>
            <a:ext cx="5542156" cy="6874292"/>
          </a:xfrm>
          <a:prstGeom prst="rect">
            <a:avLst/>
          </a:prstGeom>
          <a:gradFill flip="none" rotWithShape="1">
            <a:gsLst>
              <a:gs pos="5000">
                <a:schemeClr val="tx2">
                  <a:lumMod val="50000"/>
                </a:schemeClr>
              </a:gs>
              <a:gs pos="89000">
                <a:srgbClr val="06C5D4"/>
              </a:gs>
              <a:gs pos="100000">
                <a:srgbClr val="25EBF9"/>
              </a:gs>
              <a:gs pos="25000">
                <a:schemeClr val="accent1">
                  <a:lumMod val="89000"/>
                </a:schemeClr>
              </a:gs>
              <a:gs pos="49000">
                <a:schemeClr val="accent1">
                  <a:lumMod val="70000"/>
                </a:schemeClr>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Subtitle 2">
            <a:extLst>
              <a:ext uri="{FF2B5EF4-FFF2-40B4-BE49-F238E27FC236}">
                <a16:creationId xmlns:a16="http://schemas.microsoft.com/office/drawing/2014/main" id="{3BF5BA31-765E-4658-93D7-D508FF1B9E5A}"/>
              </a:ext>
            </a:extLst>
          </p:cNvPr>
          <p:cNvSpPr>
            <a:spLocks noGrp="1"/>
          </p:cNvSpPr>
          <p:nvPr>
            <p:ph type="subTitle" idx="1"/>
          </p:nvPr>
        </p:nvSpPr>
        <p:spPr>
          <a:xfrm>
            <a:off x="130099" y="2353004"/>
            <a:ext cx="3917794" cy="3377235"/>
          </a:xfrm>
        </p:spPr>
        <p:txBody>
          <a:bodyPr>
            <a:noAutofit/>
          </a:bodyPr>
          <a:lstStyle/>
          <a:p>
            <a:pPr algn="l"/>
            <a:r>
              <a:rPr lang="en-US" sz="2800" b="1" dirty="0">
                <a:solidFill>
                  <a:schemeClr val="bg1"/>
                </a:solidFill>
              </a:rPr>
              <a:t>420-731-AB</a:t>
            </a:r>
          </a:p>
          <a:p>
            <a:pPr algn="l"/>
            <a:r>
              <a:rPr lang="en-US" sz="2800" b="1" dirty="0">
                <a:solidFill>
                  <a:schemeClr val="bg1"/>
                </a:solidFill>
              </a:rPr>
              <a:t>Instructor: Talib Hussain</a:t>
            </a:r>
          </a:p>
          <a:p>
            <a:pPr algn="l"/>
            <a:endParaRPr lang="en-US" sz="2800" b="1" dirty="0">
              <a:solidFill>
                <a:schemeClr val="bg1"/>
              </a:solidFill>
            </a:endParaRPr>
          </a:p>
          <a:p>
            <a:pPr algn="l"/>
            <a:r>
              <a:rPr lang="en-US" sz="2800" b="1" dirty="0">
                <a:solidFill>
                  <a:schemeClr val="bg1"/>
                </a:solidFill>
              </a:rPr>
              <a:t>Day 16: Projects &amp; Documentation</a:t>
            </a:r>
          </a:p>
        </p:txBody>
      </p:sp>
      <p:sp>
        <p:nvSpPr>
          <p:cNvPr id="2" name="Title 1">
            <a:extLst>
              <a:ext uri="{FF2B5EF4-FFF2-40B4-BE49-F238E27FC236}">
                <a16:creationId xmlns:a16="http://schemas.microsoft.com/office/drawing/2014/main" id="{40531416-0260-4F3B-9054-FE02787D7117}"/>
              </a:ext>
            </a:extLst>
          </p:cNvPr>
          <p:cNvSpPr>
            <a:spLocks noGrp="1"/>
          </p:cNvSpPr>
          <p:nvPr>
            <p:ph type="ctrTitle"/>
          </p:nvPr>
        </p:nvSpPr>
        <p:spPr>
          <a:xfrm>
            <a:off x="-1" y="-407859"/>
            <a:ext cx="5542156" cy="1955616"/>
          </a:xfrm>
        </p:spPr>
        <p:txBody>
          <a:bodyPr>
            <a:normAutofit/>
          </a:bodyPr>
          <a:lstStyle/>
          <a:p>
            <a:pPr algn="l"/>
            <a:r>
              <a:rPr lang="en-US" sz="4000" b="1" dirty="0">
                <a:solidFill>
                  <a:schemeClr val="bg1"/>
                </a:solidFill>
              </a:rPr>
              <a:t>Related Technologies for Multiplatform Applications</a:t>
            </a:r>
            <a:endParaRPr lang="en-CA" sz="4000" b="1" dirty="0">
              <a:solidFill>
                <a:schemeClr val="bg1"/>
              </a:solidFill>
            </a:endParaRPr>
          </a:p>
        </p:txBody>
      </p:sp>
      <p:cxnSp>
        <p:nvCxnSpPr>
          <p:cNvPr id="15" name="Straight Connector 14">
            <a:extLst>
              <a:ext uri="{FF2B5EF4-FFF2-40B4-BE49-F238E27FC236}">
                <a16:creationId xmlns:a16="http://schemas.microsoft.com/office/drawing/2014/main" id="{612FFE9E-4E08-47CA-820B-DCF8CEF0F86F}"/>
              </a:ext>
            </a:extLst>
          </p:cNvPr>
          <p:cNvCxnSpPr/>
          <p:nvPr/>
        </p:nvCxnSpPr>
        <p:spPr>
          <a:xfrm>
            <a:off x="130099" y="1932785"/>
            <a:ext cx="3429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727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8F5B4-82F1-85C3-1F9D-7FC26D773F65}"/>
              </a:ext>
            </a:extLst>
          </p:cNvPr>
          <p:cNvSpPr>
            <a:spLocks noGrp="1"/>
          </p:cNvSpPr>
          <p:nvPr>
            <p:ph type="title"/>
          </p:nvPr>
        </p:nvSpPr>
        <p:spPr/>
        <p:txBody>
          <a:bodyPr/>
          <a:lstStyle/>
          <a:p>
            <a:r>
              <a:rPr lang="en-US" dirty="0"/>
              <a:t>Talib's Recommendation:</a:t>
            </a:r>
            <a:br>
              <a:rPr lang="en-US" dirty="0"/>
            </a:br>
            <a:r>
              <a:rPr lang="en-US" dirty="0"/>
              <a:t>Document-First Approach</a:t>
            </a:r>
            <a:endParaRPr lang="en-CA" dirty="0"/>
          </a:p>
        </p:txBody>
      </p:sp>
      <p:sp>
        <p:nvSpPr>
          <p:cNvPr id="3" name="Content Placeholder 2">
            <a:extLst>
              <a:ext uri="{FF2B5EF4-FFF2-40B4-BE49-F238E27FC236}">
                <a16:creationId xmlns:a16="http://schemas.microsoft.com/office/drawing/2014/main" id="{AE38C0DF-E89B-DCE9-0FB8-70621BEB1E78}"/>
              </a:ext>
            </a:extLst>
          </p:cNvPr>
          <p:cNvSpPr>
            <a:spLocks noGrp="1"/>
          </p:cNvSpPr>
          <p:nvPr>
            <p:ph idx="1"/>
          </p:nvPr>
        </p:nvSpPr>
        <p:spPr>
          <a:xfrm>
            <a:off x="838200" y="1825624"/>
            <a:ext cx="10515600" cy="5032375"/>
          </a:xfrm>
        </p:spPr>
        <p:txBody>
          <a:bodyPr>
            <a:normAutofit fontScale="62500" lnSpcReduction="20000"/>
          </a:bodyPr>
          <a:lstStyle/>
          <a:p>
            <a:r>
              <a:rPr lang="en-US" dirty="0"/>
              <a:t>Instead of documentation being the "red-headed stepchild", make it the superstar.</a:t>
            </a:r>
          </a:p>
          <a:p>
            <a:r>
              <a:rPr lang="en-US" dirty="0"/>
              <a:t>Before writing a single line of code for a class, write the documentation of what the class is for and what you plan to include in that class.</a:t>
            </a:r>
          </a:p>
          <a:p>
            <a:pPr lvl="1"/>
            <a:r>
              <a:rPr lang="en-US" dirty="0"/>
              <a:t>Your mind will be moving from "design" mode to "implement" mode.  This is the ideal time to capture design thoughts and how you plan to approach things.</a:t>
            </a:r>
          </a:p>
          <a:p>
            <a:pPr lvl="1"/>
            <a:r>
              <a:rPr lang="en-US" dirty="0"/>
              <a:t>It is ok if it will change.  This is a first cut and will help frame and focus your coding effort.</a:t>
            </a:r>
          </a:p>
          <a:p>
            <a:r>
              <a:rPr lang="en-US" dirty="0"/>
              <a:t>Before writing a single line of code for a method, write the method documentation of what the method is for, how the method with work and any assumptions you are making.</a:t>
            </a:r>
          </a:p>
          <a:p>
            <a:r>
              <a:rPr lang="en-US" dirty="0"/>
              <a:t>This initial documentation does not have to be pretty</a:t>
            </a:r>
          </a:p>
          <a:p>
            <a:r>
              <a:rPr lang="en-US" dirty="0"/>
              <a:t>It should take a very short amount of time (1 to 3 minutes ideally, at most 5 if you are still figuring the design out).</a:t>
            </a:r>
          </a:p>
          <a:p>
            <a:r>
              <a:rPr lang="en-US" dirty="0"/>
              <a:t>Then, start writing the code.</a:t>
            </a:r>
          </a:p>
          <a:p>
            <a:r>
              <a:rPr lang="en-US" dirty="0"/>
              <a:t>If at any point in time you need to switch to a different task or have too many thoughts in your mind, include a note in the documentation about what you have in mind for later.  This can be a "TODO: Don't forget to…", "TODO: Didn't finish testing xxx", "Note-to-self: Is </a:t>
            </a:r>
            <a:r>
              <a:rPr lang="en-US" dirty="0" err="1"/>
              <a:t>yyy</a:t>
            </a:r>
            <a:r>
              <a:rPr lang="en-US" dirty="0"/>
              <a:t> the right method to use?"</a:t>
            </a:r>
          </a:p>
          <a:p>
            <a:r>
              <a:rPr lang="en-US" dirty="0"/>
              <a:t>Once you have written a good first cut at the code (possibly with a couple iterations), look at your documentation and tweak it a bit to reflect any changes you made in your design or assumptions</a:t>
            </a:r>
          </a:p>
          <a:p>
            <a:r>
              <a:rPr lang="en-US" dirty="0"/>
              <a:t>Once you feel confident in your code working, revisit the documentation and make sure it is formatted properly.</a:t>
            </a:r>
          </a:p>
          <a:p>
            <a:pPr lvl="1"/>
            <a:r>
              <a:rPr lang="en-US" dirty="0"/>
              <a:t>If you still have anything left to do later, include an explicit "TODO"</a:t>
            </a:r>
          </a:p>
          <a:p>
            <a:endParaRPr lang="en-CA" dirty="0"/>
          </a:p>
        </p:txBody>
      </p:sp>
    </p:spTree>
    <p:extLst>
      <p:ext uri="{BB962C8B-B14F-4D97-AF65-F5344CB8AC3E}">
        <p14:creationId xmlns:p14="http://schemas.microsoft.com/office/powerpoint/2010/main" val="1532537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DB11C-3085-CDFA-6890-BB047DD823E0}"/>
              </a:ext>
            </a:extLst>
          </p:cNvPr>
          <p:cNvSpPr>
            <a:spLocks noGrp="1"/>
          </p:cNvSpPr>
          <p:nvPr>
            <p:ph type="title"/>
          </p:nvPr>
        </p:nvSpPr>
        <p:spPr/>
        <p:txBody>
          <a:bodyPr/>
          <a:lstStyle/>
          <a:p>
            <a:r>
              <a:rPr lang="en-US" dirty="0"/>
              <a:t>Help yourself and your teammates</a:t>
            </a:r>
            <a:endParaRPr lang="en-CA" dirty="0"/>
          </a:p>
        </p:txBody>
      </p:sp>
      <p:sp>
        <p:nvSpPr>
          <p:cNvPr id="3" name="Content Placeholder 2">
            <a:extLst>
              <a:ext uri="{FF2B5EF4-FFF2-40B4-BE49-F238E27FC236}">
                <a16:creationId xmlns:a16="http://schemas.microsoft.com/office/drawing/2014/main" id="{C582EBFA-3E6A-2B8B-EF70-CD346FDBDACB}"/>
              </a:ext>
            </a:extLst>
          </p:cNvPr>
          <p:cNvSpPr>
            <a:spLocks noGrp="1"/>
          </p:cNvSpPr>
          <p:nvPr>
            <p:ph idx="1"/>
          </p:nvPr>
        </p:nvSpPr>
        <p:spPr>
          <a:xfrm>
            <a:off x="838200" y="1825624"/>
            <a:ext cx="10515600" cy="5032375"/>
          </a:xfrm>
        </p:spPr>
        <p:txBody>
          <a:bodyPr>
            <a:normAutofit fontScale="85000" lnSpcReduction="20000"/>
          </a:bodyPr>
          <a:lstStyle/>
          <a:p>
            <a:r>
              <a:rPr lang="en-US" dirty="0"/>
              <a:t>The most likely "developer-user" of the code you write will be your future self.</a:t>
            </a:r>
          </a:p>
          <a:p>
            <a:r>
              <a:rPr lang="en-US" dirty="0"/>
              <a:t>The next most likely "developer-user" will be your teammates.</a:t>
            </a:r>
          </a:p>
          <a:p>
            <a:r>
              <a:rPr lang="en-US" dirty="0"/>
              <a:t>So, code to make sure your future self will remember why you did what you did.</a:t>
            </a:r>
          </a:p>
          <a:p>
            <a:pPr lvl="1"/>
            <a:r>
              <a:rPr lang="en-US" dirty="0"/>
              <a:t>The first time you code something, there is often a lot "in your head" – assumptions, what "way" you're using, why you're doing it "this way", what you're planning to do next, how you're planning to use "this" code in "that" code, what is "temporary" while you figure things out, what is "crucial", what is "not really that important", and much more.</a:t>
            </a:r>
          </a:p>
          <a:p>
            <a:pPr lvl="1"/>
            <a:r>
              <a:rPr lang="en-US" dirty="0"/>
              <a:t>You're going to forget a lot of this… even a day or two later…  but especially months or years later when you come back to your code to fix a bug (maybe because you left an undocumented "temporary" something in there???)</a:t>
            </a:r>
          </a:p>
          <a:p>
            <a:r>
              <a:rPr lang="en-US" dirty="0"/>
              <a:t>Code to make sure your teammates will understand what you did and why</a:t>
            </a:r>
          </a:p>
          <a:p>
            <a:pPr lvl="1"/>
            <a:r>
              <a:rPr lang="en-US" dirty="0"/>
              <a:t>Do you really want them coming back to you with a lot of questions?  Anticipate those questions and put the answers in the code documentation</a:t>
            </a:r>
          </a:p>
          <a:p>
            <a:r>
              <a:rPr lang="en-US" dirty="0"/>
              <a:t>Code for your future self</a:t>
            </a:r>
          </a:p>
          <a:p>
            <a:pPr lvl="1"/>
            <a:r>
              <a:rPr lang="en-US" dirty="0"/>
              <a:t>Include appropriate "notes-to-self", "TODO"s and so on to ensure that when you come back to this code, your will quickly be able to remember what you had in mind earlier.</a:t>
            </a:r>
          </a:p>
          <a:p>
            <a:pPr lvl="1"/>
            <a:r>
              <a:rPr lang="en-US" dirty="0"/>
              <a:t>Remember to clean these up as you go if they are addressed or become obsolete, overtaken-by-events, irrelevant, etc. </a:t>
            </a:r>
          </a:p>
          <a:p>
            <a:endParaRPr lang="en-CA" dirty="0"/>
          </a:p>
        </p:txBody>
      </p:sp>
    </p:spTree>
    <p:extLst>
      <p:ext uri="{BB962C8B-B14F-4D97-AF65-F5344CB8AC3E}">
        <p14:creationId xmlns:p14="http://schemas.microsoft.com/office/powerpoint/2010/main" val="579704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43EB8-A1A5-E606-D0D8-3199B9C3C8A5}"/>
              </a:ext>
            </a:extLst>
          </p:cNvPr>
          <p:cNvSpPr>
            <a:spLocks noGrp="1"/>
          </p:cNvSpPr>
          <p:nvPr>
            <p:ph type="title"/>
          </p:nvPr>
        </p:nvSpPr>
        <p:spPr>
          <a:xfrm>
            <a:off x="838200" y="-142880"/>
            <a:ext cx="10515600" cy="1325563"/>
          </a:xfrm>
        </p:spPr>
        <p:txBody>
          <a:bodyPr/>
          <a:lstStyle/>
          <a:p>
            <a:r>
              <a:rPr lang="en-US" dirty="0"/>
              <a:t>Some challenges</a:t>
            </a:r>
            <a:endParaRPr lang="en-CA" dirty="0"/>
          </a:p>
        </p:txBody>
      </p:sp>
      <p:sp>
        <p:nvSpPr>
          <p:cNvPr id="3" name="Content Placeholder 2">
            <a:extLst>
              <a:ext uri="{FF2B5EF4-FFF2-40B4-BE49-F238E27FC236}">
                <a16:creationId xmlns:a16="http://schemas.microsoft.com/office/drawing/2014/main" id="{DD6B1404-8DE5-1030-09BC-7B834F400F6A}"/>
              </a:ext>
            </a:extLst>
          </p:cNvPr>
          <p:cNvSpPr>
            <a:spLocks noGrp="1"/>
          </p:cNvSpPr>
          <p:nvPr>
            <p:ph idx="1"/>
          </p:nvPr>
        </p:nvSpPr>
        <p:spPr>
          <a:xfrm>
            <a:off x="838200" y="801512"/>
            <a:ext cx="10515600" cy="6378222"/>
          </a:xfrm>
        </p:spPr>
        <p:txBody>
          <a:bodyPr>
            <a:normAutofit fontScale="62500" lnSpcReduction="20000"/>
          </a:bodyPr>
          <a:lstStyle/>
          <a:p>
            <a:r>
              <a:rPr lang="en-US" dirty="0"/>
              <a:t>Obsolete documentation</a:t>
            </a:r>
          </a:p>
          <a:p>
            <a:pPr lvl="1"/>
            <a:r>
              <a:rPr lang="en-US" dirty="0"/>
              <a:t>As code changes and evolves, as new bug fixes are made, as code is refactored, etc., it is important to make sure that the documentation reflects the latest implementation</a:t>
            </a:r>
          </a:p>
          <a:p>
            <a:pPr lvl="2"/>
            <a:r>
              <a:rPr lang="en-US" dirty="0"/>
              <a:t>Sometimes it is also important to capture older approaches (e.g., to avoid old bugs reappearing)</a:t>
            </a:r>
          </a:p>
          <a:p>
            <a:r>
              <a:rPr lang="en-US" dirty="0"/>
              <a:t>Poorly formatted, hard-to-read, unprofessional</a:t>
            </a:r>
          </a:p>
          <a:p>
            <a:pPr lvl="1"/>
            <a:r>
              <a:rPr lang="en-US" dirty="0"/>
              <a:t>Documentation is intended to be readable and professional.  Use full sentences, not brief notes.  Use capitalization and punctuation.  Spell properly!  Use proper language and not slang. Be clear about any issues. Use whitespace appropriately to space things out for maximum readability.  </a:t>
            </a:r>
          </a:p>
          <a:p>
            <a:pPr lvl="1"/>
            <a:r>
              <a:rPr lang="en-US" dirty="0"/>
              <a:t>this doc is bad - no </a:t>
            </a:r>
            <a:r>
              <a:rPr lang="en-US" dirty="0" err="1"/>
              <a:t>ass.incl</a:t>
            </a:r>
            <a:r>
              <a:rPr lang="en-US" dirty="0"/>
              <a:t>. make sure use right </a:t>
            </a:r>
            <a:r>
              <a:rPr lang="en-US" dirty="0" err="1"/>
              <a:t>varable</a:t>
            </a:r>
            <a:r>
              <a:rPr lang="en-US" dirty="0"/>
              <a:t>, has </a:t>
            </a:r>
            <a:r>
              <a:rPr lang="en-US" dirty="0" err="1"/>
              <a:t>expection</a:t>
            </a:r>
            <a:r>
              <a:rPr lang="en-US" dirty="0"/>
              <a:t> easy understand, eh? has errors-sucks</a:t>
            </a:r>
          </a:p>
          <a:p>
            <a:r>
              <a:rPr lang="en-US" dirty="0"/>
              <a:t>Capturing changes</a:t>
            </a:r>
          </a:p>
          <a:p>
            <a:pPr lvl="1"/>
            <a:r>
              <a:rPr lang="en-US" dirty="0"/>
              <a:t>Who put this line here and why??!</a:t>
            </a:r>
          </a:p>
          <a:p>
            <a:pPr lvl="1"/>
            <a:r>
              <a:rPr lang="en-US" dirty="0"/>
              <a:t>In a team environment, you may be tasked to fix a bug in code that a teammate wrote originally.  It is important to flag the changes you make with the reason you made them. </a:t>
            </a:r>
          </a:p>
          <a:p>
            <a:pPr lvl="2"/>
            <a:r>
              <a:rPr lang="en-US" dirty="0"/>
              <a:t>e.g., // Added name validity check to resolve bug reported in task 238</a:t>
            </a:r>
          </a:p>
          <a:p>
            <a:r>
              <a:rPr lang="en-US" dirty="0"/>
              <a:t>There's more documentation than code!!  This documentation is trivial!!</a:t>
            </a:r>
          </a:p>
          <a:p>
            <a:pPr lvl="1"/>
            <a:r>
              <a:rPr lang="en-US" dirty="0"/>
              <a:t>You can "overdo" it with documentation.  Either by simply repeating what the code is "obviously" doing, by providing a lot of extra details that really belong to other code, or simply by being excessively verbose.</a:t>
            </a:r>
          </a:p>
          <a:p>
            <a:pPr lvl="1"/>
            <a:r>
              <a:rPr lang="en-US" dirty="0"/>
              <a:t>Aim to be efficient in your use of words while providing the essential extra "meaning" needed to augment the raw code.</a:t>
            </a:r>
          </a:p>
          <a:p>
            <a:r>
              <a:rPr lang="en-US" dirty="0"/>
              <a:t>Consistency</a:t>
            </a:r>
          </a:p>
          <a:p>
            <a:pPr lvl="1"/>
            <a:r>
              <a:rPr lang="en-US" dirty="0"/>
              <a:t>If many different coding styles are used in a codebase, it can be confusing and misleading within a team.  Aim to be consistent in the formatting used, the amount of expected detail provided, and, if possible, the type of wording used.</a:t>
            </a:r>
          </a:p>
          <a:p>
            <a:r>
              <a:rPr lang="en-US" dirty="0"/>
              <a:t>Well-formatted, well-written, but not useful…</a:t>
            </a:r>
          </a:p>
          <a:p>
            <a:pPr lvl="1"/>
            <a:r>
              <a:rPr lang="en-US" dirty="0"/>
              <a:t>You can spend a lot of time writing documentation that in the end doesn't provide any "value-add" or, worse, hinders understanding.</a:t>
            </a:r>
          </a:p>
          <a:p>
            <a:pPr lvl="1"/>
            <a:r>
              <a:rPr lang="en-US" dirty="0"/>
              <a:t>E.g., provides a lot of notes-to-self: "this could also be done this other way…"</a:t>
            </a:r>
          </a:p>
          <a:p>
            <a:pPr lvl="1"/>
            <a:r>
              <a:rPr lang="en-US" dirty="0"/>
              <a:t>E.g., does not make it clear how to call the method.  Examples here are most useful.</a:t>
            </a:r>
          </a:p>
          <a:p>
            <a:pPr lvl="1"/>
            <a:r>
              <a:rPr lang="en-US" dirty="0"/>
              <a:t>Sadly, a lot of </a:t>
            </a:r>
            <a:r>
              <a:rPr lang="en-US" dirty="0" err="1"/>
              <a:t>JavaDoc</a:t>
            </a:r>
            <a:r>
              <a:rPr lang="en-US" dirty="0"/>
              <a:t> provided in official and 3</a:t>
            </a:r>
            <a:r>
              <a:rPr lang="en-US" baseline="30000" dirty="0"/>
              <a:t>rd</a:t>
            </a:r>
            <a:r>
              <a:rPr lang="en-US" dirty="0"/>
              <a:t> party libraries is like this.</a:t>
            </a:r>
          </a:p>
        </p:txBody>
      </p:sp>
    </p:spTree>
    <p:extLst>
      <p:ext uri="{BB962C8B-B14F-4D97-AF65-F5344CB8AC3E}">
        <p14:creationId xmlns:p14="http://schemas.microsoft.com/office/powerpoint/2010/main" val="2813028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226B8-1D68-DEBE-2193-F68EEA62F3B8}"/>
              </a:ext>
            </a:extLst>
          </p:cNvPr>
          <p:cNvSpPr>
            <a:spLocks noGrp="1"/>
          </p:cNvSpPr>
          <p:nvPr>
            <p:ph type="title"/>
          </p:nvPr>
        </p:nvSpPr>
        <p:spPr>
          <a:xfrm>
            <a:off x="838200" y="-300922"/>
            <a:ext cx="10515600" cy="1325563"/>
          </a:xfrm>
        </p:spPr>
        <p:txBody>
          <a:bodyPr/>
          <a:lstStyle/>
          <a:p>
            <a:r>
              <a:rPr lang="en-US" dirty="0"/>
              <a:t>Excuses, Excuses….</a:t>
            </a:r>
            <a:endParaRPr lang="en-CA" dirty="0"/>
          </a:p>
        </p:txBody>
      </p:sp>
      <p:sp>
        <p:nvSpPr>
          <p:cNvPr id="3" name="Content Placeholder 2">
            <a:extLst>
              <a:ext uri="{FF2B5EF4-FFF2-40B4-BE49-F238E27FC236}">
                <a16:creationId xmlns:a16="http://schemas.microsoft.com/office/drawing/2014/main" id="{86E5FC0D-DB9B-1DDD-2730-52ED3223BAC4}"/>
              </a:ext>
            </a:extLst>
          </p:cNvPr>
          <p:cNvSpPr>
            <a:spLocks noGrp="1"/>
          </p:cNvSpPr>
          <p:nvPr>
            <p:ph idx="1"/>
          </p:nvPr>
        </p:nvSpPr>
        <p:spPr>
          <a:xfrm>
            <a:off x="838200" y="601134"/>
            <a:ext cx="10515600" cy="6592711"/>
          </a:xfrm>
        </p:spPr>
        <p:txBody>
          <a:bodyPr>
            <a:normAutofit fontScale="55000" lnSpcReduction="20000"/>
          </a:bodyPr>
          <a:lstStyle/>
          <a:p>
            <a:r>
              <a:rPr lang="en-US" dirty="0"/>
              <a:t>I don't/didn't have time</a:t>
            </a:r>
          </a:p>
          <a:p>
            <a:r>
              <a:rPr lang="en-US" dirty="0"/>
              <a:t>I'll do it later</a:t>
            </a:r>
          </a:p>
          <a:p>
            <a:pPr lvl="1"/>
            <a:r>
              <a:rPr lang="en-US" dirty="0"/>
              <a:t>No you won't</a:t>
            </a:r>
          </a:p>
          <a:p>
            <a:r>
              <a:rPr lang="en-US" dirty="0"/>
              <a:t>It takes too much time</a:t>
            </a:r>
          </a:p>
          <a:p>
            <a:pPr lvl="1"/>
            <a:r>
              <a:rPr lang="en-US" dirty="0"/>
              <a:t>Does that 3 to 5 minutes really take more time than **ANY** single future bug ever caused by your lack of documentation?  Remember those HOURS of frustration!!!  (Why didn't they just say so!!!!)</a:t>
            </a:r>
          </a:p>
          <a:p>
            <a:pPr lvl="1"/>
            <a:r>
              <a:rPr lang="en-US" dirty="0"/>
              <a:t>Pay it forward.</a:t>
            </a:r>
          </a:p>
          <a:p>
            <a:r>
              <a:rPr lang="en-US" dirty="0"/>
              <a:t>Don't like to write</a:t>
            </a:r>
          </a:p>
          <a:p>
            <a:pPr lvl="1"/>
            <a:r>
              <a:rPr lang="en-US" dirty="0"/>
              <a:t>It's not an essay</a:t>
            </a:r>
          </a:p>
          <a:p>
            <a:pPr lvl="1"/>
            <a:r>
              <a:rPr lang="en-US" dirty="0"/>
              <a:t>I'm sure you like things that are pertinent, relevant and useful.</a:t>
            </a:r>
          </a:p>
          <a:p>
            <a:r>
              <a:rPr lang="en-US" dirty="0"/>
              <a:t>Language is a problem for me (for non-English-native)</a:t>
            </a:r>
          </a:p>
          <a:p>
            <a:pPr lvl="1"/>
            <a:r>
              <a:rPr lang="en-US" dirty="0"/>
              <a:t>But I'm sure you have even more problems when others don't document their code</a:t>
            </a:r>
          </a:p>
          <a:p>
            <a:r>
              <a:rPr lang="en-US" dirty="0"/>
              <a:t>I hate documentation</a:t>
            </a:r>
          </a:p>
          <a:p>
            <a:pPr lvl="1"/>
            <a:r>
              <a:rPr lang="en-US" dirty="0"/>
              <a:t>Not when you are using someone else's code you don't!</a:t>
            </a:r>
          </a:p>
          <a:p>
            <a:r>
              <a:rPr lang="en-US" dirty="0"/>
              <a:t>I put something, ok, stop (de-)bugging me</a:t>
            </a:r>
          </a:p>
          <a:p>
            <a:pPr marL="457200" lvl="1" indent="0">
              <a:buNone/>
            </a:pPr>
            <a:r>
              <a:rPr lang="en-US" dirty="0"/>
              <a:t>// method that adds</a:t>
            </a:r>
          </a:p>
          <a:p>
            <a:pPr marL="457200" lvl="1" indent="0">
              <a:buNone/>
            </a:pPr>
            <a:r>
              <a:rPr lang="en-US" dirty="0"/>
              <a:t>public int add(int x, int y)</a:t>
            </a:r>
          </a:p>
          <a:p>
            <a:r>
              <a:rPr lang="en-CA" dirty="0"/>
              <a:t>Do I have to (whine)?</a:t>
            </a:r>
          </a:p>
          <a:p>
            <a:pPr lvl="1"/>
            <a:r>
              <a:rPr lang="en-CA" dirty="0" err="1"/>
              <a:t>Ummmm</a:t>
            </a:r>
            <a:r>
              <a:rPr lang="en-CA" dirty="0"/>
              <a:t>… professional much?</a:t>
            </a:r>
          </a:p>
          <a:p>
            <a:r>
              <a:rPr lang="en-CA" dirty="0"/>
              <a:t>But no one else does it</a:t>
            </a:r>
          </a:p>
          <a:p>
            <a:pPr lvl="1"/>
            <a:r>
              <a:rPr lang="en-CA" dirty="0"/>
              <a:t>Yes, I agree, let's all be part of the problem!</a:t>
            </a:r>
          </a:p>
          <a:p>
            <a:r>
              <a:rPr lang="en-CA" dirty="0"/>
              <a:t>But no one told me I had to</a:t>
            </a:r>
          </a:p>
          <a:p>
            <a:pPr lvl="1"/>
            <a:r>
              <a:rPr lang="en-CA" dirty="0"/>
              <a:t>I just did… </a:t>
            </a:r>
            <a:r>
              <a:rPr lang="en-CA" dirty="0">
                <a:sym typeface="Wingdings" panose="05000000000000000000" pitchFamily="2" charset="2"/>
              </a:rPr>
              <a:t> </a:t>
            </a:r>
            <a:endParaRPr lang="en-CA" dirty="0"/>
          </a:p>
          <a:p>
            <a:pPr>
              <a:buFont typeface="Wingdings" panose="05000000000000000000" pitchFamily="2" charset="2"/>
              <a:buChar char="à"/>
            </a:pPr>
            <a:r>
              <a:rPr lang="en-CA" dirty="0">
                <a:sym typeface="Wingdings" panose="05000000000000000000" pitchFamily="2" charset="2"/>
              </a:rPr>
              <a:t>Bottom line:  </a:t>
            </a:r>
          </a:p>
          <a:p>
            <a:pPr lvl="1">
              <a:buFont typeface="Wingdings" panose="05000000000000000000" pitchFamily="2" charset="2"/>
              <a:buChar char="à"/>
            </a:pPr>
            <a:r>
              <a:rPr lang="en-CA" dirty="0">
                <a:sym typeface="Wingdings" panose="05000000000000000000" pitchFamily="2" charset="2"/>
              </a:rPr>
              <a:t>No/poor documentation = Future confusion and future bugs.  </a:t>
            </a:r>
          </a:p>
          <a:p>
            <a:pPr lvl="1">
              <a:buFont typeface="Wingdings" panose="05000000000000000000" pitchFamily="2" charset="2"/>
              <a:buChar char="à"/>
            </a:pPr>
            <a:r>
              <a:rPr lang="en-CA" dirty="0">
                <a:sym typeface="Wingdings" panose="05000000000000000000" pitchFamily="2" charset="2"/>
              </a:rPr>
              <a:t>Waste of your time and team's time when your PR fails.  </a:t>
            </a:r>
          </a:p>
          <a:p>
            <a:pPr lvl="1">
              <a:buFont typeface="Wingdings" panose="05000000000000000000" pitchFamily="2" charset="2"/>
              <a:buChar char="à"/>
            </a:pPr>
            <a:r>
              <a:rPr lang="en-CA" dirty="0">
                <a:sym typeface="Wingdings" panose="05000000000000000000" pitchFamily="2" charset="2"/>
              </a:rPr>
              <a:t>Leaves a bad, unprofessional impression/reputation</a:t>
            </a:r>
          </a:p>
          <a:p>
            <a:pPr>
              <a:buFont typeface="Wingdings" panose="05000000000000000000" pitchFamily="2" charset="2"/>
              <a:buChar char="à"/>
            </a:pPr>
            <a:endParaRPr lang="en-CA" dirty="0"/>
          </a:p>
        </p:txBody>
      </p:sp>
    </p:spTree>
    <p:extLst>
      <p:ext uri="{BB962C8B-B14F-4D97-AF65-F5344CB8AC3E}">
        <p14:creationId xmlns:p14="http://schemas.microsoft.com/office/powerpoint/2010/main" val="2780118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3B26E-55A8-96EB-F416-56C5A5D99E9A}"/>
              </a:ext>
            </a:extLst>
          </p:cNvPr>
          <p:cNvSpPr>
            <a:spLocks noGrp="1"/>
          </p:cNvSpPr>
          <p:nvPr>
            <p:ph type="title"/>
          </p:nvPr>
        </p:nvSpPr>
        <p:spPr/>
        <p:txBody>
          <a:bodyPr/>
          <a:lstStyle/>
          <a:p>
            <a:r>
              <a:rPr lang="en-US" dirty="0"/>
              <a:t>Conventions</a:t>
            </a:r>
            <a:endParaRPr lang="en-CA" dirty="0"/>
          </a:p>
        </p:txBody>
      </p:sp>
      <p:sp>
        <p:nvSpPr>
          <p:cNvPr id="3" name="Content Placeholder 2">
            <a:extLst>
              <a:ext uri="{FF2B5EF4-FFF2-40B4-BE49-F238E27FC236}">
                <a16:creationId xmlns:a16="http://schemas.microsoft.com/office/drawing/2014/main" id="{5CA9EA87-E1FF-B93D-663A-AC4ED8691775}"/>
              </a:ext>
            </a:extLst>
          </p:cNvPr>
          <p:cNvSpPr>
            <a:spLocks noGrp="1"/>
          </p:cNvSpPr>
          <p:nvPr>
            <p:ph idx="1"/>
          </p:nvPr>
        </p:nvSpPr>
        <p:spPr/>
        <p:txBody>
          <a:bodyPr/>
          <a:lstStyle/>
          <a:p>
            <a:r>
              <a:rPr lang="en-US" dirty="0"/>
              <a:t>Language-specific</a:t>
            </a:r>
          </a:p>
          <a:p>
            <a:pPr lvl="1"/>
            <a:r>
              <a:rPr lang="en-US" dirty="0">
                <a:hlinkClick r:id="rId2"/>
              </a:rPr>
              <a:t>https://dart.dev/effective-dart/documentation</a:t>
            </a:r>
            <a:r>
              <a:rPr lang="en-US" dirty="0"/>
              <a:t> </a:t>
            </a:r>
          </a:p>
          <a:p>
            <a:r>
              <a:rPr lang="en-US" dirty="0"/>
              <a:t>Team-specific</a:t>
            </a:r>
          </a:p>
          <a:p>
            <a:endParaRPr lang="en-US" dirty="0"/>
          </a:p>
          <a:p>
            <a:r>
              <a:rPr lang="en-US" dirty="0"/>
              <a:t>Community-specific</a:t>
            </a:r>
          </a:p>
          <a:p>
            <a:pPr lvl="1"/>
            <a:r>
              <a:rPr lang="en-US" dirty="0">
                <a:hlinkClick r:id="rId3"/>
              </a:rPr>
              <a:t>https://pub.dev/</a:t>
            </a:r>
            <a:r>
              <a:rPr lang="en-US" dirty="0"/>
              <a:t> </a:t>
            </a:r>
          </a:p>
          <a:p>
            <a:r>
              <a:rPr lang="en-US" dirty="0"/>
              <a:t>Required (e.g., by Client)</a:t>
            </a:r>
            <a:endParaRPr lang="en-CA" dirty="0"/>
          </a:p>
        </p:txBody>
      </p:sp>
    </p:spTree>
    <p:extLst>
      <p:ext uri="{BB962C8B-B14F-4D97-AF65-F5344CB8AC3E}">
        <p14:creationId xmlns:p14="http://schemas.microsoft.com/office/powerpoint/2010/main" val="1698624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E930E-CF4F-FFCF-100C-FECD4DCA1AEC}"/>
              </a:ext>
            </a:extLst>
          </p:cNvPr>
          <p:cNvSpPr>
            <a:spLocks noGrp="1"/>
          </p:cNvSpPr>
          <p:nvPr>
            <p:ph type="title"/>
          </p:nvPr>
        </p:nvSpPr>
        <p:spPr/>
        <p:txBody>
          <a:bodyPr/>
          <a:lstStyle/>
          <a:p>
            <a:r>
              <a:rPr lang="en-US" dirty="0"/>
              <a:t>Readme</a:t>
            </a:r>
            <a:endParaRPr lang="en-CA" dirty="0"/>
          </a:p>
        </p:txBody>
      </p:sp>
      <p:sp>
        <p:nvSpPr>
          <p:cNvPr id="3" name="Content Placeholder 2">
            <a:extLst>
              <a:ext uri="{FF2B5EF4-FFF2-40B4-BE49-F238E27FC236}">
                <a16:creationId xmlns:a16="http://schemas.microsoft.com/office/drawing/2014/main" id="{08D5300A-D0B2-9EA8-8754-0D81CB968D7D}"/>
              </a:ext>
            </a:extLst>
          </p:cNvPr>
          <p:cNvSpPr>
            <a:spLocks noGrp="1"/>
          </p:cNvSpPr>
          <p:nvPr>
            <p:ph idx="1"/>
          </p:nvPr>
        </p:nvSpPr>
        <p:spPr>
          <a:xfrm>
            <a:off x="838199" y="1825625"/>
            <a:ext cx="10981267" cy="4947708"/>
          </a:xfrm>
        </p:spPr>
        <p:txBody>
          <a:bodyPr>
            <a:normAutofit fontScale="77500" lnSpcReduction="20000"/>
          </a:bodyPr>
          <a:lstStyle/>
          <a:p>
            <a:r>
              <a:rPr lang="en-US" dirty="0"/>
              <a:t>A proper Readme file is documentation with guidelines on how to use a project.</a:t>
            </a:r>
          </a:p>
          <a:p>
            <a:r>
              <a:rPr lang="en-US" dirty="0"/>
              <a:t>Usually it will have instructions on how to install and run the project. </a:t>
            </a:r>
          </a:p>
          <a:p>
            <a:r>
              <a:rPr lang="en-US" dirty="0"/>
              <a:t>As with all documentation, it should be written clearly using proper sentences, language, etc.</a:t>
            </a:r>
          </a:p>
          <a:p>
            <a:r>
              <a:rPr lang="en-US" dirty="0"/>
              <a:t>An ideal Readme should have</a:t>
            </a:r>
          </a:p>
          <a:p>
            <a:pPr marL="514350" indent="-514350">
              <a:buFont typeface="+mj-lt"/>
              <a:buAutoNum type="arabicPeriod"/>
            </a:pPr>
            <a:r>
              <a:rPr lang="en-US" dirty="0"/>
              <a:t>Project title</a:t>
            </a:r>
          </a:p>
          <a:p>
            <a:pPr marL="514350" indent="-514350">
              <a:buFont typeface="+mj-lt"/>
              <a:buAutoNum type="arabicPeriod"/>
            </a:pPr>
            <a:r>
              <a:rPr lang="en-US" dirty="0"/>
              <a:t>Project description</a:t>
            </a:r>
          </a:p>
          <a:p>
            <a:pPr lvl="1"/>
            <a:r>
              <a:rPr lang="en-US" dirty="0"/>
              <a:t>Clarify purpose.  Often there is external documentation that can be referred to, but often these days this is the only project-level documentation (e.g., as is the case for many packages/plugins)</a:t>
            </a:r>
          </a:p>
          <a:p>
            <a:pPr marL="514350" indent="-514350">
              <a:buFont typeface="+mj-lt"/>
              <a:buAutoNum type="arabicPeriod"/>
            </a:pPr>
            <a:r>
              <a:rPr lang="en-US" dirty="0"/>
              <a:t>How to install and run the project</a:t>
            </a:r>
          </a:p>
          <a:p>
            <a:pPr lvl="1"/>
            <a:r>
              <a:rPr lang="en-US" dirty="0"/>
              <a:t>Clarify 3</a:t>
            </a:r>
            <a:r>
              <a:rPr lang="en-US" baseline="30000" dirty="0"/>
              <a:t>rd</a:t>
            </a:r>
            <a:r>
              <a:rPr lang="en-US" dirty="0"/>
              <a:t> party dependencies</a:t>
            </a:r>
          </a:p>
          <a:p>
            <a:pPr marL="514350" indent="-514350">
              <a:buFont typeface="+mj-lt"/>
              <a:buAutoNum type="arabicPeriod"/>
            </a:pPr>
            <a:r>
              <a:rPr lang="en-US" dirty="0"/>
              <a:t>Folder structure explanation and challenges</a:t>
            </a:r>
          </a:p>
          <a:p>
            <a:pPr marL="514350" indent="-514350">
              <a:buFont typeface="+mj-lt"/>
              <a:buAutoNum type="arabicPeriod"/>
            </a:pPr>
            <a:r>
              <a:rPr lang="en-US" dirty="0"/>
              <a:t>Known issues and credits</a:t>
            </a:r>
          </a:p>
          <a:p>
            <a:pPr lvl="1"/>
            <a:r>
              <a:rPr lang="en-US" dirty="0"/>
              <a:t>In some settings, indicating the development team is good, in other cases the team wants some anonymity.</a:t>
            </a:r>
          </a:p>
          <a:p>
            <a:pPr marL="514350" indent="-514350">
              <a:buFont typeface="+mj-lt"/>
              <a:buAutoNum type="arabicPeriod"/>
            </a:pPr>
            <a:r>
              <a:rPr lang="en-US" dirty="0"/>
              <a:t>License and versioning</a:t>
            </a:r>
          </a:p>
          <a:p>
            <a:endParaRPr lang="en-CA" dirty="0"/>
          </a:p>
        </p:txBody>
      </p:sp>
    </p:spTree>
    <p:extLst>
      <p:ext uri="{BB962C8B-B14F-4D97-AF65-F5344CB8AC3E}">
        <p14:creationId xmlns:p14="http://schemas.microsoft.com/office/powerpoint/2010/main" val="3787928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57D84-5920-A12F-A538-F4BBC668A547}"/>
              </a:ext>
            </a:extLst>
          </p:cNvPr>
          <p:cNvSpPr>
            <a:spLocks noGrp="1"/>
          </p:cNvSpPr>
          <p:nvPr>
            <p:ph type="title"/>
          </p:nvPr>
        </p:nvSpPr>
        <p:spPr/>
        <p:txBody>
          <a:bodyPr/>
          <a:lstStyle/>
          <a:p>
            <a:r>
              <a:rPr lang="en-US" dirty="0"/>
              <a:t>IDE Helpers</a:t>
            </a:r>
            <a:endParaRPr lang="en-CA" dirty="0"/>
          </a:p>
        </p:txBody>
      </p:sp>
      <p:sp>
        <p:nvSpPr>
          <p:cNvPr id="3" name="Content Placeholder 2">
            <a:extLst>
              <a:ext uri="{FF2B5EF4-FFF2-40B4-BE49-F238E27FC236}">
                <a16:creationId xmlns:a16="http://schemas.microsoft.com/office/drawing/2014/main" id="{05E74EED-51F9-27BC-6DD8-5149FE19FCBB}"/>
              </a:ext>
            </a:extLst>
          </p:cNvPr>
          <p:cNvSpPr>
            <a:spLocks noGrp="1"/>
          </p:cNvSpPr>
          <p:nvPr>
            <p:ph idx="1"/>
          </p:nvPr>
        </p:nvSpPr>
        <p:spPr/>
        <p:txBody>
          <a:bodyPr/>
          <a:lstStyle/>
          <a:p>
            <a:r>
              <a:rPr lang="en-US" dirty="0"/>
              <a:t>Some IDEs, in some languages, offer support for auto-generating some simple formatting for code documentation</a:t>
            </a:r>
          </a:p>
          <a:p>
            <a:pPr lvl="1"/>
            <a:r>
              <a:rPr lang="en-US" dirty="0"/>
              <a:t>E.g., Android Studio in Java</a:t>
            </a:r>
          </a:p>
          <a:p>
            <a:pPr lvl="1"/>
            <a:r>
              <a:rPr lang="en-US" dirty="0"/>
              <a:t>Sadly, not for Dart/Flutter</a:t>
            </a:r>
          </a:p>
          <a:p>
            <a:pPr marL="0" indent="0">
              <a:buNone/>
            </a:pPr>
            <a:endParaRPr lang="en-CA" dirty="0"/>
          </a:p>
        </p:txBody>
      </p:sp>
    </p:spTree>
    <p:extLst>
      <p:ext uri="{BB962C8B-B14F-4D97-AF65-F5344CB8AC3E}">
        <p14:creationId xmlns:p14="http://schemas.microsoft.com/office/powerpoint/2010/main" val="2713743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F5F02-00A9-E712-2C09-014B07169414}"/>
              </a:ext>
            </a:extLst>
          </p:cNvPr>
          <p:cNvSpPr>
            <a:spLocks noGrp="1"/>
          </p:cNvSpPr>
          <p:nvPr>
            <p:ph type="title"/>
          </p:nvPr>
        </p:nvSpPr>
        <p:spPr/>
        <p:txBody>
          <a:bodyPr/>
          <a:lstStyle/>
          <a:p>
            <a:r>
              <a:rPr lang="en-US" dirty="0"/>
              <a:t>And more</a:t>
            </a:r>
            <a:endParaRPr lang="en-CA" dirty="0"/>
          </a:p>
        </p:txBody>
      </p:sp>
      <p:sp>
        <p:nvSpPr>
          <p:cNvPr id="3" name="Content Placeholder 2">
            <a:extLst>
              <a:ext uri="{FF2B5EF4-FFF2-40B4-BE49-F238E27FC236}">
                <a16:creationId xmlns:a16="http://schemas.microsoft.com/office/drawing/2014/main" id="{9093725D-2636-BC3F-2236-A9934094FDAB}"/>
              </a:ext>
            </a:extLst>
          </p:cNvPr>
          <p:cNvSpPr>
            <a:spLocks noGrp="1"/>
          </p:cNvSpPr>
          <p:nvPr>
            <p:ph idx="1"/>
          </p:nvPr>
        </p:nvSpPr>
        <p:spPr/>
        <p:txBody>
          <a:bodyPr/>
          <a:lstStyle/>
          <a:p>
            <a:r>
              <a:rPr lang="en-US" dirty="0"/>
              <a:t>Writing understandable, maintainable code also involves a variety of other good coding habits:</a:t>
            </a:r>
          </a:p>
          <a:p>
            <a:pPr lvl="1"/>
            <a:r>
              <a:rPr lang="en-US" dirty="0"/>
              <a:t>Good file organization (folders/sub-folders named well)</a:t>
            </a:r>
          </a:p>
          <a:p>
            <a:pPr lvl="1"/>
            <a:r>
              <a:rPr lang="en-US" dirty="0"/>
              <a:t>Good packaging</a:t>
            </a:r>
          </a:p>
          <a:p>
            <a:pPr lvl="1"/>
            <a:r>
              <a:rPr lang="en-US" dirty="0"/>
              <a:t>Appropriate separation of concerns</a:t>
            </a:r>
          </a:p>
          <a:p>
            <a:pPr lvl="1"/>
            <a:r>
              <a:rPr lang="en-US" dirty="0"/>
              <a:t>Minimizing redundancy</a:t>
            </a:r>
          </a:p>
          <a:p>
            <a:pPr lvl="1"/>
            <a:r>
              <a:rPr lang="en-US" dirty="0"/>
              <a:t>Maximizing reusability</a:t>
            </a:r>
            <a:endParaRPr lang="en-CA" dirty="0"/>
          </a:p>
        </p:txBody>
      </p:sp>
    </p:spTree>
    <p:extLst>
      <p:ext uri="{BB962C8B-B14F-4D97-AF65-F5344CB8AC3E}">
        <p14:creationId xmlns:p14="http://schemas.microsoft.com/office/powerpoint/2010/main" val="715158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CA09B-2F2A-BF25-1423-A37124FED150}"/>
              </a:ext>
            </a:extLst>
          </p:cNvPr>
          <p:cNvSpPr>
            <a:spLocks noGrp="1"/>
          </p:cNvSpPr>
          <p:nvPr>
            <p:ph type="title"/>
          </p:nvPr>
        </p:nvSpPr>
        <p:spPr/>
        <p:txBody>
          <a:bodyPr/>
          <a:lstStyle/>
          <a:p>
            <a:r>
              <a:rPr lang="en-US" dirty="0"/>
              <a:t>Exercise 13: Documentation</a:t>
            </a:r>
            <a:endParaRPr lang="en-CA" dirty="0"/>
          </a:p>
        </p:txBody>
      </p:sp>
      <p:sp>
        <p:nvSpPr>
          <p:cNvPr id="3" name="Content Placeholder 2">
            <a:extLst>
              <a:ext uri="{FF2B5EF4-FFF2-40B4-BE49-F238E27FC236}">
                <a16:creationId xmlns:a16="http://schemas.microsoft.com/office/drawing/2014/main" id="{D90FBD34-5480-8640-3919-D2FD4038FB9C}"/>
              </a:ext>
            </a:extLst>
          </p:cNvPr>
          <p:cNvSpPr>
            <a:spLocks noGrp="1"/>
          </p:cNvSpPr>
          <p:nvPr>
            <p:ph idx="1"/>
          </p:nvPr>
        </p:nvSpPr>
        <p:spPr/>
        <p:txBody>
          <a:bodyPr/>
          <a:lstStyle/>
          <a:p>
            <a:r>
              <a:rPr lang="en-US" dirty="0"/>
              <a:t>Worth 0.5%</a:t>
            </a:r>
          </a:p>
          <a:p>
            <a:endParaRPr lang="en-US" dirty="0"/>
          </a:p>
          <a:p>
            <a:r>
              <a:rPr lang="en-US" dirty="0"/>
              <a:t>In this exercise, you will explore about documentation and practice documenting your code</a:t>
            </a:r>
            <a:endParaRPr lang="en-CA" dirty="0"/>
          </a:p>
        </p:txBody>
      </p:sp>
    </p:spTree>
    <p:extLst>
      <p:ext uri="{BB962C8B-B14F-4D97-AF65-F5344CB8AC3E}">
        <p14:creationId xmlns:p14="http://schemas.microsoft.com/office/powerpoint/2010/main" val="4222113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B7667-E7E8-2262-A5AF-05604F20BA27}"/>
              </a:ext>
            </a:extLst>
          </p:cNvPr>
          <p:cNvSpPr>
            <a:spLocks noGrp="1"/>
          </p:cNvSpPr>
          <p:nvPr>
            <p:ph type="title"/>
          </p:nvPr>
        </p:nvSpPr>
        <p:spPr/>
        <p:txBody>
          <a:bodyPr/>
          <a:lstStyle/>
          <a:p>
            <a:r>
              <a:rPr lang="en-US" dirty="0"/>
              <a:t>1. The Good, The Bad, The Ugly</a:t>
            </a:r>
            <a:endParaRPr lang="en-CA" dirty="0"/>
          </a:p>
        </p:txBody>
      </p:sp>
      <p:sp>
        <p:nvSpPr>
          <p:cNvPr id="3" name="Content Placeholder 2">
            <a:extLst>
              <a:ext uri="{FF2B5EF4-FFF2-40B4-BE49-F238E27FC236}">
                <a16:creationId xmlns:a16="http://schemas.microsoft.com/office/drawing/2014/main" id="{ADAEEC5B-6B28-E018-2E47-DB2049DE5B90}"/>
              </a:ext>
            </a:extLst>
          </p:cNvPr>
          <p:cNvSpPr>
            <a:spLocks noGrp="1"/>
          </p:cNvSpPr>
          <p:nvPr>
            <p:ph idx="1"/>
          </p:nvPr>
        </p:nvSpPr>
        <p:spPr/>
        <p:txBody>
          <a:bodyPr>
            <a:normAutofit/>
          </a:bodyPr>
          <a:lstStyle/>
          <a:p>
            <a:r>
              <a:rPr lang="en-US" dirty="0"/>
              <a:t>Spend 10 minutes looking through packages available at </a:t>
            </a:r>
            <a:r>
              <a:rPr lang="en-US" dirty="0" err="1"/>
              <a:t>pub.dev</a:t>
            </a:r>
            <a:r>
              <a:rPr lang="en-US" dirty="0"/>
              <a:t>.</a:t>
            </a:r>
          </a:p>
          <a:p>
            <a:r>
              <a:rPr lang="en-US" dirty="0"/>
              <a:t>Examine the documentation made available in the code, readme or more (website, etc.).</a:t>
            </a:r>
          </a:p>
          <a:p>
            <a:r>
              <a:rPr lang="en-US" dirty="0"/>
              <a:t>Find examples of documentation that you find very well done and useful – "The Good".  Take a couple screenshots.</a:t>
            </a:r>
          </a:p>
          <a:p>
            <a:r>
              <a:rPr lang="en-US" dirty="0"/>
              <a:t>Find examples of documentation that you find done poorly or vacuously – "The Bad".  Take a couple screenshots.</a:t>
            </a:r>
          </a:p>
          <a:p>
            <a:r>
              <a:rPr lang="en-US" dirty="0"/>
              <a:t>Find examples of documentation that you find done very badly or even misleading – "The Ugly".  Take a couple screenshots.</a:t>
            </a:r>
          </a:p>
          <a:p>
            <a:endParaRPr lang="en-US" dirty="0"/>
          </a:p>
          <a:p>
            <a:endParaRPr lang="en-US" dirty="0"/>
          </a:p>
          <a:p>
            <a:endParaRPr lang="en-CA" dirty="0"/>
          </a:p>
        </p:txBody>
      </p:sp>
    </p:spTree>
    <p:extLst>
      <p:ext uri="{BB962C8B-B14F-4D97-AF65-F5344CB8AC3E}">
        <p14:creationId xmlns:p14="http://schemas.microsoft.com/office/powerpoint/2010/main" val="1675565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7D7D8-1D16-E210-085B-ABBE0377EB3B}"/>
              </a:ext>
            </a:extLst>
          </p:cNvPr>
          <p:cNvSpPr>
            <a:spLocks noGrp="1"/>
          </p:cNvSpPr>
          <p:nvPr>
            <p:ph type="title"/>
          </p:nvPr>
        </p:nvSpPr>
        <p:spPr>
          <a:xfrm>
            <a:off x="838200" y="365125"/>
            <a:ext cx="10515600" cy="1325563"/>
          </a:xfrm>
        </p:spPr>
        <p:txBody>
          <a:bodyPr/>
          <a:lstStyle/>
          <a:p>
            <a:r>
              <a:rPr lang="en-US" dirty="0"/>
              <a:t>Objectives</a:t>
            </a:r>
            <a:endParaRPr lang="en-CA" dirty="0"/>
          </a:p>
        </p:txBody>
      </p:sp>
      <p:sp>
        <p:nvSpPr>
          <p:cNvPr id="3" name="Content Placeholder 2">
            <a:extLst>
              <a:ext uri="{FF2B5EF4-FFF2-40B4-BE49-F238E27FC236}">
                <a16:creationId xmlns:a16="http://schemas.microsoft.com/office/drawing/2014/main" id="{304889B8-8B2C-45E1-8ADA-DE327654B841}"/>
              </a:ext>
            </a:extLst>
          </p:cNvPr>
          <p:cNvSpPr>
            <a:spLocks noGrp="1"/>
          </p:cNvSpPr>
          <p:nvPr>
            <p:ph idx="1"/>
          </p:nvPr>
        </p:nvSpPr>
        <p:spPr>
          <a:xfrm>
            <a:off x="838200" y="1825625"/>
            <a:ext cx="10515600" cy="4351338"/>
          </a:xfrm>
        </p:spPr>
        <p:txBody>
          <a:bodyPr>
            <a:normAutofit/>
          </a:bodyPr>
          <a:lstStyle/>
          <a:p>
            <a:r>
              <a:rPr lang="en-US" dirty="0"/>
              <a:t>Work on Projects</a:t>
            </a:r>
          </a:p>
          <a:p>
            <a:r>
              <a:rPr lang="en-US" dirty="0"/>
              <a:t>Code Documentation</a:t>
            </a:r>
          </a:p>
          <a:p>
            <a:r>
              <a:rPr lang="en-US" dirty="0"/>
              <a:t>Exercise 13 - Documentation</a:t>
            </a:r>
          </a:p>
          <a:p>
            <a:endParaRPr lang="en-US" dirty="0"/>
          </a:p>
        </p:txBody>
      </p:sp>
    </p:spTree>
    <p:extLst>
      <p:ext uri="{BB962C8B-B14F-4D97-AF65-F5344CB8AC3E}">
        <p14:creationId xmlns:p14="http://schemas.microsoft.com/office/powerpoint/2010/main" val="3071494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03A88-1754-D932-EB75-DFA7D7B3C63F}"/>
              </a:ext>
            </a:extLst>
          </p:cNvPr>
          <p:cNvSpPr>
            <a:spLocks noGrp="1"/>
          </p:cNvSpPr>
          <p:nvPr>
            <p:ph type="title"/>
          </p:nvPr>
        </p:nvSpPr>
        <p:spPr/>
        <p:txBody>
          <a:bodyPr/>
          <a:lstStyle/>
          <a:p>
            <a:r>
              <a:rPr lang="en-US" dirty="0"/>
              <a:t>2. Document-First</a:t>
            </a:r>
            <a:endParaRPr lang="en-CA" dirty="0"/>
          </a:p>
        </p:txBody>
      </p:sp>
      <p:sp>
        <p:nvSpPr>
          <p:cNvPr id="3" name="Content Placeholder 2">
            <a:extLst>
              <a:ext uri="{FF2B5EF4-FFF2-40B4-BE49-F238E27FC236}">
                <a16:creationId xmlns:a16="http://schemas.microsoft.com/office/drawing/2014/main" id="{E92006FD-97F6-6013-27FD-0328164E052E}"/>
              </a:ext>
            </a:extLst>
          </p:cNvPr>
          <p:cNvSpPr>
            <a:spLocks noGrp="1"/>
          </p:cNvSpPr>
          <p:nvPr>
            <p:ph idx="1"/>
          </p:nvPr>
        </p:nvSpPr>
        <p:spPr/>
        <p:txBody>
          <a:bodyPr>
            <a:normAutofit fontScale="92500" lnSpcReduction="20000"/>
          </a:bodyPr>
          <a:lstStyle/>
          <a:p>
            <a:r>
              <a:rPr lang="en-US" dirty="0"/>
              <a:t>Write a class that will perform math, string or array operations of your choosing.</a:t>
            </a:r>
          </a:p>
          <a:p>
            <a:pPr lvl="1"/>
            <a:r>
              <a:rPr lang="en-US" dirty="0"/>
              <a:t>It should have at least 2 methods – one "simple" and one "more complex"</a:t>
            </a:r>
          </a:p>
          <a:p>
            <a:r>
              <a:rPr lang="en-US" dirty="0"/>
              <a:t>Think about the class for a few minutes and design it in your head or on paper.</a:t>
            </a:r>
          </a:p>
          <a:p>
            <a:r>
              <a:rPr lang="en-US" dirty="0"/>
              <a:t>Now, create a new file and write some initial class documentation summarizing that class</a:t>
            </a:r>
          </a:p>
          <a:p>
            <a:pPr lvl="1"/>
            <a:r>
              <a:rPr lang="en-US" dirty="0"/>
              <a:t>Take a screenshot showing your documentation before you code</a:t>
            </a:r>
          </a:p>
          <a:p>
            <a:r>
              <a:rPr lang="en-US" dirty="0"/>
              <a:t>Start coding the class</a:t>
            </a:r>
          </a:p>
          <a:p>
            <a:r>
              <a:rPr lang="en-US" dirty="0"/>
              <a:t>For each method, write the documentation first.</a:t>
            </a:r>
          </a:p>
          <a:p>
            <a:pPr lvl="1"/>
            <a:r>
              <a:rPr lang="en-US" dirty="0"/>
              <a:t>Take a couple screenshots showing your documentation before and after you code each method.</a:t>
            </a:r>
          </a:p>
          <a:p>
            <a:pPr marL="0" indent="0">
              <a:buNone/>
            </a:pPr>
            <a:endParaRPr lang="en-CA" dirty="0"/>
          </a:p>
        </p:txBody>
      </p:sp>
    </p:spTree>
    <p:extLst>
      <p:ext uri="{BB962C8B-B14F-4D97-AF65-F5344CB8AC3E}">
        <p14:creationId xmlns:p14="http://schemas.microsoft.com/office/powerpoint/2010/main" val="2970768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82C7D-0A1B-4F54-1B0E-BED3264307EE}"/>
              </a:ext>
            </a:extLst>
          </p:cNvPr>
          <p:cNvSpPr>
            <a:spLocks noGrp="1"/>
          </p:cNvSpPr>
          <p:nvPr>
            <p:ph type="title"/>
          </p:nvPr>
        </p:nvSpPr>
        <p:spPr/>
        <p:txBody>
          <a:bodyPr/>
          <a:lstStyle/>
          <a:p>
            <a:r>
              <a:rPr lang="en-US"/>
              <a:t>3. Add </a:t>
            </a:r>
            <a:r>
              <a:rPr lang="en-US" dirty="0"/>
              <a:t>Docs</a:t>
            </a:r>
            <a:endParaRPr lang="en-CA" dirty="0"/>
          </a:p>
        </p:txBody>
      </p:sp>
      <p:sp>
        <p:nvSpPr>
          <p:cNvPr id="3" name="Content Placeholder 2">
            <a:extLst>
              <a:ext uri="{FF2B5EF4-FFF2-40B4-BE49-F238E27FC236}">
                <a16:creationId xmlns:a16="http://schemas.microsoft.com/office/drawing/2014/main" id="{78F7288A-4A12-D03E-F130-4708091BF244}"/>
              </a:ext>
            </a:extLst>
          </p:cNvPr>
          <p:cNvSpPr>
            <a:spLocks noGrp="1"/>
          </p:cNvSpPr>
          <p:nvPr>
            <p:ph idx="1"/>
          </p:nvPr>
        </p:nvSpPr>
        <p:spPr/>
        <p:txBody>
          <a:bodyPr>
            <a:normAutofit lnSpcReduction="10000"/>
          </a:bodyPr>
          <a:lstStyle/>
          <a:p>
            <a:r>
              <a:rPr lang="en-US" dirty="0"/>
              <a:t>Look over some of the key classes in your project so far.</a:t>
            </a:r>
          </a:p>
          <a:p>
            <a:r>
              <a:rPr lang="en-US" dirty="0"/>
              <a:t>Are they good, bad or ugly when it comes to documentation?</a:t>
            </a:r>
          </a:p>
          <a:p>
            <a:pPr lvl="1"/>
            <a:r>
              <a:rPr lang="en-US" dirty="0"/>
              <a:t>Hands-Up For Ugly…</a:t>
            </a:r>
          </a:p>
          <a:p>
            <a:pPr lvl="1"/>
            <a:r>
              <a:rPr lang="en-US" dirty="0"/>
              <a:t>Hands-Up For Bad…</a:t>
            </a:r>
          </a:p>
          <a:p>
            <a:pPr lvl="1"/>
            <a:r>
              <a:rPr lang="en-US" dirty="0"/>
              <a:t>Hands-Up for Good…</a:t>
            </a:r>
          </a:p>
          <a:p>
            <a:r>
              <a:rPr lang="en-US" dirty="0"/>
              <a:t>Pick one that isn't "good" and make it so.</a:t>
            </a:r>
          </a:p>
          <a:p>
            <a:pPr lvl="1"/>
            <a:r>
              <a:rPr lang="en-US" dirty="0"/>
              <a:t>Optional: Leverage an IDE documentation helper if you can find one.</a:t>
            </a:r>
          </a:p>
          <a:p>
            <a:r>
              <a:rPr lang="en-US" dirty="0"/>
              <a:t>Screenshare your (newly updated) "Good"!</a:t>
            </a:r>
          </a:p>
          <a:p>
            <a:r>
              <a:rPr lang="en-US" dirty="0"/>
              <a:t>Capture some screenshots of your "Good"</a:t>
            </a:r>
          </a:p>
          <a:p>
            <a:r>
              <a:rPr lang="en-US" dirty="0"/>
              <a:t>Zip up all screenshots and upload to Lea.</a:t>
            </a:r>
            <a:endParaRPr lang="en-CA" dirty="0"/>
          </a:p>
        </p:txBody>
      </p:sp>
    </p:spTree>
    <p:extLst>
      <p:ext uri="{BB962C8B-B14F-4D97-AF65-F5344CB8AC3E}">
        <p14:creationId xmlns:p14="http://schemas.microsoft.com/office/powerpoint/2010/main" val="3172622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493BC-BE04-0A01-DABF-8374221CCA65}"/>
              </a:ext>
            </a:extLst>
          </p:cNvPr>
          <p:cNvSpPr>
            <a:spLocks noGrp="1"/>
          </p:cNvSpPr>
          <p:nvPr>
            <p:ph type="title"/>
          </p:nvPr>
        </p:nvSpPr>
        <p:spPr/>
        <p:txBody>
          <a:bodyPr/>
          <a:lstStyle/>
          <a:p>
            <a:r>
              <a:rPr lang="en-US" dirty="0"/>
              <a:t>Documentation</a:t>
            </a:r>
            <a:endParaRPr lang="en-CA" dirty="0"/>
          </a:p>
        </p:txBody>
      </p:sp>
      <p:sp>
        <p:nvSpPr>
          <p:cNvPr id="3" name="Content Placeholder 2">
            <a:extLst>
              <a:ext uri="{FF2B5EF4-FFF2-40B4-BE49-F238E27FC236}">
                <a16:creationId xmlns:a16="http://schemas.microsoft.com/office/drawing/2014/main" id="{8D7A557F-6F74-22B3-8E5A-4AD9A6E223E3}"/>
              </a:ext>
            </a:extLst>
          </p:cNvPr>
          <p:cNvSpPr>
            <a:spLocks noGrp="1"/>
          </p:cNvSpPr>
          <p:nvPr>
            <p:ph idx="1"/>
          </p:nvPr>
        </p:nvSpPr>
        <p:spPr>
          <a:xfrm>
            <a:off x="838200" y="1825624"/>
            <a:ext cx="10515600" cy="5032375"/>
          </a:xfrm>
        </p:spPr>
        <p:txBody>
          <a:bodyPr>
            <a:normAutofit fontScale="70000" lnSpcReduction="20000"/>
          </a:bodyPr>
          <a:lstStyle/>
          <a:p>
            <a:r>
              <a:rPr lang="en-US" dirty="0"/>
              <a:t>Your main responsibility as a software developer is to create a product that is useful to others</a:t>
            </a:r>
          </a:p>
          <a:p>
            <a:r>
              <a:rPr lang="en-US" dirty="0"/>
              <a:t>This means more than just "it must work"</a:t>
            </a:r>
          </a:p>
          <a:p>
            <a:r>
              <a:rPr lang="en-US" dirty="0"/>
              <a:t>As a GOOD, PROFESSIONAL software developer, your product must also be understandable, maintainable and usable by others.</a:t>
            </a:r>
          </a:p>
          <a:p>
            <a:r>
              <a:rPr lang="en-US" dirty="0"/>
              <a:t>However, there are several "others"</a:t>
            </a:r>
          </a:p>
          <a:p>
            <a:pPr lvl="1"/>
            <a:r>
              <a:rPr lang="en-US" dirty="0"/>
              <a:t>Clients</a:t>
            </a:r>
          </a:p>
          <a:p>
            <a:pPr lvl="1"/>
            <a:r>
              <a:rPr lang="en-US" dirty="0"/>
              <a:t>Users</a:t>
            </a:r>
          </a:p>
          <a:p>
            <a:pPr lvl="1"/>
            <a:r>
              <a:rPr lang="en-US" dirty="0"/>
              <a:t>Other team members (designers, developers, testers)</a:t>
            </a:r>
          </a:p>
          <a:p>
            <a:pPr lvl="1"/>
            <a:r>
              <a:rPr lang="en-US" dirty="0"/>
              <a:t>Your managers/bosses</a:t>
            </a:r>
          </a:p>
          <a:p>
            <a:pPr lvl="1"/>
            <a:r>
              <a:rPr lang="en-US" dirty="0"/>
              <a:t>Current and future developers of the product itself</a:t>
            </a:r>
          </a:p>
          <a:p>
            <a:pPr lvl="1"/>
            <a:r>
              <a:rPr lang="en-US" dirty="0"/>
              <a:t>Current and future developers using/working with your product</a:t>
            </a:r>
          </a:p>
          <a:p>
            <a:pPr marL="457200" lvl="1" indent="0">
              <a:buNone/>
            </a:pPr>
            <a:r>
              <a:rPr lang="en-US" dirty="0">
                <a:sym typeface="Wingdings" panose="05000000000000000000" pitchFamily="2" charset="2"/>
              </a:rPr>
              <a:t> </a:t>
            </a:r>
            <a:r>
              <a:rPr lang="en-US" dirty="0"/>
              <a:t>In short, all current and future stakeholders and users.</a:t>
            </a:r>
          </a:p>
          <a:p>
            <a:r>
              <a:rPr lang="en-CA" dirty="0"/>
              <a:t>Thus, there are a variety of types of documentation that may be needed for a product</a:t>
            </a:r>
          </a:p>
          <a:p>
            <a:pPr lvl="1"/>
            <a:r>
              <a:rPr lang="en-CA" dirty="0"/>
              <a:t>"External documentation" is documentation that accompanies your code.  These document the product in a variety of ways for different users and different purposes.  E.g., 14 different types: </a:t>
            </a:r>
            <a:r>
              <a:rPr lang="en-CA" dirty="0">
                <a:hlinkClick r:id="rId2"/>
              </a:rPr>
              <a:t>https://www.indeed.com/career-advice/career-development/documentation-for-software-development</a:t>
            </a:r>
            <a:r>
              <a:rPr lang="en-CA" dirty="0"/>
              <a:t> </a:t>
            </a:r>
          </a:p>
          <a:p>
            <a:pPr lvl="1"/>
            <a:r>
              <a:rPr lang="en-CA" dirty="0"/>
              <a:t>"Internal/code documentation" is documentation that is added to the code itself.  At a minimum, this includes a Readme file (usually stored at the top level of your project), documentation of each class and documentation of each method.  It should also include pertinent detailed documentation of particular lines of code or key variables where needed to clarify code meaning.</a:t>
            </a:r>
          </a:p>
          <a:p>
            <a:endParaRPr lang="en-US" dirty="0"/>
          </a:p>
        </p:txBody>
      </p:sp>
    </p:spTree>
    <p:extLst>
      <p:ext uri="{BB962C8B-B14F-4D97-AF65-F5344CB8AC3E}">
        <p14:creationId xmlns:p14="http://schemas.microsoft.com/office/powerpoint/2010/main" val="364230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4FCC5-15C3-5202-A380-AD8BE7AD5A93}"/>
              </a:ext>
            </a:extLst>
          </p:cNvPr>
          <p:cNvSpPr>
            <a:spLocks noGrp="1"/>
          </p:cNvSpPr>
          <p:nvPr>
            <p:ph type="title"/>
          </p:nvPr>
        </p:nvSpPr>
        <p:spPr>
          <a:xfrm>
            <a:off x="838200" y="139345"/>
            <a:ext cx="10515600" cy="1325563"/>
          </a:xfrm>
        </p:spPr>
        <p:txBody>
          <a:bodyPr/>
          <a:lstStyle/>
          <a:p>
            <a:r>
              <a:rPr lang="en-US" dirty="0"/>
              <a:t>Internal Documentation</a:t>
            </a:r>
            <a:endParaRPr lang="en-CA" dirty="0"/>
          </a:p>
        </p:txBody>
      </p:sp>
      <p:sp>
        <p:nvSpPr>
          <p:cNvPr id="3" name="Content Placeholder 2">
            <a:extLst>
              <a:ext uri="{FF2B5EF4-FFF2-40B4-BE49-F238E27FC236}">
                <a16:creationId xmlns:a16="http://schemas.microsoft.com/office/drawing/2014/main" id="{F5C393A5-BECC-4D22-109A-79C2AD02450B}"/>
              </a:ext>
            </a:extLst>
          </p:cNvPr>
          <p:cNvSpPr>
            <a:spLocks noGrp="1"/>
          </p:cNvSpPr>
          <p:nvPr>
            <p:ph idx="1"/>
          </p:nvPr>
        </p:nvSpPr>
        <p:spPr>
          <a:xfrm>
            <a:off x="838200" y="1185331"/>
            <a:ext cx="10515600" cy="5813778"/>
          </a:xfrm>
        </p:spPr>
        <p:txBody>
          <a:bodyPr>
            <a:normAutofit lnSpcReduction="10000"/>
          </a:bodyPr>
          <a:lstStyle/>
          <a:p>
            <a:r>
              <a:rPr lang="en-US" sz="1600" dirty="0"/>
              <a:t>A key part of your responsibility as a coder is to ensure that your code is understandable and maintainable.  And, for any code that will be called by other code, usable.</a:t>
            </a:r>
          </a:p>
          <a:p>
            <a:r>
              <a:rPr lang="en-US" sz="1600" dirty="0"/>
              <a:t>This means that other developers must be able to quickly determine what your code does, why it does what it does, how it does it and how to use it.</a:t>
            </a:r>
          </a:p>
          <a:p>
            <a:r>
              <a:rPr lang="en-US" sz="1600" dirty="0"/>
              <a:t>To achieve this requires appropriate internal documentation of your classes and methods.</a:t>
            </a:r>
          </a:p>
          <a:p>
            <a:r>
              <a:rPr lang="en-US" sz="1600" dirty="0"/>
              <a:t>Myth: "My code is self-documenting" or "It's obvious – just read the code"</a:t>
            </a:r>
          </a:p>
          <a:p>
            <a:pPr lvl="1"/>
            <a:r>
              <a:rPr lang="en-US" sz="1400" dirty="0"/>
              <a:t>Reality: Your perspectives on what is obvious and easy to understand are not universal</a:t>
            </a:r>
          </a:p>
          <a:p>
            <a:pPr lvl="1"/>
            <a:r>
              <a:rPr lang="en-US" sz="1400" dirty="0"/>
              <a:t>Reality: Your code can't capture the *why*</a:t>
            </a:r>
          </a:p>
          <a:p>
            <a:pPr lvl="1"/>
            <a:r>
              <a:rPr lang="en-US" sz="1400" dirty="0"/>
              <a:t>Reality: Your code often can't capture its role in the larger context</a:t>
            </a:r>
          </a:p>
          <a:p>
            <a:pPr lvl="1"/>
            <a:r>
              <a:rPr lang="en-US" sz="1400" dirty="0"/>
              <a:t>Reality: Your assumptions are often not indicated in the code</a:t>
            </a:r>
          </a:p>
          <a:p>
            <a:pPr marL="514350" indent="-514350">
              <a:buFont typeface="+mj-lt"/>
              <a:buAutoNum type="arabicPeriod"/>
            </a:pPr>
            <a:r>
              <a:rPr lang="en-US" sz="1600" dirty="0"/>
              <a:t>What your code does -&gt; The purpose of / operation performed by the code should be apparent to another coder.</a:t>
            </a:r>
          </a:p>
          <a:p>
            <a:pPr marL="514350" indent="-514350">
              <a:buFont typeface="+mj-lt"/>
              <a:buAutoNum type="arabicPeriod"/>
            </a:pPr>
            <a:r>
              <a:rPr lang="en-US" sz="1600" dirty="0"/>
              <a:t>Why it does what it does -&gt; The role of the code in relation to the rest of the code should be identified clearly where relevant.  This is especially true for any business logic or code that is part of a larger process.</a:t>
            </a:r>
          </a:p>
          <a:p>
            <a:pPr marL="514350" indent="-514350">
              <a:buFont typeface="+mj-lt"/>
              <a:buAutoNum type="arabicPeriod"/>
            </a:pPr>
            <a:r>
              <a:rPr lang="en-US" sz="1600" dirty="0"/>
              <a:t>How it does it -&gt; Often it is important to understand the type of solution that the code is applying.  This is particularly true for operations where efficiency is important (e.g., linear vs quadratic code, small vs large memory footprint), where there is a dependency on 3</a:t>
            </a:r>
            <a:r>
              <a:rPr lang="en-US" sz="1600" baseline="30000" dirty="0"/>
              <a:t>rd</a:t>
            </a:r>
            <a:r>
              <a:rPr lang="en-US" sz="1600" dirty="0"/>
              <a:t> party software, where different cases are handled differently, and/or where assumptions are made.</a:t>
            </a:r>
          </a:p>
          <a:p>
            <a:pPr marL="514350" indent="-514350">
              <a:buFont typeface="+mj-lt"/>
              <a:buAutoNum type="arabicPeriod"/>
            </a:pPr>
            <a:r>
              <a:rPr lang="en-US" sz="1600" dirty="0"/>
              <a:t>How to use it -&gt; What does a coder need to know when calling a method or using a particular object of a class (e.g., inputs, outputs, use cases).</a:t>
            </a:r>
          </a:p>
          <a:p>
            <a:r>
              <a:rPr lang="en-CA" sz="1600" dirty="0"/>
              <a:t>Some links</a:t>
            </a:r>
          </a:p>
          <a:p>
            <a:pPr lvl="1"/>
            <a:r>
              <a:rPr lang="en-CA" sz="1400" dirty="0">
                <a:hlinkClick r:id="rId2"/>
              </a:rPr>
              <a:t>https://dev.to/digvijayjadhav98/code-documentation-a-guide-for-beginners-4cj7</a:t>
            </a:r>
            <a:r>
              <a:rPr lang="en-CA" sz="1400" dirty="0"/>
              <a:t> </a:t>
            </a:r>
          </a:p>
          <a:p>
            <a:pPr lvl="1"/>
            <a:r>
              <a:rPr lang="en-CA" sz="1400" dirty="0">
                <a:hlinkClick r:id="rId3"/>
              </a:rPr>
              <a:t>https://www.jetbrains.com/help/idea/working-with-code-documentation.html</a:t>
            </a:r>
            <a:r>
              <a:rPr lang="en-CA" sz="1400" dirty="0"/>
              <a:t> </a:t>
            </a:r>
          </a:p>
        </p:txBody>
      </p:sp>
    </p:spTree>
    <p:extLst>
      <p:ext uri="{BB962C8B-B14F-4D97-AF65-F5344CB8AC3E}">
        <p14:creationId xmlns:p14="http://schemas.microsoft.com/office/powerpoint/2010/main" val="3067322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4FCC5-15C3-5202-A380-AD8BE7AD5A93}"/>
              </a:ext>
            </a:extLst>
          </p:cNvPr>
          <p:cNvSpPr>
            <a:spLocks noGrp="1"/>
          </p:cNvSpPr>
          <p:nvPr>
            <p:ph type="title"/>
          </p:nvPr>
        </p:nvSpPr>
        <p:spPr>
          <a:xfrm>
            <a:off x="838200" y="184501"/>
            <a:ext cx="10515600" cy="1325563"/>
          </a:xfrm>
        </p:spPr>
        <p:txBody>
          <a:bodyPr/>
          <a:lstStyle/>
          <a:p>
            <a:r>
              <a:rPr lang="en-US" dirty="0"/>
              <a:t>1. What your code does</a:t>
            </a:r>
            <a:endParaRPr lang="en-CA" dirty="0"/>
          </a:p>
        </p:txBody>
      </p:sp>
      <p:sp>
        <p:nvSpPr>
          <p:cNvPr id="3" name="Content Placeholder 2">
            <a:extLst>
              <a:ext uri="{FF2B5EF4-FFF2-40B4-BE49-F238E27FC236}">
                <a16:creationId xmlns:a16="http://schemas.microsoft.com/office/drawing/2014/main" id="{F5C393A5-BECC-4D22-109A-79C2AD02450B}"/>
              </a:ext>
            </a:extLst>
          </p:cNvPr>
          <p:cNvSpPr>
            <a:spLocks noGrp="1"/>
          </p:cNvSpPr>
          <p:nvPr>
            <p:ph idx="1"/>
          </p:nvPr>
        </p:nvSpPr>
        <p:spPr>
          <a:xfrm>
            <a:off x="838200" y="1159578"/>
            <a:ext cx="10515600" cy="5963710"/>
          </a:xfrm>
        </p:spPr>
        <p:txBody>
          <a:bodyPr>
            <a:normAutofit fontScale="62500" lnSpcReduction="20000"/>
          </a:bodyPr>
          <a:lstStyle/>
          <a:p>
            <a:r>
              <a:rPr lang="en-US" dirty="0"/>
              <a:t>The purpose of / operation performed by the code should be apparent.  </a:t>
            </a:r>
          </a:p>
          <a:p>
            <a:r>
              <a:rPr lang="en-US" dirty="0"/>
              <a:t>A lot of this can be accomplished using good naming for your class names, method names and parameter names. </a:t>
            </a:r>
          </a:p>
          <a:p>
            <a:pPr lvl="1"/>
            <a:r>
              <a:rPr lang="en-US" dirty="0"/>
              <a:t>Bad naming: class </a:t>
            </a:r>
            <a:r>
              <a:rPr lang="en-US" dirty="0" err="1"/>
              <a:t>MyClass</a:t>
            </a:r>
            <a:r>
              <a:rPr lang="en-US" dirty="0"/>
              <a:t> { </a:t>
            </a:r>
            <a:r>
              <a:rPr lang="en-US" dirty="0" err="1"/>
              <a:t>boolean</a:t>
            </a:r>
            <a:r>
              <a:rPr lang="en-US" dirty="0"/>
              <a:t> </a:t>
            </a:r>
            <a:r>
              <a:rPr lang="en-US" dirty="0" err="1"/>
              <a:t>MyMethod</a:t>
            </a:r>
            <a:r>
              <a:rPr lang="en-US" dirty="0"/>
              <a:t>(</a:t>
            </a:r>
            <a:r>
              <a:rPr lang="en-US" dirty="0" err="1"/>
              <a:t>x,y</a:t>
            </a:r>
            <a:r>
              <a:rPr lang="en-US" dirty="0"/>
              <a:t>) {…} }   </a:t>
            </a:r>
            <a:r>
              <a:rPr lang="en-US" dirty="0">
                <a:sym typeface="Wingdings" panose="05000000000000000000" pitchFamily="2" charset="2"/>
              </a:rPr>
              <a:t> What the heck is this for?</a:t>
            </a:r>
          </a:p>
          <a:p>
            <a:pPr lvl="1"/>
            <a:r>
              <a:rPr lang="en-US" dirty="0">
                <a:sym typeface="Wingdings" panose="05000000000000000000" pitchFamily="2" charset="2"/>
              </a:rPr>
              <a:t>Ambiguous naming:   class Operations { </a:t>
            </a:r>
            <a:r>
              <a:rPr lang="en-US" dirty="0" err="1">
                <a:sym typeface="Wingdings" panose="05000000000000000000" pitchFamily="2" charset="2"/>
              </a:rPr>
              <a:t>boolean</a:t>
            </a:r>
            <a:r>
              <a:rPr lang="en-US" dirty="0">
                <a:sym typeface="Wingdings" panose="05000000000000000000" pitchFamily="2" charset="2"/>
              </a:rPr>
              <a:t> </a:t>
            </a:r>
            <a:r>
              <a:rPr lang="en-US" dirty="0" err="1">
                <a:sym typeface="Wingdings" panose="05000000000000000000" pitchFamily="2" charset="2"/>
              </a:rPr>
              <a:t>checkDigits</a:t>
            </a:r>
            <a:r>
              <a:rPr lang="en-US" dirty="0">
                <a:sym typeface="Wingdings" panose="05000000000000000000" pitchFamily="2" charset="2"/>
              </a:rPr>
              <a:t>(int num1, int num2) {…} }   What does a true result mean?</a:t>
            </a:r>
          </a:p>
          <a:p>
            <a:pPr lvl="1"/>
            <a:r>
              <a:rPr lang="en-US" dirty="0"/>
              <a:t>Better naming: class </a:t>
            </a:r>
            <a:r>
              <a:rPr lang="en-US" dirty="0" err="1"/>
              <a:t>MathOperations</a:t>
            </a:r>
            <a:r>
              <a:rPr lang="en-US" dirty="0"/>
              <a:t> { </a:t>
            </a:r>
            <a:r>
              <a:rPr lang="en-US" dirty="0" err="1"/>
              <a:t>boolean</a:t>
            </a:r>
            <a:r>
              <a:rPr lang="en-US" dirty="0"/>
              <a:t> </a:t>
            </a:r>
            <a:r>
              <a:rPr lang="en-US" dirty="0" err="1"/>
              <a:t>isLargerThan</a:t>
            </a:r>
            <a:r>
              <a:rPr lang="en-US" dirty="0"/>
              <a:t>(int </a:t>
            </a:r>
            <a:r>
              <a:rPr lang="en-US" dirty="0" err="1"/>
              <a:t>numberChecking</a:t>
            </a:r>
            <a:r>
              <a:rPr lang="en-US" dirty="0"/>
              <a:t>, int </a:t>
            </a:r>
            <a:r>
              <a:rPr lang="en-US" dirty="0" err="1"/>
              <a:t>numberComparedTo</a:t>
            </a:r>
            <a:r>
              <a:rPr lang="en-US" dirty="0"/>
              <a:t>) {…} </a:t>
            </a:r>
            <a:r>
              <a:rPr lang="en-US" dirty="0">
                <a:sym typeface="Wingdings" panose="05000000000000000000" pitchFamily="2" charset="2"/>
              </a:rPr>
              <a:t> Pretty clear…</a:t>
            </a:r>
          </a:p>
          <a:p>
            <a:r>
              <a:rPr lang="en-US" dirty="0">
                <a:sym typeface="Wingdings" panose="05000000000000000000" pitchFamily="2" charset="2"/>
              </a:rPr>
              <a:t>But often names are not enough on their own or naming alone becomes unwieldy</a:t>
            </a:r>
          </a:p>
          <a:p>
            <a:pPr lvl="1"/>
            <a:r>
              <a:rPr lang="en-US" dirty="0"/>
              <a:t>Really???: class </a:t>
            </a:r>
            <a:r>
              <a:rPr lang="en-US" dirty="0" err="1"/>
              <a:t>IntegerAndWholeNumberMathOperations</a:t>
            </a:r>
            <a:r>
              <a:rPr lang="en-US" dirty="0"/>
              <a:t> { </a:t>
            </a:r>
            <a:r>
              <a:rPr lang="en-US" dirty="0" err="1"/>
              <a:t>boolean</a:t>
            </a:r>
            <a:r>
              <a:rPr lang="en-US" dirty="0"/>
              <a:t> isWholeNumberLargerThanAndThrowAnInvalidWholeNumberExceptionIfEitherNumberIsNegative(int </a:t>
            </a:r>
            <a:r>
              <a:rPr lang="en-US" dirty="0" err="1"/>
              <a:t>wholeNumberChecking</a:t>
            </a:r>
            <a:r>
              <a:rPr lang="en-US" dirty="0"/>
              <a:t>, int </a:t>
            </a:r>
            <a:r>
              <a:rPr lang="en-US" dirty="0" err="1"/>
              <a:t>wholeNumberComparedTo</a:t>
            </a:r>
            <a:r>
              <a:rPr lang="en-US" dirty="0"/>
              <a:t>) {…}</a:t>
            </a:r>
          </a:p>
          <a:p>
            <a:r>
              <a:rPr lang="en-US" dirty="0">
                <a:sym typeface="Wingdings" panose="05000000000000000000" pitchFamily="2" charset="2"/>
              </a:rPr>
              <a:t>Class and/or Method documentation provides a way for you to clearly indicate the purpose of your classes and methods.</a:t>
            </a:r>
          </a:p>
          <a:p>
            <a:pPr lvl="1"/>
            <a:r>
              <a:rPr lang="en-US" dirty="0"/>
              <a:t>/** Class containing math operations for integer and whole numbers.   All methods are static. **/</a:t>
            </a:r>
          </a:p>
          <a:p>
            <a:pPr lvl="1"/>
            <a:r>
              <a:rPr lang="en-US" dirty="0"/>
              <a:t>class </a:t>
            </a:r>
            <a:r>
              <a:rPr lang="en-US" dirty="0" err="1"/>
              <a:t>MathOperations</a:t>
            </a:r>
            <a:r>
              <a:rPr lang="en-US" dirty="0"/>
              <a:t> { </a:t>
            </a:r>
          </a:p>
          <a:p>
            <a:pPr lvl="1"/>
            <a:endParaRPr lang="en-US" dirty="0"/>
          </a:p>
          <a:p>
            <a:pPr lvl="1"/>
            <a:r>
              <a:rPr lang="en-US" dirty="0"/>
              <a:t>    /** Method that compares the value of two whole numbers to see if the first one, </a:t>
            </a:r>
            <a:r>
              <a:rPr lang="en-US" dirty="0" err="1"/>
              <a:t>numberChecking</a:t>
            </a:r>
            <a:r>
              <a:rPr lang="en-US" dirty="0"/>
              <a:t>, </a:t>
            </a:r>
          </a:p>
          <a:p>
            <a:pPr lvl="1"/>
            <a:r>
              <a:rPr lang="en-US" dirty="0"/>
              <a:t>             is larger than the second, </a:t>
            </a:r>
            <a:r>
              <a:rPr lang="en-US" dirty="0" err="1"/>
              <a:t>numberComparedTo</a:t>
            </a:r>
            <a:endParaRPr lang="en-US" dirty="0"/>
          </a:p>
          <a:p>
            <a:pPr lvl="1"/>
            <a:endParaRPr lang="en-US" dirty="0"/>
          </a:p>
          <a:p>
            <a:pPr lvl="1"/>
            <a:r>
              <a:rPr lang="en-US" dirty="0"/>
              <a:t>        *    @param int </a:t>
            </a:r>
            <a:r>
              <a:rPr lang="en-US" dirty="0" err="1"/>
              <a:t>numberChecking</a:t>
            </a:r>
            <a:r>
              <a:rPr lang="en-US" dirty="0"/>
              <a:t>: Value being checked.  It is an integer that must be a whole number</a:t>
            </a:r>
          </a:p>
          <a:p>
            <a:pPr lvl="1"/>
            <a:r>
              <a:rPr lang="en-US" dirty="0"/>
              <a:t>        *    @param int </a:t>
            </a:r>
            <a:r>
              <a:rPr lang="en-US" dirty="0" err="1"/>
              <a:t>numberComparedTo</a:t>
            </a:r>
            <a:r>
              <a:rPr lang="en-US" dirty="0"/>
              <a:t>: Value being compared against.  It is integer that must be a whole number</a:t>
            </a:r>
          </a:p>
          <a:p>
            <a:pPr lvl="1"/>
            <a:r>
              <a:rPr lang="en-US" dirty="0"/>
              <a:t>        *    @returns true if </a:t>
            </a:r>
            <a:r>
              <a:rPr lang="en-US" dirty="0" err="1"/>
              <a:t>numberChecking</a:t>
            </a:r>
            <a:r>
              <a:rPr lang="en-US" dirty="0"/>
              <a:t> is larger than </a:t>
            </a:r>
            <a:r>
              <a:rPr lang="en-US" dirty="0" err="1"/>
              <a:t>numberComparedTo</a:t>
            </a:r>
            <a:r>
              <a:rPr lang="en-US" dirty="0"/>
              <a:t>.  Returns false otherwise.</a:t>
            </a:r>
          </a:p>
          <a:p>
            <a:pPr lvl="1"/>
            <a:r>
              <a:rPr lang="en-US" dirty="0"/>
              <a:t>        *    @throws </a:t>
            </a:r>
            <a:r>
              <a:rPr lang="en-US" dirty="0" err="1"/>
              <a:t>InvalidWholeNumberException</a:t>
            </a:r>
            <a:r>
              <a:rPr lang="en-US" dirty="0"/>
              <a:t> if either parameter is negative</a:t>
            </a:r>
          </a:p>
          <a:p>
            <a:pPr lvl="1"/>
            <a:r>
              <a:rPr lang="en-US" dirty="0"/>
              <a:t>    **/</a:t>
            </a:r>
          </a:p>
          <a:p>
            <a:pPr lvl="1"/>
            <a:r>
              <a:rPr lang="en-US" dirty="0"/>
              <a:t>   public static </a:t>
            </a:r>
            <a:r>
              <a:rPr lang="en-US" dirty="0" err="1"/>
              <a:t>boolean</a:t>
            </a:r>
            <a:r>
              <a:rPr lang="en-US" dirty="0"/>
              <a:t> </a:t>
            </a:r>
            <a:r>
              <a:rPr lang="en-US" dirty="0" err="1"/>
              <a:t>isLargerThan</a:t>
            </a:r>
            <a:r>
              <a:rPr lang="en-US" dirty="0"/>
              <a:t>(int </a:t>
            </a:r>
            <a:r>
              <a:rPr lang="en-US" dirty="0" err="1"/>
              <a:t>numberChecking</a:t>
            </a:r>
            <a:r>
              <a:rPr lang="en-US" dirty="0"/>
              <a:t>, int </a:t>
            </a:r>
            <a:r>
              <a:rPr lang="en-US" dirty="0" err="1"/>
              <a:t>numberComparedTo</a:t>
            </a:r>
            <a:r>
              <a:rPr lang="en-US" dirty="0"/>
              <a:t>) {…}</a:t>
            </a:r>
            <a:endParaRPr lang="en-US" dirty="0">
              <a:sym typeface="Wingdings" panose="05000000000000000000" pitchFamily="2" charset="2"/>
            </a:endParaRPr>
          </a:p>
        </p:txBody>
      </p:sp>
    </p:spTree>
    <p:extLst>
      <p:ext uri="{BB962C8B-B14F-4D97-AF65-F5344CB8AC3E}">
        <p14:creationId xmlns:p14="http://schemas.microsoft.com/office/powerpoint/2010/main" val="631396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9B653-B309-39B8-21A3-780009DEBBBE}"/>
              </a:ext>
            </a:extLst>
          </p:cNvPr>
          <p:cNvSpPr>
            <a:spLocks noGrp="1"/>
          </p:cNvSpPr>
          <p:nvPr>
            <p:ph type="title"/>
          </p:nvPr>
        </p:nvSpPr>
        <p:spPr/>
        <p:txBody>
          <a:bodyPr/>
          <a:lstStyle/>
          <a:p>
            <a:r>
              <a:rPr lang="en-US" dirty="0"/>
              <a:t>2. Why it does what it does</a:t>
            </a:r>
            <a:endParaRPr lang="en-CA" dirty="0"/>
          </a:p>
        </p:txBody>
      </p:sp>
      <p:sp>
        <p:nvSpPr>
          <p:cNvPr id="3" name="Content Placeholder 2">
            <a:extLst>
              <a:ext uri="{FF2B5EF4-FFF2-40B4-BE49-F238E27FC236}">
                <a16:creationId xmlns:a16="http://schemas.microsoft.com/office/drawing/2014/main" id="{4545BE12-7CA9-0ABF-4301-94CBC96C0008}"/>
              </a:ext>
            </a:extLst>
          </p:cNvPr>
          <p:cNvSpPr>
            <a:spLocks noGrp="1"/>
          </p:cNvSpPr>
          <p:nvPr>
            <p:ph idx="1"/>
          </p:nvPr>
        </p:nvSpPr>
        <p:spPr>
          <a:xfrm>
            <a:off x="838200" y="1825624"/>
            <a:ext cx="10515600" cy="4902553"/>
          </a:xfrm>
        </p:spPr>
        <p:txBody>
          <a:bodyPr>
            <a:normAutofit fontScale="70000" lnSpcReduction="20000"/>
          </a:bodyPr>
          <a:lstStyle/>
          <a:p>
            <a:r>
              <a:rPr lang="en-US" dirty="0"/>
              <a:t>Your documentation should capture the role of your code in context. </a:t>
            </a:r>
          </a:p>
          <a:p>
            <a:pPr lvl="1"/>
            <a:r>
              <a:rPr lang="en-US" dirty="0"/>
              <a:t>This is especially true for any business logic or code that is part of a larger process.</a:t>
            </a:r>
          </a:p>
          <a:p>
            <a:r>
              <a:rPr lang="en-US" dirty="0"/>
              <a:t>Sometimes class documentation can provide a lot of high-level information about the purpose of the objects that it represents.</a:t>
            </a:r>
          </a:p>
          <a:p>
            <a:r>
              <a:rPr lang="en-US" dirty="0"/>
              <a:t>Well-designed methods are often concise and focused.  But, the method may still serve a key role or apply key business logic</a:t>
            </a:r>
          </a:p>
          <a:p>
            <a:r>
              <a:rPr lang="en-US" dirty="0"/>
              <a:t>A sentence or two is often enough to capture this</a:t>
            </a:r>
          </a:p>
          <a:p>
            <a:pPr lvl="1"/>
            <a:r>
              <a:rPr lang="en-US" dirty="0"/>
              <a:t>E.g., This method applies validation rules that ensure that passwords meet the following guidelines: xxx, </a:t>
            </a:r>
            <a:r>
              <a:rPr lang="en-US" dirty="0" err="1"/>
              <a:t>yyy</a:t>
            </a:r>
            <a:r>
              <a:rPr lang="en-US" dirty="0"/>
              <a:t>, zzz</a:t>
            </a:r>
          </a:p>
          <a:p>
            <a:pPr lvl="1"/>
            <a:r>
              <a:rPr lang="en-US" dirty="0"/>
              <a:t>E.g., This method sanitizes a given string to ensure to remove the following types of potential injection attacks: xxx, </a:t>
            </a:r>
            <a:r>
              <a:rPr lang="en-US" dirty="0" err="1"/>
              <a:t>yyy</a:t>
            </a:r>
            <a:r>
              <a:rPr lang="en-US" dirty="0"/>
              <a:t>, zzz</a:t>
            </a:r>
          </a:p>
          <a:p>
            <a:pPr lvl="1"/>
            <a:r>
              <a:rPr lang="en-US" dirty="0"/>
              <a:t>E.g., This method should be called before a new employee is assigned a parking space.  It ensures that the employee is authorized for a space and that a space is available for their category of employment.</a:t>
            </a:r>
          </a:p>
          <a:p>
            <a:pPr lvl="1"/>
            <a:r>
              <a:rPr lang="en-US" dirty="0"/>
              <a:t>E.g., This is a support function that may be called at anytime to determine whether a user is authorized</a:t>
            </a:r>
          </a:p>
          <a:p>
            <a:pPr lvl="1"/>
            <a:r>
              <a:rPr lang="en-US" dirty="0"/>
              <a:t>E.g., This function must be called at the beginning of the application before any database operations are performed.  It must be called exactly once or there will be a risk of duplicate database handles and dropped data.</a:t>
            </a:r>
          </a:p>
        </p:txBody>
      </p:sp>
    </p:spTree>
    <p:extLst>
      <p:ext uri="{BB962C8B-B14F-4D97-AF65-F5344CB8AC3E}">
        <p14:creationId xmlns:p14="http://schemas.microsoft.com/office/powerpoint/2010/main" val="3247914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07C07-1131-0C42-0590-707F466EA661}"/>
              </a:ext>
            </a:extLst>
          </p:cNvPr>
          <p:cNvSpPr>
            <a:spLocks noGrp="1"/>
          </p:cNvSpPr>
          <p:nvPr>
            <p:ph type="title"/>
          </p:nvPr>
        </p:nvSpPr>
        <p:spPr>
          <a:xfrm>
            <a:off x="838200" y="-221899"/>
            <a:ext cx="10515600" cy="1325563"/>
          </a:xfrm>
        </p:spPr>
        <p:txBody>
          <a:bodyPr/>
          <a:lstStyle/>
          <a:p>
            <a:r>
              <a:rPr lang="en-US" dirty="0"/>
              <a:t>3. How it does it</a:t>
            </a:r>
            <a:endParaRPr lang="en-CA" dirty="0"/>
          </a:p>
        </p:txBody>
      </p:sp>
      <p:sp>
        <p:nvSpPr>
          <p:cNvPr id="3" name="Content Placeholder 2">
            <a:extLst>
              <a:ext uri="{FF2B5EF4-FFF2-40B4-BE49-F238E27FC236}">
                <a16:creationId xmlns:a16="http://schemas.microsoft.com/office/drawing/2014/main" id="{27B05A96-82E4-ECFE-CBBA-E1FBC1CE3432}"/>
              </a:ext>
            </a:extLst>
          </p:cNvPr>
          <p:cNvSpPr>
            <a:spLocks noGrp="1"/>
          </p:cNvSpPr>
          <p:nvPr>
            <p:ph idx="1"/>
          </p:nvPr>
        </p:nvSpPr>
        <p:spPr>
          <a:xfrm>
            <a:off x="838200" y="778934"/>
            <a:ext cx="10515600" cy="6079066"/>
          </a:xfrm>
        </p:spPr>
        <p:txBody>
          <a:bodyPr>
            <a:normAutofit fontScale="55000" lnSpcReduction="20000"/>
          </a:bodyPr>
          <a:lstStyle/>
          <a:p>
            <a:r>
              <a:rPr lang="en-US" dirty="0"/>
              <a:t>This is the level of documentation that tries to capture the thing that is often nearest-and-dearest to a developer's heart (but they often don't document at all, ironically).  </a:t>
            </a:r>
          </a:p>
          <a:p>
            <a:pPr lvl="1"/>
            <a:r>
              <a:rPr lang="en-US" dirty="0"/>
              <a:t>What technique are they using?</a:t>
            </a:r>
          </a:p>
          <a:p>
            <a:pPr lvl="1"/>
            <a:r>
              <a:rPr lang="en-US" dirty="0"/>
              <a:t>What algorithm are they applying?</a:t>
            </a:r>
            <a:endParaRPr lang="en-CA" dirty="0"/>
          </a:p>
          <a:p>
            <a:pPr lvl="1"/>
            <a:r>
              <a:rPr lang="en-CA" dirty="0"/>
              <a:t>What cool approach are they adopting?</a:t>
            </a:r>
          </a:p>
          <a:p>
            <a:r>
              <a:rPr lang="en-CA" dirty="0"/>
              <a:t>But, it is also the level of documentation that needs to capture all the things that are "unwritten".</a:t>
            </a:r>
          </a:p>
          <a:p>
            <a:pPr lvl="1"/>
            <a:r>
              <a:rPr lang="en-CA" dirty="0"/>
              <a:t>Assumptions regarding inputs</a:t>
            </a:r>
          </a:p>
          <a:p>
            <a:pPr lvl="1"/>
            <a:r>
              <a:rPr lang="en-CA" dirty="0"/>
              <a:t>Limitations or conditions influencing outputs</a:t>
            </a:r>
          </a:p>
          <a:p>
            <a:pPr lvl="1"/>
            <a:r>
              <a:rPr lang="en-CA" dirty="0"/>
              <a:t>Different edge cases handled or not handled</a:t>
            </a:r>
          </a:p>
          <a:p>
            <a:r>
              <a:rPr lang="en-CA" dirty="0"/>
              <a:t>This level of documentation is accomplished with a mix of high-level and low-level documentation</a:t>
            </a:r>
          </a:p>
          <a:p>
            <a:pPr lvl="1"/>
            <a:r>
              <a:rPr lang="en-CA" dirty="0"/>
              <a:t>High-level: Class or method documentation that is not "in" the block of code.</a:t>
            </a:r>
          </a:p>
          <a:p>
            <a:pPr lvl="1"/>
            <a:r>
              <a:rPr lang="en-CA" dirty="0"/>
              <a:t>Low-level: Single or multi-line documentation that is inside the block of code.  A given comment typically refers to the line(s) right after it, or in some cases, the line it is on (if the comment is at the end of a line).</a:t>
            </a:r>
          </a:p>
          <a:p>
            <a:r>
              <a:rPr lang="en-CA" dirty="0"/>
              <a:t>Algorithm:</a:t>
            </a:r>
          </a:p>
          <a:p>
            <a:pPr lvl="1"/>
            <a:r>
              <a:rPr lang="en-CA" dirty="0"/>
              <a:t>If the entire method applies a specific algorithm, mention the type of algorithm or efficiency properties of that algorithm in the high-level documentation, and in the low-level documentation identify the specifics of that algorithm as appropriate. E.g.:</a:t>
            </a:r>
          </a:p>
          <a:p>
            <a:pPr lvl="2"/>
            <a:r>
              <a:rPr lang="en-CA" dirty="0"/>
              <a:t>High-level: Performs search in O(log n) time</a:t>
            </a:r>
          </a:p>
          <a:p>
            <a:pPr lvl="2"/>
            <a:r>
              <a:rPr lang="en-CA" dirty="0"/>
              <a:t>Low-level: Use binary search on a sorted tree.</a:t>
            </a:r>
          </a:p>
          <a:p>
            <a:r>
              <a:rPr lang="en-US" dirty="0"/>
              <a:t>Edge Cases:  Usually, each edge case is documented using low-level documentation.</a:t>
            </a:r>
          </a:p>
          <a:p>
            <a:pPr lvl="2"/>
            <a:r>
              <a:rPr lang="en-US" dirty="0" err="1"/>
              <a:t>boolean</a:t>
            </a:r>
            <a:r>
              <a:rPr lang="en-US" dirty="0"/>
              <a:t> </a:t>
            </a:r>
            <a:r>
              <a:rPr lang="en-US" dirty="0" err="1"/>
              <a:t>collisionCheck</a:t>
            </a:r>
            <a:r>
              <a:rPr lang="en-US" dirty="0"/>
              <a:t>() {</a:t>
            </a:r>
          </a:p>
          <a:p>
            <a:pPr lvl="2"/>
            <a:r>
              <a:rPr lang="en-US" dirty="0"/>
              <a:t>  if (</a:t>
            </a:r>
            <a:r>
              <a:rPr lang="en-US" dirty="0" err="1"/>
              <a:t>aaa</a:t>
            </a:r>
            <a:r>
              <a:rPr lang="en-US" dirty="0"/>
              <a:t>) {  // Screen boundary case</a:t>
            </a:r>
          </a:p>
          <a:p>
            <a:pPr lvl="2"/>
            <a:r>
              <a:rPr lang="en-US" dirty="0"/>
              <a:t>  } else if (</a:t>
            </a:r>
            <a:r>
              <a:rPr lang="en-US" dirty="0" err="1"/>
              <a:t>bbb</a:t>
            </a:r>
            <a:r>
              <a:rPr lang="en-US" dirty="0"/>
              <a:t>) { // Wall collision case</a:t>
            </a:r>
          </a:p>
          <a:p>
            <a:pPr lvl="2"/>
            <a:r>
              <a:rPr lang="en-US" dirty="0"/>
              <a:t>  } else { // No collision case</a:t>
            </a:r>
          </a:p>
          <a:p>
            <a:pPr lvl="2"/>
            <a:r>
              <a:rPr lang="en-US" dirty="0"/>
              <a:t>  }</a:t>
            </a:r>
          </a:p>
          <a:p>
            <a:r>
              <a:rPr lang="en-US" dirty="0"/>
              <a:t>3rd Party dependencies should generally be documented in high-level documentation at </a:t>
            </a:r>
            <a:r>
              <a:rPr lang="en-US" dirty="0" err="1"/>
              <a:t>th</a:t>
            </a:r>
            <a:r>
              <a:rPr lang="en-US" dirty="0"/>
              <a:t> class or method level as appropriate.</a:t>
            </a:r>
          </a:p>
          <a:p>
            <a:pPr lvl="1"/>
            <a:r>
              <a:rPr lang="en-US" dirty="0"/>
              <a:t>Broad dependencies are captured at the class level (e.g., This repository implementation uses </a:t>
            </a:r>
            <a:r>
              <a:rPr lang="en-US" dirty="0" err="1"/>
              <a:t>MySql</a:t>
            </a:r>
            <a:r>
              <a:rPr lang="en-US" dirty="0"/>
              <a:t>).  </a:t>
            </a:r>
          </a:p>
          <a:p>
            <a:pPr lvl="1"/>
            <a:r>
              <a:rPr lang="en-US" dirty="0"/>
              <a:t>Use of a specific library for a particular support function may be best documented at the method level (e.g., Uses the XXX validation library).  The reason for documenting here instead of just at a low-level is that the 3rd party function may return unexpected outputs or throw unexpected errors that a developer wants to be aware of without looking at your code.</a:t>
            </a:r>
          </a:p>
          <a:p>
            <a:endParaRPr lang="en-US" dirty="0"/>
          </a:p>
        </p:txBody>
      </p:sp>
    </p:spTree>
    <p:extLst>
      <p:ext uri="{BB962C8B-B14F-4D97-AF65-F5344CB8AC3E}">
        <p14:creationId xmlns:p14="http://schemas.microsoft.com/office/powerpoint/2010/main" val="2229729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1973F-894B-E659-DCE3-E7EB102749FE}"/>
              </a:ext>
            </a:extLst>
          </p:cNvPr>
          <p:cNvSpPr>
            <a:spLocks noGrp="1"/>
          </p:cNvSpPr>
          <p:nvPr>
            <p:ph type="title"/>
          </p:nvPr>
        </p:nvSpPr>
        <p:spPr/>
        <p:txBody>
          <a:bodyPr/>
          <a:lstStyle/>
          <a:p>
            <a:r>
              <a:rPr lang="en-US" dirty="0"/>
              <a:t>4. How to Use It</a:t>
            </a:r>
            <a:endParaRPr lang="en-CA" dirty="0"/>
          </a:p>
        </p:txBody>
      </p:sp>
      <p:sp>
        <p:nvSpPr>
          <p:cNvPr id="3" name="Content Placeholder 2">
            <a:extLst>
              <a:ext uri="{FF2B5EF4-FFF2-40B4-BE49-F238E27FC236}">
                <a16:creationId xmlns:a16="http://schemas.microsoft.com/office/drawing/2014/main" id="{6739301A-632B-44E3-6D4F-2C1910A4EFB1}"/>
              </a:ext>
            </a:extLst>
          </p:cNvPr>
          <p:cNvSpPr>
            <a:spLocks noGrp="1"/>
          </p:cNvSpPr>
          <p:nvPr>
            <p:ph idx="1"/>
          </p:nvPr>
        </p:nvSpPr>
        <p:spPr>
          <a:xfrm>
            <a:off x="838199" y="1825625"/>
            <a:ext cx="10936111" cy="4891264"/>
          </a:xfrm>
        </p:spPr>
        <p:txBody>
          <a:bodyPr>
            <a:normAutofit fontScale="70000" lnSpcReduction="20000"/>
          </a:bodyPr>
          <a:lstStyle/>
          <a:p>
            <a:r>
              <a:rPr lang="en-US" dirty="0"/>
              <a:t>This is the level of code that most developers actually do, but often at a shallow or pro-forma level</a:t>
            </a:r>
          </a:p>
          <a:p>
            <a:r>
              <a:rPr lang="en-US" dirty="0"/>
              <a:t>What does a coder need to know when calling a method or using a particular object of a class?  </a:t>
            </a:r>
          </a:p>
          <a:p>
            <a:r>
              <a:rPr lang="en-US" dirty="0"/>
              <a:t>At a minimum, you should indicate what are the expected valid inputs and types of outputs (including exceptions)</a:t>
            </a:r>
          </a:p>
          <a:p>
            <a:r>
              <a:rPr lang="en-US" dirty="0"/>
              <a:t>But also, is there a particular way to use to it </a:t>
            </a:r>
          </a:p>
          <a:p>
            <a:pPr lvl="1"/>
            <a:r>
              <a:rPr lang="en-US" dirty="0"/>
              <a:t>e.g., always call this method to validate inputs) </a:t>
            </a:r>
          </a:p>
          <a:p>
            <a:pPr lvl="1"/>
            <a:r>
              <a:rPr lang="en-US" dirty="0"/>
              <a:t>E.g., is there a design pattern at play (e.g., a singleton, a factory method).  </a:t>
            </a:r>
          </a:p>
          <a:p>
            <a:r>
              <a:rPr lang="en-US" dirty="0"/>
              <a:t>Or is there a particular situation in which to use it</a:t>
            </a:r>
          </a:p>
          <a:p>
            <a:pPr lvl="1"/>
            <a:r>
              <a:rPr lang="en-US" dirty="0"/>
              <a:t>When to use this method instead of a different (similar) one?</a:t>
            </a:r>
          </a:p>
          <a:p>
            <a:pPr lvl="1"/>
            <a:r>
              <a:rPr lang="en-US" dirty="0"/>
              <a:t>Methods or objects in a framework often have particular roles to play.</a:t>
            </a:r>
          </a:p>
          <a:p>
            <a:r>
              <a:rPr lang="en-US" dirty="0"/>
              <a:t>Examples are worth a thousand words</a:t>
            </a:r>
          </a:p>
          <a:p>
            <a:pPr lvl="1"/>
            <a:r>
              <a:rPr lang="en-US" dirty="0"/>
              <a:t>Sometimes, no amount of verbal description of how to use a method will make things clear, while a very simple example of calling the method will make it really apparent.</a:t>
            </a:r>
          </a:p>
          <a:p>
            <a:pPr lvl="1"/>
            <a:r>
              <a:rPr lang="en-US" dirty="0"/>
              <a:t>This is particularly true when in the early stages of development when you and your teammates are not "experts" in using your own code.</a:t>
            </a:r>
          </a:p>
          <a:p>
            <a:pPr lvl="1"/>
            <a:r>
              <a:rPr lang="en-US" dirty="0"/>
              <a:t>It is still true when your code is stable.</a:t>
            </a:r>
          </a:p>
          <a:p>
            <a:pPr lvl="1"/>
            <a:r>
              <a:rPr lang="en-US" dirty="0"/>
              <a:t>Sadly, most developers don't do this!</a:t>
            </a:r>
          </a:p>
          <a:p>
            <a:endParaRPr lang="en-US" dirty="0"/>
          </a:p>
          <a:p>
            <a:endParaRPr lang="en-CA" dirty="0"/>
          </a:p>
        </p:txBody>
      </p:sp>
    </p:spTree>
    <p:extLst>
      <p:ext uri="{BB962C8B-B14F-4D97-AF65-F5344CB8AC3E}">
        <p14:creationId xmlns:p14="http://schemas.microsoft.com/office/powerpoint/2010/main" val="788024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58513-2590-730C-DC86-7BC33BAD4685}"/>
              </a:ext>
            </a:extLst>
          </p:cNvPr>
          <p:cNvSpPr>
            <a:spLocks noGrp="1"/>
          </p:cNvSpPr>
          <p:nvPr>
            <p:ph type="title"/>
          </p:nvPr>
        </p:nvSpPr>
        <p:spPr/>
        <p:txBody>
          <a:bodyPr/>
          <a:lstStyle/>
          <a:p>
            <a:r>
              <a:rPr lang="en-US" dirty="0"/>
              <a:t>Avoid frustrations!!</a:t>
            </a:r>
            <a:endParaRPr lang="en-CA" dirty="0"/>
          </a:p>
        </p:txBody>
      </p:sp>
      <p:sp>
        <p:nvSpPr>
          <p:cNvPr id="3" name="Content Placeholder 2">
            <a:extLst>
              <a:ext uri="{FF2B5EF4-FFF2-40B4-BE49-F238E27FC236}">
                <a16:creationId xmlns:a16="http://schemas.microsoft.com/office/drawing/2014/main" id="{CC275FA9-A5A4-A4B6-688E-36521481A0E1}"/>
              </a:ext>
            </a:extLst>
          </p:cNvPr>
          <p:cNvSpPr>
            <a:spLocks noGrp="1"/>
          </p:cNvSpPr>
          <p:nvPr>
            <p:ph idx="1"/>
          </p:nvPr>
        </p:nvSpPr>
        <p:spPr>
          <a:xfrm>
            <a:off x="838200" y="1825624"/>
            <a:ext cx="10890956" cy="4800953"/>
          </a:xfrm>
        </p:spPr>
        <p:txBody>
          <a:bodyPr>
            <a:normAutofit fontScale="85000" lnSpcReduction="20000"/>
          </a:bodyPr>
          <a:lstStyle/>
          <a:p>
            <a:r>
              <a:rPr lang="en-US" dirty="0"/>
              <a:t>How often have your looked up documentation on how to use a method and been confused on what the method does?</a:t>
            </a:r>
          </a:p>
          <a:p>
            <a:r>
              <a:rPr lang="en-US" dirty="0"/>
              <a:t>How often have you just wanted to understand how to use a particular object or method but been unable to find an example?  Had to resort to scouring the internet and stack overflow?</a:t>
            </a:r>
          </a:p>
          <a:p>
            <a:pPr lvl="1"/>
            <a:r>
              <a:rPr lang="en-US" dirty="0"/>
              <a:t>Why doesn't the documentation just tell me how to use it?!!!</a:t>
            </a:r>
          </a:p>
          <a:p>
            <a:r>
              <a:rPr lang="en-US" dirty="0"/>
              <a:t>How often have you spent time trying to debug an issue only to find out that you were providing an invalid value to a method written by someone else – but there was nothing indicating that such a value was invalid.</a:t>
            </a:r>
          </a:p>
          <a:p>
            <a:r>
              <a:rPr lang="en-US" dirty="0"/>
              <a:t>How often have your tried to resort to reading someone else's code in order to try to figure out why you are getting certain errors when using their code?</a:t>
            </a:r>
          </a:p>
          <a:p>
            <a:r>
              <a:rPr lang="en-US" dirty="0"/>
              <a:t>Frustrating…. Right?  &lt;insert expletives about that *#*$! coder/coding team&gt;</a:t>
            </a:r>
          </a:p>
          <a:p>
            <a:r>
              <a:rPr lang="en-US" b="1" dirty="0"/>
              <a:t>Don't be that coder…  </a:t>
            </a:r>
            <a:r>
              <a:rPr lang="en-US" dirty="0"/>
              <a:t>Make your code easy for other developers to use and understand.  Your good documentation will save others a lot of time and frustration.  Your bad or lack of documentation will likely waste time and cause frustration.</a:t>
            </a:r>
            <a:endParaRPr lang="en-CA" dirty="0"/>
          </a:p>
        </p:txBody>
      </p:sp>
    </p:spTree>
    <p:extLst>
      <p:ext uri="{BB962C8B-B14F-4D97-AF65-F5344CB8AC3E}">
        <p14:creationId xmlns:p14="http://schemas.microsoft.com/office/powerpoint/2010/main" val="2639160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24597</TotalTime>
  <Words>3834</Words>
  <Application>Microsoft Office PowerPoint</Application>
  <PresentationFormat>Widescreen</PresentationFormat>
  <Paragraphs>258</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Related Technologies for Multiplatform Applications</vt:lpstr>
      <vt:lpstr>Objectives</vt:lpstr>
      <vt:lpstr>Documentation</vt:lpstr>
      <vt:lpstr>Internal Documentation</vt:lpstr>
      <vt:lpstr>1. What your code does</vt:lpstr>
      <vt:lpstr>2. Why it does what it does</vt:lpstr>
      <vt:lpstr>3. How it does it</vt:lpstr>
      <vt:lpstr>4. How to Use It</vt:lpstr>
      <vt:lpstr>Avoid frustrations!!</vt:lpstr>
      <vt:lpstr>Talib's Recommendation: Document-First Approach</vt:lpstr>
      <vt:lpstr>Help yourself and your teammates</vt:lpstr>
      <vt:lpstr>Some challenges</vt:lpstr>
      <vt:lpstr>Excuses, Excuses….</vt:lpstr>
      <vt:lpstr>Conventions</vt:lpstr>
      <vt:lpstr>Readme</vt:lpstr>
      <vt:lpstr>IDE Helpers</vt:lpstr>
      <vt:lpstr>And more</vt:lpstr>
      <vt:lpstr>Exercise 13: Documentation</vt:lpstr>
      <vt:lpstr>1. The Good, The Bad, The Ugly</vt:lpstr>
      <vt:lpstr>2. Document-First</vt:lpstr>
      <vt:lpstr>3. Add Docs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Talib Hussain</dc:creator>
  <cp:lastModifiedBy>Talib Hussain</cp:lastModifiedBy>
  <cp:revision>31</cp:revision>
  <dcterms:created xsi:type="dcterms:W3CDTF">2023-05-24T18:31:30Z</dcterms:created>
  <dcterms:modified xsi:type="dcterms:W3CDTF">2023-06-28T18:22:41Z</dcterms:modified>
</cp:coreProperties>
</file>