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9"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6" r:id="rId36"/>
    <p:sldId id="290" r:id="rId37"/>
    <p:sldId id="291" r:id="rId38"/>
    <p:sldId id="292" r:id="rId39"/>
    <p:sldId id="293" r:id="rId40"/>
    <p:sldId id="294" r:id="rId41"/>
    <p:sldId id="295" r:id="rId42"/>
    <p:sldId id="297" r:id="rId43"/>
    <p:sldId id="298" r:id="rId44"/>
    <p:sldId id="300"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138"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19FF8-E4E7-4E25-9B07-A6E0AAC0422E}" type="datetimeFigureOut">
              <a:rPr lang="en-US" smtClean="0"/>
              <a:t>8/28/2017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00D8B-86F7-4940-8263-3666C9953E27}" type="slidenum">
              <a:rPr lang="en-US" smtClean="0"/>
              <a:t>‹#›</a:t>
            </a:fld>
            <a:endParaRPr lang="en-US"/>
          </a:p>
        </p:txBody>
      </p:sp>
    </p:spTree>
    <p:extLst>
      <p:ext uri="{BB962C8B-B14F-4D97-AF65-F5344CB8AC3E}">
        <p14:creationId xmlns:p14="http://schemas.microsoft.com/office/powerpoint/2010/main" val="130917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Establishes</a:t>
            </a:r>
            <a:r>
              <a:rPr lang="en-US" baseline="0" dirty="0" smtClean="0"/>
              <a:t> timeline for when she selected her target and when she’ll arrive at her next target location</a:t>
            </a:r>
            <a:endParaRPr lang="en-US" dirty="0"/>
          </a:p>
        </p:txBody>
      </p:sp>
      <p:sp>
        <p:nvSpPr>
          <p:cNvPr id="4" name="Slide Number Placeholder 3"/>
          <p:cNvSpPr>
            <a:spLocks noGrp="1"/>
          </p:cNvSpPr>
          <p:nvPr>
            <p:ph type="sldNum" sz="quarter" idx="10"/>
          </p:nvPr>
        </p:nvSpPr>
        <p:spPr/>
        <p:txBody>
          <a:bodyPr/>
          <a:lstStyle/>
          <a:p>
            <a:fld id="{E8F00D8B-86F7-4940-8263-3666C9953E27}" type="slidenum">
              <a:rPr lang="en-US" smtClean="0"/>
              <a:t>18</a:t>
            </a:fld>
            <a:endParaRPr lang="en-US"/>
          </a:p>
        </p:txBody>
      </p:sp>
    </p:spTree>
    <p:extLst>
      <p:ext uri="{BB962C8B-B14F-4D97-AF65-F5344CB8AC3E}">
        <p14:creationId xmlns:p14="http://schemas.microsoft.com/office/powerpoint/2010/main" val="337115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come</a:t>
            </a:r>
            <a:r>
              <a:rPr lang="en-US" baseline="0" dirty="0" smtClean="0"/>
              <a:t> back to this</a:t>
            </a:r>
            <a:endParaRPr lang="en-US" dirty="0"/>
          </a:p>
        </p:txBody>
      </p:sp>
      <p:sp>
        <p:nvSpPr>
          <p:cNvPr id="4" name="Slide Number Placeholder 3"/>
          <p:cNvSpPr>
            <a:spLocks noGrp="1"/>
          </p:cNvSpPr>
          <p:nvPr>
            <p:ph type="sldNum" sz="quarter" idx="10"/>
          </p:nvPr>
        </p:nvSpPr>
        <p:spPr/>
        <p:txBody>
          <a:bodyPr/>
          <a:lstStyle/>
          <a:p>
            <a:fld id="{E8F00D8B-86F7-4940-8263-3666C9953E27}" type="slidenum">
              <a:rPr lang="en-US" smtClean="0"/>
              <a:t>19</a:t>
            </a:fld>
            <a:endParaRPr lang="en-US"/>
          </a:p>
        </p:txBody>
      </p:sp>
    </p:spTree>
    <p:extLst>
      <p:ext uri="{BB962C8B-B14F-4D97-AF65-F5344CB8AC3E}">
        <p14:creationId xmlns:p14="http://schemas.microsoft.com/office/powerpoint/2010/main" val="317767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Theme: iconic statues</a:t>
            </a:r>
          </a:p>
          <a:p>
            <a:r>
              <a:rPr lang="en-US" dirty="0" smtClean="0"/>
              <a:t>Next: set view to Details</a:t>
            </a:r>
            <a:endParaRPr lang="en-US" dirty="0"/>
          </a:p>
        </p:txBody>
      </p:sp>
      <p:sp>
        <p:nvSpPr>
          <p:cNvPr id="4" name="Slide Number Placeholder 3"/>
          <p:cNvSpPr>
            <a:spLocks noGrp="1"/>
          </p:cNvSpPr>
          <p:nvPr>
            <p:ph type="sldNum" sz="quarter" idx="10"/>
          </p:nvPr>
        </p:nvSpPr>
        <p:spPr/>
        <p:txBody>
          <a:bodyPr/>
          <a:lstStyle/>
          <a:p>
            <a:fld id="{E8F00D8B-86F7-4940-8263-3666C9953E27}" type="slidenum">
              <a:rPr lang="en-US" smtClean="0"/>
              <a:t>20</a:t>
            </a:fld>
            <a:endParaRPr lang="en-US"/>
          </a:p>
        </p:txBody>
      </p:sp>
    </p:spTree>
    <p:extLst>
      <p:ext uri="{BB962C8B-B14F-4D97-AF65-F5344CB8AC3E}">
        <p14:creationId xmlns:p14="http://schemas.microsoft.com/office/powerpoint/2010/main" val="271800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BA1F1-D186-45E6-9AF4-6F80260CE4AA}"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319873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A1F1-D186-45E6-9AF4-6F80260CE4AA}"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15891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A1F1-D186-45E6-9AF4-6F80260CE4AA}"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296134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A1F1-D186-45E6-9AF4-6F80260CE4AA}"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415746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BA1F1-D186-45E6-9AF4-6F80260CE4AA}"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55199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BA1F1-D186-45E6-9AF4-6F80260CE4AA}"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312418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BA1F1-D186-45E6-9AF4-6F80260CE4AA}" type="datetimeFigureOut">
              <a:rPr lang="en-US" smtClean="0"/>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373626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BA1F1-D186-45E6-9AF4-6F80260CE4AA}" type="datetimeFigureOut">
              <a:rPr lang="en-US" smtClean="0"/>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44771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BA1F1-D186-45E6-9AF4-6F80260CE4AA}" type="datetimeFigureOut">
              <a:rPr lang="en-US" smtClean="0"/>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350786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BA1F1-D186-45E6-9AF4-6F80260CE4AA}"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367478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BA1F1-D186-45E6-9AF4-6F80260CE4AA}"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FE5A5-61C9-4EF2-82BD-92CF4C622ED3}" type="slidenum">
              <a:rPr lang="en-US" smtClean="0"/>
              <a:t>‹#›</a:t>
            </a:fld>
            <a:endParaRPr lang="en-US"/>
          </a:p>
        </p:txBody>
      </p:sp>
    </p:spTree>
    <p:extLst>
      <p:ext uri="{BB962C8B-B14F-4D97-AF65-F5344CB8AC3E}">
        <p14:creationId xmlns:p14="http://schemas.microsoft.com/office/powerpoint/2010/main" val="44744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BA1F1-D186-45E6-9AF4-6F80260CE4AA}" type="datetimeFigureOut">
              <a:rPr lang="en-US" smtClean="0"/>
              <a:t>8/27/2017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FE5A5-61C9-4EF2-82BD-92CF4C622ED3}" type="slidenum">
              <a:rPr lang="en-US" smtClean="0"/>
              <a:t>‹#›</a:t>
            </a:fld>
            <a:endParaRPr lang="en-US"/>
          </a:p>
        </p:txBody>
      </p:sp>
    </p:spTree>
    <p:extLst>
      <p:ext uri="{BB962C8B-B14F-4D97-AF65-F5344CB8AC3E}">
        <p14:creationId xmlns:p14="http://schemas.microsoft.com/office/powerpoint/2010/main" val="152174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nirsoft.net/utils/browsing_history_view.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facebook.com/usdfc/" TargetMode="External"/><Relationship Id="rId3" Type="http://schemas.openxmlformats.org/officeDocument/2006/relationships/hyperlink" Target="https://www.facebook.com/BlackTshirtCyberForensicsChallenge/" TargetMode="External"/><Relationship Id="rId7" Type="http://schemas.openxmlformats.org/officeDocument/2006/relationships/hyperlink" Target="https://www.youtube.com/watch?v=ISnBBp9jdGY" TargetMode="External"/><Relationship Id="rId2" Type="http://schemas.openxmlformats.org/officeDocument/2006/relationships/hyperlink" Target="https://cyberforensicschallenge.com/" TargetMode="External"/><Relationship Id="rId1" Type="http://schemas.openxmlformats.org/officeDocument/2006/relationships/slideLayout" Target="../slideLayouts/slideLayout2.xml"/><Relationship Id="rId6" Type="http://schemas.openxmlformats.org/officeDocument/2006/relationships/hyperlink" Target="https://www.youtube.com/watch?v=5NsA_yvujUI" TargetMode="External"/><Relationship Id="rId5" Type="http://schemas.openxmlformats.org/officeDocument/2006/relationships/hyperlink" Target="https://www.youtube.com/watch?v=8PWxq5QU0j8" TargetMode="External"/><Relationship Id="rId4" Type="http://schemas.openxmlformats.org/officeDocument/2006/relationships/hyperlink" Target="http://webcache.googleusercontent.com/search?q=cache:DvVpq9m132cJ:www.stevenson.edu/graduate-professional-studies/blog-news-events/cyber-forensics-challenge-2016+&amp;cd=6&amp;hl=en&amp;ct=clnk&amp;gl=us" TargetMode="External"/><Relationship Id="rId9" Type="http://schemas.openxmlformats.org/officeDocument/2006/relationships/hyperlink" Target="http://www.securitytreasurehunt.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digitalforensics.securitytreasurehunt.com/" TargetMode="External"/><Relationship Id="rId2" Type="http://schemas.openxmlformats.org/officeDocument/2006/relationships/hyperlink" Target="https://cyberforensicschallenge.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usdfc.org/us-digital-forensics-challenge.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saw.engineering.nyu.edu/hsf" TargetMode="External"/><Relationship Id="rId2" Type="http://schemas.openxmlformats.org/officeDocument/2006/relationships/hyperlink" Target="http://www.usdfc.org/digital-crime-scene-challenge.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ap-cdta/cyber-forensics-challeng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Cyber Forensics Competitions and Challenges for Students</a:t>
            </a:r>
            <a:endParaRPr lang="en-US" dirty="0"/>
          </a:p>
        </p:txBody>
      </p:sp>
      <p:sp>
        <p:nvSpPr>
          <p:cNvPr id="3" name="Subtitle 2"/>
          <p:cNvSpPr>
            <a:spLocks noGrp="1"/>
          </p:cNvSpPr>
          <p:nvPr>
            <p:ph type="subTitle" idx="1"/>
          </p:nvPr>
        </p:nvSpPr>
        <p:spPr/>
        <p:txBody>
          <a:bodyPr/>
          <a:lstStyle/>
          <a:p>
            <a:r>
              <a:rPr lang="en-US" dirty="0" smtClean="0"/>
              <a:t>Capt Michael Dunn</a:t>
            </a:r>
            <a:endParaRPr lang="en-US" dirty="0"/>
          </a:p>
        </p:txBody>
      </p:sp>
    </p:spTree>
    <p:extLst>
      <p:ext uri="{BB962C8B-B14F-4D97-AF65-F5344CB8AC3E}">
        <p14:creationId xmlns:p14="http://schemas.microsoft.com/office/powerpoint/2010/main" val="81183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838200" y="1825624"/>
            <a:ext cx="10515600" cy="4474507"/>
          </a:xfrm>
        </p:spPr>
        <p:txBody>
          <a:bodyPr>
            <a:normAutofit/>
          </a:bodyPr>
          <a:lstStyle/>
          <a:p>
            <a:r>
              <a:rPr lang="en-US" dirty="0" smtClean="0"/>
              <a:t>Engaging (hands-on)</a:t>
            </a:r>
          </a:p>
          <a:p>
            <a:pPr lvl="1"/>
            <a:r>
              <a:rPr lang="en-US" dirty="0" smtClean="0"/>
              <a:t>Students must </a:t>
            </a:r>
            <a:r>
              <a:rPr lang="en-US" i="1" dirty="0" smtClean="0"/>
              <a:t>do</a:t>
            </a:r>
            <a:r>
              <a:rPr lang="en-US" dirty="0" smtClean="0"/>
              <a:t> something, not just look stuff up and answer questions</a:t>
            </a:r>
          </a:p>
          <a:p>
            <a:r>
              <a:rPr lang="en-US" dirty="0" smtClean="0"/>
              <a:t>Scalable</a:t>
            </a:r>
          </a:p>
          <a:p>
            <a:pPr lvl="1"/>
            <a:r>
              <a:rPr lang="en-US" dirty="0" smtClean="0"/>
              <a:t>Adaptable to small or large number of participants</a:t>
            </a:r>
          </a:p>
          <a:p>
            <a:r>
              <a:rPr lang="en-US" dirty="0" smtClean="0"/>
              <a:t>Introductory level</a:t>
            </a:r>
          </a:p>
          <a:p>
            <a:pPr lvl="1"/>
            <a:r>
              <a:rPr lang="en-US" dirty="0" smtClean="0"/>
              <a:t>Appropriate for students in grades 6-12</a:t>
            </a:r>
          </a:p>
          <a:p>
            <a:pPr lvl="1"/>
            <a:r>
              <a:rPr lang="en-US" dirty="0" smtClean="0"/>
              <a:t>Basic computer skills</a:t>
            </a:r>
          </a:p>
          <a:p>
            <a:pPr lvl="1"/>
            <a:r>
              <a:rPr lang="en-US" dirty="0" smtClean="0"/>
              <a:t>Could be accomplished after brief forensics instruction or with some googling</a:t>
            </a:r>
          </a:p>
          <a:p>
            <a:r>
              <a:rPr lang="en-US" dirty="0" smtClean="0"/>
              <a:t>Low cost</a:t>
            </a:r>
          </a:p>
          <a:p>
            <a:pPr lvl="1"/>
            <a:r>
              <a:rPr lang="en-US" dirty="0" smtClean="0"/>
              <a:t>No special software or licenses required</a:t>
            </a:r>
          </a:p>
        </p:txBody>
      </p:sp>
    </p:spTree>
    <p:extLst>
      <p:ext uri="{BB962C8B-B14F-4D97-AF65-F5344CB8AC3E}">
        <p14:creationId xmlns:p14="http://schemas.microsoft.com/office/powerpoint/2010/main" val="5505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en-US" dirty="0" smtClean="0"/>
              <a:t>Primary</a:t>
            </a:r>
          </a:p>
          <a:p>
            <a:r>
              <a:rPr lang="en-US" dirty="0" smtClean="0"/>
              <a:t>Gain understanding of evidence on computer from everyday activities</a:t>
            </a:r>
          </a:p>
          <a:p>
            <a:r>
              <a:rPr lang="en-US" dirty="0" smtClean="0"/>
              <a:t>Inspire further exploration/consideration of digital forensics</a:t>
            </a:r>
          </a:p>
          <a:p>
            <a:endParaRPr lang="en-US" dirty="0"/>
          </a:p>
          <a:p>
            <a:pPr marL="0" indent="0">
              <a:buNone/>
            </a:pPr>
            <a:r>
              <a:rPr lang="en-US" dirty="0" smtClean="0"/>
              <a:t>Secondary</a:t>
            </a:r>
          </a:p>
          <a:p>
            <a:r>
              <a:rPr lang="en-US" dirty="0" smtClean="0"/>
              <a:t>Practice systematic thinking and problem solving</a:t>
            </a:r>
          </a:p>
          <a:p>
            <a:r>
              <a:rPr lang="en-US" dirty="0" smtClean="0"/>
              <a:t>Improve practical computer skills</a:t>
            </a:r>
            <a:endParaRPr lang="en-US" dirty="0"/>
          </a:p>
        </p:txBody>
      </p:sp>
    </p:spTree>
    <p:extLst>
      <p:ext uri="{BB962C8B-B14F-4D97-AF65-F5344CB8AC3E}">
        <p14:creationId xmlns:p14="http://schemas.microsoft.com/office/powerpoint/2010/main" val="58025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Premise</a:t>
            </a:r>
            <a:endParaRPr lang="en-US" dirty="0"/>
          </a:p>
        </p:txBody>
      </p:sp>
      <p:sp>
        <p:nvSpPr>
          <p:cNvPr id="3" name="Content Placeholder 2"/>
          <p:cNvSpPr>
            <a:spLocks noGrp="1"/>
          </p:cNvSpPr>
          <p:nvPr>
            <p:ph idx="1"/>
          </p:nvPr>
        </p:nvSpPr>
        <p:spPr/>
        <p:txBody>
          <a:bodyPr/>
          <a:lstStyle/>
          <a:p>
            <a:r>
              <a:rPr lang="en-US" dirty="0" smtClean="0"/>
              <a:t>Carmen </a:t>
            </a:r>
            <a:r>
              <a:rPr lang="en-US" dirty="0" err="1" smtClean="0"/>
              <a:t>Sandiego</a:t>
            </a:r>
            <a:r>
              <a:rPr lang="en-US" dirty="0" smtClean="0"/>
              <a:t>-like character committed a crime</a:t>
            </a:r>
          </a:p>
          <a:p>
            <a:r>
              <a:rPr lang="en-US" dirty="0" smtClean="0"/>
              <a:t>Suspect got away, but laptop was captured</a:t>
            </a:r>
          </a:p>
          <a:p>
            <a:r>
              <a:rPr lang="en-US" dirty="0" smtClean="0"/>
              <a:t>User profile extracted in a zip file</a:t>
            </a:r>
          </a:p>
          <a:p>
            <a:r>
              <a:rPr lang="en-US" dirty="0" smtClean="0"/>
              <a:t>Students analyze files in the zipped folder</a:t>
            </a:r>
          </a:p>
          <a:p>
            <a:r>
              <a:rPr lang="en-US" dirty="0" smtClean="0"/>
              <a:t>Answer simple questions</a:t>
            </a:r>
          </a:p>
          <a:p>
            <a:r>
              <a:rPr lang="en-US" dirty="0" smtClean="0"/>
              <a:t>Ultimately:</a:t>
            </a:r>
          </a:p>
          <a:p>
            <a:pPr lvl="1"/>
            <a:r>
              <a:rPr lang="en-US" dirty="0" smtClean="0"/>
              <a:t>Where did the suspect go?</a:t>
            </a:r>
          </a:p>
          <a:p>
            <a:pPr lvl="1"/>
            <a:r>
              <a:rPr lang="en-US" dirty="0" smtClean="0"/>
              <a:t>What is her next target?</a:t>
            </a:r>
            <a:endParaRPr lang="en-US" dirty="0"/>
          </a:p>
        </p:txBody>
      </p:sp>
    </p:spTree>
    <p:extLst>
      <p:ext uri="{BB962C8B-B14F-4D97-AF65-F5344CB8AC3E}">
        <p14:creationId xmlns:p14="http://schemas.microsoft.com/office/powerpoint/2010/main" val="3378301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Exercised</a:t>
            </a:r>
            <a:endParaRPr lang="en-US" dirty="0"/>
          </a:p>
        </p:txBody>
      </p:sp>
      <p:sp>
        <p:nvSpPr>
          <p:cNvPr id="3" name="Content Placeholder 2"/>
          <p:cNvSpPr>
            <a:spLocks noGrp="1"/>
          </p:cNvSpPr>
          <p:nvPr>
            <p:ph idx="1"/>
          </p:nvPr>
        </p:nvSpPr>
        <p:spPr/>
        <p:txBody>
          <a:bodyPr/>
          <a:lstStyle/>
          <a:p>
            <a:r>
              <a:rPr lang="en-US" dirty="0" smtClean="0"/>
              <a:t>Working with folders and files</a:t>
            </a:r>
          </a:p>
          <a:p>
            <a:r>
              <a:rPr lang="en-US" dirty="0" smtClean="0"/>
              <a:t>Viewing file properties</a:t>
            </a:r>
          </a:p>
          <a:p>
            <a:r>
              <a:rPr lang="en-US" dirty="0" smtClean="0"/>
              <a:t>Using a tool to extract browser history</a:t>
            </a:r>
          </a:p>
          <a:p>
            <a:r>
              <a:rPr lang="en-US" dirty="0" smtClean="0"/>
              <a:t>Correlating user actions based on date/time</a:t>
            </a:r>
            <a:endParaRPr lang="en-US" dirty="0"/>
          </a:p>
        </p:txBody>
      </p:sp>
    </p:spTree>
    <p:extLst>
      <p:ext uri="{BB962C8B-B14F-4D97-AF65-F5344CB8AC3E}">
        <p14:creationId xmlns:p14="http://schemas.microsoft.com/office/powerpoint/2010/main" val="1890430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Windows 7 VM, minimal updates</a:t>
            </a:r>
          </a:p>
          <a:p>
            <a:r>
              <a:rPr lang="en-US" dirty="0" smtClean="0"/>
              <a:t>Internet Explorer 11</a:t>
            </a:r>
          </a:p>
          <a:p>
            <a:r>
              <a:rPr lang="en-US" dirty="0" smtClean="0"/>
              <a:t>Browsed websites</a:t>
            </a:r>
          </a:p>
          <a:p>
            <a:pPr lvl="1"/>
            <a:r>
              <a:rPr lang="en-US" dirty="0" smtClean="0"/>
              <a:t>Scope potential target locations</a:t>
            </a:r>
          </a:p>
          <a:p>
            <a:pPr lvl="1"/>
            <a:r>
              <a:rPr lang="en-US" dirty="0" smtClean="0"/>
              <a:t>Download photo of selected target</a:t>
            </a:r>
          </a:p>
          <a:p>
            <a:pPr lvl="1"/>
            <a:r>
              <a:rPr lang="en-US" dirty="0" smtClean="0"/>
              <a:t>Find and book flight to selected target location</a:t>
            </a:r>
          </a:p>
          <a:p>
            <a:r>
              <a:rPr lang="en-US" dirty="0" smtClean="0"/>
              <a:t>Compose email draft, save as .txt file</a:t>
            </a:r>
          </a:p>
          <a:p>
            <a:r>
              <a:rPr lang="en-US" dirty="0" smtClean="0"/>
              <a:t>Go online again and download decoy photos</a:t>
            </a:r>
            <a:endParaRPr lang="en-US" dirty="0"/>
          </a:p>
        </p:txBody>
      </p:sp>
    </p:spTree>
    <p:extLst>
      <p:ext uri="{BB962C8B-B14F-4D97-AF65-F5344CB8AC3E}">
        <p14:creationId xmlns:p14="http://schemas.microsoft.com/office/powerpoint/2010/main" val="2789185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Extracting User Profile</a:t>
            </a:r>
            <a:endParaRPr lang="en-US" dirty="0"/>
          </a:p>
        </p:txBody>
      </p:sp>
      <p:sp>
        <p:nvSpPr>
          <p:cNvPr id="3" name="Content Placeholder 2"/>
          <p:cNvSpPr>
            <a:spLocks noGrp="1"/>
          </p:cNvSpPr>
          <p:nvPr>
            <p:ph idx="1"/>
          </p:nvPr>
        </p:nvSpPr>
        <p:spPr>
          <a:xfrm>
            <a:off x="838200" y="1825625"/>
            <a:ext cx="10515600" cy="4584140"/>
          </a:xfrm>
        </p:spPr>
        <p:txBody>
          <a:bodyPr>
            <a:normAutofit/>
          </a:bodyPr>
          <a:lstStyle/>
          <a:p>
            <a:r>
              <a:rPr lang="en-US" dirty="0" smtClean="0"/>
              <a:t>Enable the built-in Administrator account</a:t>
            </a:r>
          </a:p>
          <a:p>
            <a:pPr marL="0" indent="0">
              <a:buNone/>
            </a:pPr>
            <a:endParaRPr lang="en-US" dirty="0" smtClean="0"/>
          </a:p>
          <a:p>
            <a:r>
              <a:rPr lang="en-US" dirty="0" smtClean="0"/>
              <a:t>Log off, log back in as Administrator</a:t>
            </a:r>
          </a:p>
          <a:p>
            <a:r>
              <a:rPr lang="en-US" dirty="0" err="1" smtClean="0"/>
              <a:t>Robocopy</a:t>
            </a:r>
            <a:r>
              <a:rPr lang="en-US" dirty="0" smtClean="0"/>
              <a:t> user profile</a:t>
            </a:r>
          </a:p>
        </p:txBody>
      </p:sp>
      <p:pic>
        <p:nvPicPr>
          <p:cNvPr id="4" name="image83.png"/>
          <p:cNvPicPr/>
          <p:nvPr/>
        </p:nvPicPr>
        <p:blipFill rotWithShape="1">
          <a:blip r:embed="rId2"/>
          <a:srcRect b="18206"/>
          <a:stretch/>
        </p:blipFill>
        <p:spPr>
          <a:xfrm>
            <a:off x="1110783" y="2219605"/>
            <a:ext cx="7553122" cy="595313"/>
          </a:xfrm>
          <a:prstGeom prst="rect">
            <a:avLst/>
          </a:prstGeom>
          <a:ln/>
        </p:spPr>
      </p:pic>
      <p:pic>
        <p:nvPicPr>
          <p:cNvPr id="5" name="image69.png"/>
          <p:cNvPicPr/>
          <p:nvPr/>
        </p:nvPicPr>
        <p:blipFill>
          <a:blip r:embed="rId3"/>
          <a:srcRect/>
          <a:stretch>
            <a:fillRect/>
          </a:stretch>
        </p:blipFill>
        <p:spPr>
          <a:xfrm>
            <a:off x="1110782" y="3838294"/>
            <a:ext cx="10649617" cy="500623"/>
          </a:xfrm>
          <a:prstGeom prst="rect">
            <a:avLst/>
          </a:prstGeom>
          <a:ln/>
        </p:spPr>
      </p:pic>
      <p:pic>
        <p:nvPicPr>
          <p:cNvPr id="6" name="image81.png"/>
          <p:cNvPicPr/>
          <p:nvPr/>
        </p:nvPicPr>
        <p:blipFill rotWithShape="1">
          <a:blip r:embed="rId4"/>
          <a:srcRect t="29222" b="11847"/>
          <a:stretch/>
        </p:blipFill>
        <p:spPr>
          <a:xfrm>
            <a:off x="1110782" y="4374776"/>
            <a:ext cx="8104936" cy="2428969"/>
          </a:xfrm>
          <a:prstGeom prst="rect">
            <a:avLst/>
          </a:prstGeom>
          <a:ln/>
        </p:spPr>
      </p:pic>
    </p:spTree>
    <p:extLst>
      <p:ext uri="{BB962C8B-B14F-4D97-AF65-F5344CB8AC3E}">
        <p14:creationId xmlns:p14="http://schemas.microsoft.com/office/powerpoint/2010/main" val="3099973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Extracting User Profile</a:t>
            </a:r>
            <a:endParaRPr lang="en-US" dirty="0"/>
          </a:p>
        </p:txBody>
      </p:sp>
      <p:sp>
        <p:nvSpPr>
          <p:cNvPr id="3" name="Content Placeholder 2"/>
          <p:cNvSpPr>
            <a:spLocks noGrp="1"/>
          </p:cNvSpPr>
          <p:nvPr>
            <p:ph idx="1"/>
          </p:nvPr>
        </p:nvSpPr>
        <p:spPr>
          <a:xfrm>
            <a:off x="838200" y="1825624"/>
            <a:ext cx="10515600" cy="4817223"/>
          </a:xfrm>
        </p:spPr>
        <p:txBody>
          <a:bodyPr>
            <a:normAutofit/>
          </a:bodyPr>
          <a:lstStyle/>
          <a:p>
            <a:r>
              <a:rPr lang="en-US" dirty="0" smtClean="0"/>
              <a:t>Delete content folders from Temporary Internet Files</a:t>
            </a:r>
          </a:p>
          <a:p>
            <a:pPr lvl="1"/>
            <a:r>
              <a:rPr lang="en-US" dirty="0" smtClean="0"/>
              <a:t>Windows couldn’t zip Unicode characters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1800" dirty="0"/>
          </a:p>
          <a:p>
            <a:pPr marL="0" indent="0">
              <a:buNone/>
            </a:pPr>
            <a:endParaRPr lang="en-US" sz="2400" dirty="0" smtClean="0"/>
          </a:p>
          <a:p>
            <a:r>
              <a:rPr lang="en-US" dirty="0" smtClean="0"/>
              <a:t>Zip folder</a:t>
            </a:r>
          </a:p>
          <a:p>
            <a:r>
              <a:rPr lang="en-US" dirty="0" smtClean="0"/>
              <a:t>Copy/paste to host machine</a:t>
            </a:r>
          </a:p>
          <a:p>
            <a:r>
              <a:rPr lang="en-US" dirty="0" smtClean="0"/>
              <a:t>Student downloads zip file, extracts</a:t>
            </a:r>
            <a:endParaRPr lang="en-US" dirty="0"/>
          </a:p>
        </p:txBody>
      </p:sp>
      <p:pic>
        <p:nvPicPr>
          <p:cNvPr id="5" name="image66.png"/>
          <p:cNvPicPr/>
          <p:nvPr/>
        </p:nvPicPr>
        <p:blipFill rotWithShape="1">
          <a:blip r:embed="rId2"/>
          <a:srcRect b="16161"/>
          <a:stretch/>
        </p:blipFill>
        <p:spPr>
          <a:xfrm>
            <a:off x="838200" y="2647950"/>
            <a:ext cx="4854388" cy="2530615"/>
          </a:xfrm>
          <a:prstGeom prst="rect">
            <a:avLst/>
          </a:prstGeom>
          <a:ln/>
        </p:spPr>
      </p:pic>
      <p:pic>
        <p:nvPicPr>
          <p:cNvPr id="6" name="image85.png"/>
          <p:cNvPicPr/>
          <p:nvPr/>
        </p:nvPicPr>
        <p:blipFill>
          <a:blip r:embed="rId3"/>
          <a:srcRect/>
          <a:stretch>
            <a:fillRect/>
          </a:stretch>
        </p:blipFill>
        <p:spPr>
          <a:xfrm>
            <a:off x="5795682" y="2647950"/>
            <a:ext cx="5392271" cy="2131560"/>
          </a:xfrm>
          <a:prstGeom prst="rect">
            <a:avLst/>
          </a:prstGeom>
          <a:ln/>
        </p:spPr>
      </p:pic>
      <p:pic>
        <p:nvPicPr>
          <p:cNvPr id="7" name="image7.png"/>
          <p:cNvPicPr/>
          <p:nvPr/>
        </p:nvPicPr>
        <p:blipFill rotWithShape="1">
          <a:blip r:embed="rId4"/>
          <a:srcRect l="4525" t="39651" r="2111" b="10460"/>
          <a:stretch/>
        </p:blipFill>
        <p:spPr>
          <a:xfrm>
            <a:off x="5289176" y="5223387"/>
            <a:ext cx="6513682" cy="989153"/>
          </a:xfrm>
          <a:prstGeom prst="rect">
            <a:avLst/>
          </a:prstGeom>
          <a:ln/>
        </p:spPr>
      </p:pic>
    </p:spTree>
    <p:extLst>
      <p:ext uri="{BB962C8B-B14F-4D97-AF65-F5344CB8AC3E}">
        <p14:creationId xmlns:p14="http://schemas.microsoft.com/office/powerpoint/2010/main" val="3348859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a:t>
            </a:r>
            <a:endParaRPr lang="en-US" dirty="0"/>
          </a:p>
        </p:txBody>
      </p:sp>
      <p:sp>
        <p:nvSpPr>
          <p:cNvPr id="3" name="Content Placeholder 2"/>
          <p:cNvSpPr>
            <a:spLocks noGrp="1"/>
          </p:cNvSpPr>
          <p:nvPr>
            <p:ph idx="1"/>
          </p:nvPr>
        </p:nvSpPr>
        <p:spPr/>
        <p:txBody>
          <a:bodyPr>
            <a:normAutofit/>
          </a:bodyPr>
          <a:lstStyle/>
          <a:p>
            <a:pPr marL="0" indent="0">
              <a:lnSpc>
                <a:spcPct val="120000"/>
              </a:lnSpc>
              <a:buNone/>
            </a:pPr>
            <a:r>
              <a:rPr lang="en-US" sz="3200" i="1" dirty="0"/>
              <a:t>World-infamous </a:t>
            </a:r>
            <a:r>
              <a:rPr lang="en-US" sz="3200" i="1" dirty="0" err="1"/>
              <a:t>supercriminal</a:t>
            </a:r>
            <a:r>
              <a:rPr lang="en-US" sz="3200" i="1" dirty="0"/>
              <a:t> Carla </a:t>
            </a:r>
            <a:r>
              <a:rPr lang="en-US" sz="3200" i="1" dirty="0" err="1"/>
              <a:t>Sanfrancisco</a:t>
            </a:r>
            <a:r>
              <a:rPr lang="en-US" sz="3200" i="1" dirty="0"/>
              <a:t> just stole all the deep dish pizza in Chicago! ACME detectives lost her trail somewhere in the Windy City, but they managed to nab her laptop. ACME has extracted Carla’s user profile folder (C:\Users\Carla </a:t>
            </a:r>
            <a:r>
              <a:rPr lang="en-US" sz="3200" i="1" dirty="0" err="1"/>
              <a:t>Sanfrancisco</a:t>
            </a:r>
            <a:r>
              <a:rPr lang="en-US" sz="3200" i="1" dirty="0"/>
              <a:t>) and have sent it to you for analysis. Can you uncover the clues she left behind and figure out where she’s headed next? And what is her next target?</a:t>
            </a:r>
          </a:p>
          <a:p>
            <a:pPr marL="0" indent="0">
              <a:lnSpc>
                <a:spcPct val="120000"/>
              </a:lnSpc>
              <a:buNone/>
            </a:pPr>
            <a:endParaRPr lang="en-US" sz="3200" i="1" dirty="0"/>
          </a:p>
        </p:txBody>
      </p:sp>
    </p:spTree>
    <p:extLst>
      <p:ext uri="{BB962C8B-B14F-4D97-AF65-F5344CB8AC3E}">
        <p14:creationId xmlns:p14="http://schemas.microsoft.com/office/powerpoint/2010/main" val="140560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a:xfrm>
            <a:off x="838200" y="1825625"/>
            <a:ext cx="10515600" cy="4550008"/>
          </a:xfrm>
        </p:spPr>
        <p:txBody>
          <a:bodyPr>
            <a:normAutofit/>
          </a:bodyPr>
          <a:lstStyle/>
          <a:p>
            <a:pPr marL="0" indent="0">
              <a:buNone/>
            </a:pPr>
            <a:r>
              <a:rPr lang="en-US" dirty="0" smtClean="0"/>
              <a:t>File: \Documents\email.txt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Based on file modified time, Carla booked her </a:t>
            </a:r>
            <a:r>
              <a:rPr lang="en-US" dirty="0" smtClean="0"/>
              <a:t/>
            </a:r>
            <a:br>
              <a:rPr lang="en-US" dirty="0" smtClean="0"/>
            </a:br>
            <a:r>
              <a:rPr lang="en-US" dirty="0" smtClean="0"/>
              <a:t>flight on </a:t>
            </a:r>
            <a:r>
              <a:rPr lang="en-US" dirty="0"/>
              <a:t>August 21, and will arrive at her destination on August 24</a:t>
            </a:r>
            <a:r>
              <a:rPr lang="en-US" dirty="0" smtClean="0"/>
              <a:t>.</a:t>
            </a:r>
          </a:p>
          <a:p>
            <a:pPr marL="0" indent="0">
              <a:buNone/>
            </a:pPr>
            <a:endParaRPr lang="en-US" dirty="0"/>
          </a:p>
        </p:txBody>
      </p:sp>
      <p:pic>
        <p:nvPicPr>
          <p:cNvPr id="9" name="image70.png"/>
          <p:cNvPicPr/>
          <p:nvPr/>
        </p:nvPicPr>
        <p:blipFill>
          <a:blip r:embed="rId3"/>
          <a:srcRect/>
          <a:stretch>
            <a:fillRect/>
          </a:stretch>
        </p:blipFill>
        <p:spPr>
          <a:xfrm>
            <a:off x="838199" y="2299283"/>
            <a:ext cx="7285815" cy="1494526"/>
          </a:xfrm>
          <a:prstGeom prst="rect">
            <a:avLst/>
          </a:prstGeom>
          <a:ln/>
        </p:spPr>
      </p:pic>
      <p:pic>
        <p:nvPicPr>
          <p:cNvPr id="10" name="image60.png"/>
          <p:cNvPicPr/>
          <p:nvPr/>
        </p:nvPicPr>
        <p:blipFill>
          <a:blip r:embed="rId4"/>
          <a:srcRect/>
          <a:stretch>
            <a:fillRect/>
          </a:stretch>
        </p:blipFill>
        <p:spPr>
          <a:xfrm>
            <a:off x="838199" y="3793809"/>
            <a:ext cx="7040003" cy="1398975"/>
          </a:xfrm>
          <a:prstGeom prst="rect">
            <a:avLst/>
          </a:prstGeom>
          <a:ln/>
        </p:spPr>
      </p:pic>
      <p:pic>
        <p:nvPicPr>
          <p:cNvPr id="11" name="image58.png"/>
          <p:cNvPicPr/>
          <p:nvPr/>
        </p:nvPicPr>
        <p:blipFill>
          <a:blip r:embed="rId5"/>
          <a:srcRect/>
          <a:stretch>
            <a:fillRect/>
          </a:stretch>
        </p:blipFill>
        <p:spPr>
          <a:xfrm>
            <a:off x="8107237" y="650125"/>
            <a:ext cx="3626820" cy="5085541"/>
          </a:xfrm>
          <a:prstGeom prst="rect">
            <a:avLst/>
          </a:prstGeom>
          <a:ln/>
        </p:spPr>
      </p:pic>
    </p:spTree>
    <p:extLst>
      <p:ext uri="{BB962C8B-B14F-4D97-AF65-F5344CB8AC3E}">
        <p14:creationId xmlns:p14="http://schemas.microsoft.com/office/powerpoint/2010/main" val="857540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a:xfrm>
            <a:off x="838200" y="1825625"/>
            <a:ext cx="10515600" cy="4667454"/>
          </a:xfrm>
        </p:spPr>
        <p:txBody>
          <a:bodyPr>
            <a:normAutofit/>
          </a:bodyPr>
          <a:lstStyle/>
          <a:p>
            <a:pPr marL="0" indent="0">
              <a:buNone/>
            </a:pPr>
            <a:r>
              <a:rPr lang="en-US" dirty="0"/>
              <a:t>File: </a:t>
            </a:r>
            <a:r>
              <a:rPr lang="en-US" dirty="0" smtClean="0"/>
              <a:t>\Documents\Andersen.txt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Copy of Andersen’s Fairy Tales, by Hans Christian Andersen</a:t>
            </a:r>
          </a:p>
          <a:p>
            <a:pPr marL="0" indent="0">
              <a:buNone/>
            </a:pPr>
            <a:r>
              <a:rPr lang="en-US" dirty="0"/>
              <a:t>F</a:t>
            </a:r>
            <a:r>
              <a:rPr lang="en-US" dirty="0" smtClean="0"/>
              <a:t>rom “Project Gutenberg” (www.gutenberg.org)</a:t>
            </a:r>
            <a:endParaRPr lang="en-US" dirty="0"/>
          </a:p>
        </p:txBody>
      </p:sp>
      <p:pic>
        <p:nvPicPr>
          <p:cNvPr id="4" name="image56.png"/>
          <p:cNvPicPr/>
          <p:nvPr/>
        </p:nvPicPr>
        <p:blipFill rotWithShape="1">
          <a:blip r:embed="rId3"/>
          <a:srcRect b="48059"/>
          <a:stretch/>
        </p:blipFill>
        <p:spPr>
          <a:xfrm>
            <a:off x="901117" y="2265901"/>
            <a:ext cx="6668635" cy="3086276"/>
          </a:xfrm>
          <a:prstGeom prst="rect">
            <a:avLst/>
          </a:prstGeom>
          <a:ln/>
        </p:spPr>
      </p:pic>
      <p:pic>
        <p:nvPicPr>
          <p:cNvPr id="5" name="image79.png"/>
          <p:cNvPicPr/>
          <p:nvPr/>
        </p:nvPicPr>
        <p:blipFill>
          <a:blip r:embed="rId4"/>
          <a:srcRect/>
          <a:stretch>
            <a:fillRect/>
          </a:stretch>
        </p:blipFill>
        <p:spPr>
          <a:xfrm>
            <a:off x="7608814" y="420071"/>
            <a:ext cx="3523377" cy="4940493"/>
          </a:xfrm>
          <a:prstGeom prst="rect">
            <a:avLst/>
          </a:prstGeom>
          <a:ln/>
        </p:spPr>
      </p:pic>
    </p:spTree>
    <p:extLst>
      <p:ext uri="{BB962C8B-B14F-4D97-AF65-F5344CB8AC3E}">
        <p14:creationId xmlns:p14="http://schemas.microsoft.com/office/powerpoint/2010/main" val="1368738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38200" y="1690688"/>
            <a:ext cx="10515600" cy="4835618"/>
          </a:xfrm>
        </p:spPr>
        <p:txBody>
          <a:bodyPr>
            <a:normAutofit lnSpcReduction="10000"/>
          </a:bodyPr>
          <a:lstStyle/>
          <a:p>
            <a:pPr marL="0" indent="0">
              <a:buNone/>
            </a:pPr>
            <a:r>
              <a:rPr lang="en-US" dirty="0" smtClean="0"/>
              <a:t>Part 1: Survey of Existing Activities</a:t>
            </a:r>
          </a:p>
          <a:p>
            <a:r>
              <a:rPr lang="en-US" dirty="0" smtClean="0"/>
              <a:t>Methodology</a:t>
            </a:r>
          </a:p>
          <a:p>
            <a:r>
              <a:rPr lang="en-US" dirty="0" smtClean="0"/>
              <a:t>Evaluation of Activities</a:t>
            </a:r>
          </a:p>
          <a:p>
            <a:pPr marL="0" indent="0">
              <a:buNone/>
            </a:pPr>
            <a:r>
              <a:rPr lang="en-US" dirty="0" smtClean="0"/>
              <a:t>Part 2: Create an Activity</a:t>
            </a:r>
          </a:p>
          <a:p>
            <a:r>
              <a:rPr lang="en-US" dirty="0" smtClean="0"/>
              <a:t>Goals</a:t>
            </a:r>
          </a:p>
          <a:p>
            <a:r>
              <a:rPr lang="en-US" dirty="0" smtClean="0"/>
              <a:t>Learning Objectives</a:t>
            </a:r>
          </a:p>
          <a:p>
            <a:r>
              <a:rPr lang="en-US" dirty="0" smtClean="0"/>
              <a:t>Premise</a:t>
            </a:r>
          </a:p>
          <a:p>
            <a:r>
              <a:rPr lang="en-US" dirty="0" smtClean="0"/>
              <a:t>Setup</a:t>
            </a:r>
          </a:p>
          <a:p>
            <a:r>
              <a:rPr lang="en-US" dirty="0" smtClean="0"/>
              <a:t>Evidence</a:t>
            </a:r>
          </a:p>
          <a:p>
            <a:r>
              <a:rPr lang="en-US" dirty="0" smtClean="0"/>
              <a:t>Challenge Questions</a:t>
            </a:r>
            <a:endParaRPr lang="en-US" dirty="0"/>
          </a:p>
        </p:txBody>
      </p:sp>
    </p:spTree>
    <p:extLst>
      <p:ext uri="{BB962C8B-B14F-4D97-AF65-F5344CB8AC3E}">
        <p14:creationId xmlns:p14="http://schemas.microsoft.com/office/powerpoint/2010/main" val="3205766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p:txBody>
          <a:bodyPr/>
          <a:lstStyle/>
          <a:p>
            <a:pPr marL="0" indent="0">
              <a:buNone/>
            </a:pPr>
            <a:r>
              <a:rPr lang="en-US" dirty="0" smtClean="0"/>
              <a:t>Folder: \Downloads</a:t>
            </a:r>
            <a:endParaRPr lang="en-US" dirty="0"/>
          </a:p>
        </p:txBody>
      </p:sp>
      <p:pic>
        <p:nvPicPr>
          <p:cNvPr id="4" name="image77.png"/>
          <p:cNvPicPr/>
          <p:nvPr/>
        </p:nvPicPr>
        <p:blipFill rotWithShape="1">
          <a:blip r:embed="rId3"/>
          <a:srcRect b="33232"/>
          <a:stretch/>
        </p:blipFill>
        <p:spPr>
          <a:xfrm>
            <a:off x="838200" y="2265363"/>
            <a:ext cx="10178988" cy="4472788"/>
          </a:xfrm>
          <a:prstGeom prst="rect">
            <a:avLst/>
          </a:prstGeom>
          <a:ln/>
        </p:spPr>
      </p:pic>
    </p:spTree>
    <p:extLst>
      <p:ext uri="{BB962C8B-B14F-4D97-AF65-F5344CB8AC3E}">
        <p14:creationId xmlns:p14="http://schemas.microsoft.com/office/powerpoint/2010/main" val="117036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a:xfrm>
            <a:off x="838200" y="1816747"/>
            <a:ext cx="10515600" cy="4646196"/>
          </a:xfrm>
        </p:spPr>
        <p:txBody>
          <a:bodyPr/>
          <a:lstStyle/>
          <a:p>
            <a:pPr marL="0" indent="0">
              <a:buNone/>
            </a:pPr>
            <a:r>
              <a:rPr lang="en-US" dirty="0" smtClean="0"/>
              <a:t>Folder: \Downloads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Right-click Properties bar, select “Date created” and “Date modified”</a:t>
            </a:r>
            <a:endParaRPr lang="en-US" dirty="0"/>
          </a:p>
        </p:txBody>
      </p:sp>
      <p:pic>
        <p:nvPicPr>
          <p:cNvPr id="4" name="image6.png"/>
          <p:cNvPicPr/>
          <p:nvPr/>
        </p:nvPicPr>
        <p:blipFill rotWithShape="1">
          <a:blip r:embed="rId2"/>
          <a:srcRect t="-1" b="37365"/>
          <a:stretch/>
        </p:blipFill>
        <p:spPr>
          <a:xfrm>
            <a:off x="838199" y="2286616"/>
            <a:ext cx="10347665" cy="3563768"/>
          </a:xfrm>
          <a:prstGeom prst="rect">
            <a:avLst/>
          </a:prstGeom>
          <a:ln/>
        </p:spPr>
      </p:pic>
      <p:sp>
        <p:nvSpPr>
          <p:cNvPr id="5" name="Rectangle 4"/>
          <p:cNvSpPr/>
          <p:nvPr/>
        </p:nvSpPr>
        <p:spPr>
          <a:xfrm>
            <a:off x="9525740" y="3231472"/>
            <a:ext cx="1296140" cy="2024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25738" y="4652682"/>
            <a:ext cx="1296140" cy="2330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95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p:txBody>
          <a:bodyPr/>
          <a:lstStyle/>
          <a:p>
            <a:pPr marL="0" indent="0">
              <a:buNone/>
            </a:pPr>
            <a:r>
              <a:rPr lang="en-US" dirty="0" smtClean="0"/>
              <a:t>File: \Downloads\little_mermaid.jpg</a:t>
            </a:r>
            <a:endParaRPr lang="en-US" dirty="0"/>
          </a:p>
        </p:txBody>
      </p:sp>
      <p:pic>
        <p:nvPicPr>
          <p:cNvPr id="4" name="image51.jpg"/>
          <p:cNvPicPr/>
          <p:nvPr/>
        </p:nvPicPr>
        <p:blipFill>
          <a:blip r:embed="rId2"/>
          <a:srcRect/>
          <a:stretch>
            <a:fillRect/>
          </a:stretch>
        </p:blipFill>
        <p:spPr>
          <a:xfrm>
            <a:off x="838200" y="2422611"/>
            <a:ext cx="2721746" cy="4078091"/>
          </a:xfrm>
          <a:prstGeom prst="rect">
            <a:avLst/>
          </a:prstGeom>
          <a:ln/>
        </p:spPr>
      </p:pic>
      <p:pic>
        <p:nvPicPr>
          <p:cNvPr id="8" name="image52.png"/>
          <p:cNvPicPr/>
          <p:nvPr/>
        </p:nvPicPr>
        <p:blipFill>
          <a:blip r:embed="rId3"/>
          <a:srcRect/>
          <a:stretch>
            <a:fillRect/>
          </a:stretch>
        </p:blipFill>
        <p:spPr>
          <a:xfrm>
            <a:off x="4154148" y="2327659"/>
            <a:ext cx="3457575" cy="4848225"/>
          </a:xfrm>
          <a:prstGeom prst="rect">
            <a:avLst/>
          </a:prstGeom>
          <a:ln/>
        </p:spPr>
      </p:pic>
      <p:pic>
        <p:nvPicPr>
          <p:cNvPr id="9" name="image61.png"/>
          <p:cNvPicPr/>
          <p:nvPr/>
        </p:nvPicPr>
        <p:blipFill>
          <a:blip r:embed="rId4"/>
          <a:srcRect/>
          <a:stretch>
            <a:fillRect/>
          </a:stretch>
        </p:blipFill>
        <p:spPr>
          <a:xfrm>
            <a:off x="7985002" y="2327659"/>
            <a:ext cx="3457575" cy="4848225"/>
          </a:xfrm>
          <a:prstGeom prst="rect">
            <a:avLst/>
          </a:prstGeom>
          <a:ln/>
        </p:spPr>
      </p:pic>
      <p:sp>
        <p:nvSpPr>
          <p:cNvPr id="10" name="Rectangle 9"/>
          <p:cNvSpPr/>
          <p:nvPr/>
        </p:nvSpPr>
        <p:spPr>
          <a:xfrm>
            <a:off x="8139953" y="3935505"/>
            <a:ext cx="3128682" cy="2151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6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p:txBody>
          <a:bodyPr/>
          <a:lstStyle/>
          <a:p>
            <a:pPr marL="0" indent="0">
              <a:buNone/>
            </a:pPr>
            <a:r>
              <a:rPr lang="en-US" dirty="0" smtClean="0"/>
              <a:t>Remember this file?</a:t>
            </a:r>
            <a:endParaRPr lang="en-US" dirty="0"/>
          </a:p>
        </p:txBody>
      </p:sp>
      <p:pic>
        <p:nvPicPr>
          <p:cNvPr id="4" name="image56.png"/>
          <p:cNvPicPr/>
          <p:nvPr/>
        </p:nvPicPr>
        <p:blipFill rotWithShape="1">
          <a:blip r:embed="rId2"/>
          <a:srcRect b="37105"/>
          <a:stretch/>
        </p:blipFill>
        <p:spPr>
          <a:xfrm>
            <a:off x="901117" y="2265901"/>
            <a:ext cx="8186325" cy="4587660"/>
          </a:xfrm>
          <a:prstGeom prst="rect">
            <a:avLst/>
          </a:prstGeom>
          <a:ln/>
        </p:spPr>
      </p:pic>
      <p:pic>
        <p:nvPicPr>
          <p:cNvPr id="5" name="image20.png"/>
          <p:cNvPicPr/>
          <p:nvPr/>
        </p:nvPicPr>
        <p:blipFill rotWithShape="1">
          <a:blip r:embed="rId3"/>
          <a:srcRect b="34103"/>
          <a:stretch/>
        </p:blipFill>
        <p:spPr>
          <a:xfrm>
            <a:off x="901117" y="2265900"/>
            <a:ext cx="8186325" cy="4587661"/>
          </a:xfrm>
          <a:prstGeom prst="rect">
            <a:avLst/>
          </a:prstGeom>
          <a:ln/>
        </p:spPr>
      </p:pic>
      <p:sp>
        <p:nvSpPr>
          <p:cNvPr id="6" name="Rectangle 5"/>
          <p:cNvSpPr/>
          <p:nvPr/>
        </p:nvSpPr>
        <p:spPr>
          <a:xfrm>
            <a:off x="986118" y="6096000"/>
            <a:ext cx="7772400" cy="2510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62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3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3" name="Content Placeholder 2"/>
          <p:cNvSpPr>
            <a:spLocks noGrp="1"/>
          </p:cNvSpPr>
          <p:nvPr>
            <p:ph idx="1"/>
          </p:nvPr>
        </p:nvSpPr>
        <p:spPr/>
        <p:txBody>
          <a:bodyPr/>
          <a:lstStyle/>
          <a:p>
            <a:r>
              <a:rPr lang="en-US" dirty="0" smtClean="0"/>
              <a:t>Browsing history stored in </a:t>
            </a:r>
            <a:r>
              <a:rPr lang="en-US" dirty="0"/>
              <a:t>\</a:t>
            </a:r>
            <a:r>
              <a:rPr lang="en-US" dirty="0" err="1"/>
              <a:t>AppData</a:t>
            </a:r>
            <a:r>
              <a:rPr lang="en-US" dirty="0"/>
              <a:t>\Local\Microsoft\Windows\History</a:t>
            </a:r>
            <a:r>
              <a:rPr lang="en-US" dirty="0" smtClean="0"/>
              <a:t>\</a:t>
            </a:r>
          </a:p>
          <a:p>
            <a:r>
              <a:rPr lang="en-US" dirty="0" smtClean="0"/>
              <a:t>Windows won’t just open it – tool required</a:t>
            </a:r>
          </a:p>
          <a:p>
            <a:r>
              <a:rPr lang="en-US" dirty="0" err="1"/>
              <a:t>BrowsingHistoryView</a:t>
            </a:r>
            <a:r>
              <a:rPr lang="en-US" dirty="0"/>
              <a:t> v2.10, from </a:t>
            </a:r>
            <a:r>
              <a:rPr lang="en-US" dirty="0" err="1" smtClean="0"/>
              <a:t>NirSoft</a:t>
            </a:r>
            <a:endParaRPr lang="en-US" dirty="0" smtClean="0"/>
          </a:p>
          <a:p>
            <a:pPr lvl="1"/>
            <a:r>
              <a:rPr lang="en-US" u="sng" dirty="0">
                <a:hlinkClick r:id="rId2"/>
              </a:rPr>
              <a:t>http://www.nirsoft.net/utils/browsing_history_view.html</a:t>
            </a:r>
            <a:endParaRPr lang="en-US" dirty="0" smtClean="0"/>
          </a:p>
          <a:p>
            <a:pPr marL="0" indent="0">
              <a:buNone/>
            </a:pPr>
            <a:endParaRPr lang="en-US" dirty="0"/>
          </a:p>
        </p:txBody>
      </p:sp>
      <p:pic>
        <p:nvPicPr>
          <p:cNvPr id="4" name="image11.png"/>
          <p:cNvPicPr/>
          <p:nvPr/>
        </p:nvPicPr>
        <p:blipFill rotWithShape="1">
          <a:blip r:embed="rId3"/>
          <a:srcRect l="16346" t="17957" r="18269"/>
          <a:stretch/>
        </p:blipFill>
        <p:spPr>
          <a:xfrm>
            <a:off x="1194849" y="4241015"/>
            <a:ext cx="9068899" cy="2885925"/>
          </a:xfrm>
          <a:prstGeom prst="rect">
            <a:avLst/>
          </a:prstGeom>
          <a:ln/>
        </p:spPr>
      </p:pic>
    </p:spTree>
    <p:extLst>
      <p:ext uri="{BB962C8B-B14F-4D97-AF65-F5344CB8AC3E}">
        <p14:creationId xmlns:p14="http://schemas.microsoft.com/office/powerpoint/2010/main" val="197721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172200" y="349624"/>
            <a:ext cx="5181600" cy="6293223"/>
          </a:xfrm>
        </p:spPr>
        <p:txBody>
          <a:bodyPr>
            <a:normAutofit/>
          </a:bodyPr>
          <a:lstStyle/>
          <a:p>
            <a:r>
              <a:rPr lang="en-US" dirty="0" smtClean="0"/>
              <a:t>Filter by visit date/time: any time</a:t>
            </a:r>
          </a:p>
          <a:p>
            <a:endParaRPr lang="en-US" dirty="0"/>
          </a:p>
          <a:p>
            <a:endParaRPr lang="en-US" dirty="0" smtClean="0"/>
          </a:p>
          <a:p>
            <a:endParaRPr lang="en-US" dirty="0"/>
          </a:p>
          <a:p>
            <a:endParaRPr lang="en-US" dirty="0" smtClean="0"/>
          </a:p>
          <a:p>
            <a:r>
              <a:rPr lang="en-US" dirty="0" smtClean="0"/>
              <a:t>Load history from the specified profile</a:t>
            </a:r>
          </a:p>
          <a:p>
            <a:r>
              <a:rPr lang="en-US" dirty="0" smtClean="0"/>
              <a:t>Select unzipped user profile</a:t>
            </a:r>
          </a:p>
          <a:p>
            <a:endParaRPr lang="en-US" dirty="0"/>
          </a:p>
          <a:p>
            <a:endParaRPr lang="en-US" dirty="0" smtClean="0"/>
          </a:p>
          <a:p>
            <a:endParaRPr lang="en-US" sz="2000" dirty="0" smtClean="0"/>
          </a:p>
          <a:p>
            <a:r>
              <a:rPr lang="en-US" dirty="0" smtClean="0"/>
              <a:t>Click OK</a:t>
            </a:r>
            <a:endParaRPr lang="en-US" dirty="0"/>
          </a:p>
        </p:txBody>
      </p:sp>
      <p:pic>
        <p:nvPicPr>
          <p:cNvPr id="9" name="image24.png"/>
          <p:cNvPicPr/>
          <p:nvPr/>
        </p:nvPicPr>
        <p:blipFill>
          <a:blip r:embed="rId2"/>
          <a:srcRect/>
          <a:stretch>
            <a:fillRect/>
          </a:stretch>
        </p:blipFill>
        <p:spPr>
          <a:xfrm>
            <a:off x="762282" y="103934"/>
            <a:ext cx="4813767" cy="6661476"/>
          </a:xfrm>
          <a:prstGeom prst="rect">
            <a:avLst/>
          </a:prstGeom>
          <a:ln/>
        </p:spPr>
      </p:pic>
      <p:sp>
        <p:nvSpPr>
          <p:cNvPr id="10" name="Rectangle 9"/>
          <p:cNvSpPr/>
          <p:nvPr/>
        </p:nvSpPr>
        <p:spPr>
          <a:xfrm>
            <a:off x="2142565" y="546847"/>
            <a:ext cx="242943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7847" y="3585882"/>
            <a:ext cx="3913094" cy="331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69224" y="4010259"/>
            <a:ext cx="546847" cy="3017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54.png"/>
          <p:cNvPicPr/>
          <p:nvPr/>
        </p:nvPicPr>
        <p:blipFill>
          <a:blip r:embed="rId3"/>
          <a:srcRect/>
          <a:stretch>
            <a:fillRect/>
          </a:stretch>
        </p:blipFill>
        <p:spPr>
          <a:xfrm>
            <a:off x="2652992" y="1677380"/>
            <a:ext cx="3519207" cy="3662175"/>
          </a:xfrm>
          <a:prstGeom prst="rect">
            <a:avLst/>
          </a:prstGeom>
          <a:ln/>
        </p:spPr>
      </p:pic>
      <p:pic>
        <p:nvPicPr>
          <p:cNvPr id="14" name="image67.png"/>
          <p:cNvPicPr/>
          <p:nvPr/>
        </p:nvPicPr>
        <p:blipFill>
          <a:blip r:embed="rId4"/>
          <a:srcRect/>
          <a:stretch>
            <a:fillRect/>
          </a:stretch>
        </p:blipFill>
        <p:spPr>
          <a:xfrm>
            <a:off x="849403" y="3367674"/>
            <a:ext cx="4552185" cy="1060891"/>
          </a:xfrm>
          <a:prstGeom prst="rect">
            <a:avLst/>
          </a:prstGeom>
          <a:ln/>
        </p:spPr>
      </p:pic>
      <p:sp>
        <p:nvSpPr>
          <p:cNvPr id="15" name="Rectangle 14"/>
          <p:cNvSpPr/>
          <p:nvPr/>
        </p:nvSpPr>
        <p:spPr>
          <a:xfrm>
            <a:off x="927847" y="4007224"/>
            <a:ext cx="3913094"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p:txBody>
          <a:bodyPr/>
          <a:lstStyle/>
          <a:p>
            <a:endParaRPr lang="en-US" dirty="0"/>
          </a:p>
        </p:txBody>
      </p:sp>
      <p:pic>
        <p:nvPicPr>
          <p:cNvPr id="6" name="image76.png"/>
          <p:cNvPicPr/>
          <p:nvPr/>
        </p:nvPicPr>
        <p:blipFill rotWithShape="1">
          <a:blip r:embed="rId2"/>
          <a:srcRect b="36069"/>
          <a:stretch/>
        </p:blipFill>
        <p:spPr>
          <a:xfrm>
            <a:off x="694764" y="1583108"/>
            <a:ext cx="9928412" cy="5262301"/>
          </a:xfrm>
          <a:prstGeom prst="rect">
            <a:avLst/>
          </a:prstGeom>
          <a:ln/>
        </p:spPr>
      </p:pic>
      <p:sp>
        <p:nvSpPr>
          <p:cNvPr id="7" name="Rectangle 6"/>
          <p:cNvSpPr/>
          <p:nvPr/>
        </p:nvSpPr>
        <p:spPr>
          <a:xfrm>
            <a:off x="7135906" y="2653553"/>
            <a:ext cx="2232212" cy="403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85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p:txBody>
          <a:bodyPr/>
          <a:lstStyle/>
          <a:p>
            <a:pPr marL="0" indent="0">
              <a:buNone/>
            </a:pPr>
            <a:r>
              <a:rPr lang="en-US" dirty="0"/>
              <a:t>Open browser: August 21, 2017, 7:06 </a:t>
            </a:r>
            <a:r>
              <a:rPr lang="en-US" dirty="0" smtClean="0"/>
              <a:t>PM</a:t>
            </a:r>
            <a:endParaRPr lang="en-US" dirty="0"/>
          </a:p>
        </p:txBody>
      </p:sp>
      <p:pic>
        <p:nvPicPr>
          <p:cNvPr id="7" name="image78.png"/>
          <p:cNvPicPr/>
          <p:nvPr/>
        </p:nvPicPr>
        <p:blipFill>
          <a:blip r:embed="rId2"/>
          <a:srcRect/>
          <a:stretch>
            <a:fillRect/>
          </a:stretch>
        </p:blipFill>
        <p:spPr>
          <a:xfrm>
            <a:off x="838200" y="2307012"/>
            <a:ext cx="9707680" cy="3367648"/>
          </a:xfrm>
          <a:prstGeom prst="rect">
            <a:avLst/>
          </a:prstGeom>
          <a:ln/>
        </p:spPr>
      </p:pic>
    </p:spTree>
    <p:extLst>
      <p:ext uri="{BB962C8B-B14F-4D97-AF65-F5344CB8AC3E}">
        <p14:creationId xmlns:p14="http://schemas.microsoft.com/office/powerpoint/2010/main" val="217245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Wikipedia</a:t>
            </a:r>
            <a:endParaRPr lang="en-US" dirty="0"/>
          </a:p>
        </p:txBody>
      </p:sp>
      <p:pic>
        <p:nvPicPr>
          <p:cNvPr id="6" name="image62.png"/>
          <p:cNvPicPr/>
          <p:nvPr/>
        </p:nvPicPr>
        <p:blipFill>
          <a:blip r:embed="rId2"/>
          <a:srcRect/>
          <a:stretch>
            <a:fillRect/>
          </a:stretch>
        </p:blipFill>
        <p:spPr>
          <a:xfrm>
            <a:off x="838200" y="2111167"/>
            <a:ext cx="9112624" cy="4504786"/>
          </a:xfrm>
          <a:prstGeom prst="rect">
            <a:avLst/>
          </a:prstGeom>
          <a:ln/>
        </p:spPr>
      </p:pic>
      <p:sp>
        <p:nvSpPr>
          <p:cNvPr id="3" name="Rectangle 2"/>
          <p:cNvSpPr/>
          <p:nvPr/>
        </p:nvSpPr>
        <p:spPr>
          <a:xfrm>
            <a:off x="735106" y="6051176"/>
            <a:ext cx="9403976" cy="573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8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Wikipedia</a:t>
            </a:r>
            <a:endParaRPr lang="en-US" dirty="0"/>
          </a:p>
        </p:txBody>
      </p:sp>
      <p:pic>
        <p:nvPicPr>
          <p:cNvPr id="7" name="image71.png"/>
          <p:cNvPicPr/>
          <p:nvPr/>
        </p:nvPicPr>
        <p:blipFill>
          <a:blip r:embed="rId2"/>
          <a:srcRect b="28099"/>
          <a:stretch>
            <a:fillRect/>
          </a:stretch>
        </p:blipFill>
        <p:spPr>
          <a:xfrm>
            <a:off x="838200" y="2121273"/>
            <a:ext cx="8583706" cy="4787067"/>
          </a:xfrm>
          <a:prstGeom prst="rect">
            <a:avLst/>
          </a:prstGeom>
          <a:ln/>
        </p:spPr>
      </p:pic>
    </p:spTree>
    <p:extLst>
      <p:ext uri="{BB962C8B-B14F-4D97-AF65-F5344CB8AC3E}">
        <p14:creationId xmlns:p14="http://schemas.microsoft.com/office/powerpoint/2010/main" val="106159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 1: Survey of Existing Activities</a:t>
            </a:r>
            <a:endParaRPr lang="en-US" sz="48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7141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Gutenberg.org</a:t>
            </a:r>
            <a:endParaRPr lang="en-US" dirty="0"/>
          </a:p>
        </p:txBody>
      </p:sp>
      <p:pic>
        <p:nvPicPr>
          <p:cNvPr id="6" name="image82.png"/>
          <p:cNvPicPr/>
          <p:nvPr/>
        </p:nvPicPr>
        <p:blipFill>
          <a:blip r:embed="rId2"/>
          <a:srcRect/>
          <a:stretch>
            <a:fillRect/>
          </a:stretch>
        </p:blipFill>
        <p:spPr>
          <a:xfrm>
            <a:off x="838199" y="2090643"/>
            <a:ext cx="9695329" cy="4454051"/>
          </a:xfrm>
          <a:prstGeom prst="rect">
            <a:avLst/>
          </a:prstGeom>
          <a:ln/>
        </p:spPr>
      </p:pic>
      <p:sp>
        <p:nvSpPr>
          <p:cNvPr id="3" name="Rectangle 2"/>
          <p:cNvSpPr/>
          <p:nvPr/>
        </p:nvSpPr>
        <p:spPr>
          <a:xfrm>
            <a:off x="744071" y="5334000"/>
            <a:ext cx="9547411" cy="591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3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Gutenberg.org</a:t>
            </a:r>
            <a:endParaRPr lang="en-US" dirty="0"/>
          </a:p>
        </p:txBody>
      </p:sp>
      <p:pic>
        <p:nvPicPr>
          <p:cNvPr id="7" name="image84.png"/>
          <p:cNvPicPr/>
          <p:nvPr/>
        </p:nvPicPr>
        <p:blipFill rotWithShape="1">
          <a:blip r:embed="rId2"/>
          <a:srcRect b="35814"/>
          <a:stretch/>
        </p:blipFill>
        <p:spPr>
          <a:xfrm>
            <a:off x="838199" y="2127997"/>
            <a:ext cx="9230711" cy="4595532"/>
          </a:xfrm>
          <a:prstGeom prst="rect">
            <a:avLst/>
          </a:prstGeom>
          <a:ln/>
        </p:spPr>
      </p:pic>
    </p:spTree>
    <p:extLst>
      <p:ext uri="{BB962C8B-B14F-4D97-AF65-F5344CB8AC3E}">
        <p14:creationId xmlns:p14="http://schemas.microsoft.com/office/powerpoint/2010/main" val="3127850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Gutenberg.org</a:t>
            </a:r>
            <a:endParaRPr lang="en-US" dirty="0"/>
          </a:p>
        </p:txBody>
      </p:sp>
      <p:pic>
        <p:nvPicPr>
          <p:cNvPr id="6" name="image82.png"/>
          <p:cNvPicPr/>
          <p:nvPr/>
        </p:nvPicPr>
        <p:blipFill>
          <a:blip r:embed="rId2"/>
          <a:srcRect/>
          <a:stretch>
            <a:fillRect/>
          </a:stretch>
        </p:blipFill>
        <p:spPr>
          <a:xfrm>
            <a:off x="838199" y="2090643"/>
            <a:ext cx="9695329" cy="4454051"/>
          </a:xfrm>
          <a:prstGeom prst="rect">
            <a:avLst/>
          </a:prstGeom>
          <a:ln/>
        </p:spPr>
      </p:pic>
      <p:sp>
        <p:nvSpPr>
          <p:cNvPr id="3" name="Rectangle 2"/>
          <p:cNvSpPr/>
          <p:nvPr/>
        </p:nvSpPr>
        <p:spPr>
          <a:xfrm>
            <a:off x="744071" y="5334000"/>
            <a:ext cx="9547411" cy="591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59.png"/>
          <p:cNvPicPr/>
          <p:nvPr/>
        </p:nvPicPr>
        <p:blipFill>
          <a:blip r:embed="rId3"/>
          <a:srcRect/>
          <a:stretch>
            <a:fillRect/>
          </a:stretch>
        </p:blipFill>
        <p:spPr>
          <a:xfrm>
            <a:off x="2869244" y="627402"/>
            <a:ext cx="4312791" cy="6047412"/>
          </a:xfrm>
          <a:prstGeom prst="rect">
            <a:avLst/>
          </a:prstGeom>
          <a:ln/>
        </p:spPr>
      </p:pic>
    </p:spTree>
    <p:extLst>
      <p:ext uri="{BB962C8B-B14F-4D97-AF65-F5344CB8AC3E}">
        <p14:creationId xmlns:p14="http://schemas.microsoft.com/office/powerpoint/2010/main" val="7133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486275"/>
          </a:xfrm>
        </p:spPr>
        <p:txBody>
          <a:bodyPr/>
          <a:lstStyle/>
          <a:p>
            <a:pPr marL="0" indent="0">
              <a:buNone/>
            </a:pPr>
            <a:r>
              <a:rPr lang="en-US" dirty="0" smtClean="0"/>
              <a:t>Google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Searched “united airlines”</a:t>
            </a:r>
          </a:p>
          <a:p>
            <a:r>
              <a:rPr lang="en-US" dirty="0" smtClean="0"/>
              <a:t>Clicked linked to United Airlines U.S. homepage</a:t>
            </a:r>
            <a:endParaRPr lang="en-US" dirty="0"/>
          </a:p>
        </p:txBody>
      </p:sp>
      <p:pic>
        <p:nvPicPr>
          <p:cNvPr id="8" name="image74.png"/>
          <p:cNvPicPr/>
          <p:nvPr/>
        </p:nvPicPr>
        <p:blipFill>
          <a:blip r:embed="rId2"/>
          <a:srcRect/>
          <a:stretch>
            <a:fillRect/>
          </a:stretch>
        </p:blipFill>
        <p:spPr>
          <a:xfrm>
            <a:off x="838200" y="2110851"/>
            <a:ext cx="8987972" cy="2496659"/>
          </a:xfrm>
          <a:prstGeom prst="rect">
            <a:avLst/>
          </a:prstGeom>
          <a:ln/>
        </p:spPr>
      </p:pic>
      <p:sp>
        <p:nvSpPr>
          <p:cNvPr id="4" name="Rectangle 3"/>
          <p:cNvSpPr/>
          <p:nvPr/>
        </p:nvSpPr>
        <p:spPr>
          <a:xfrm>
            <a:off x="4545367" y="2962983"/>
            <a:ext cx="1455938" cy="2773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2357" y="3737499"/>
            <a:ext cx="8700117" cy="8284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87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692183"/>
          </a:xfrm>
        </p:spPr>
        <p:txBody>
          <a:bodyPr>
            <a:normAutofit/>
          </a:bodyPr>
          <a:lstStyle/>
          <a:p>
            <a:pPr marL="0" indent="0">
              <a:buNone/>
            </a:pPr>
            <a:r>
              <a:rPr lang="en-US" dirty="0" smtClean="0"/>
              <a:t>United Airlines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Searched for flight</a:t>
            </a:r>
          </a:p>
          <a:p>
            <a:r>
              <a:rPr lang="en-US" dirty="0" smtClean="0"/>
              <a:t>From ORD (Chicago O’Hare)</a:t>
            </a:r>
          </a:p>
          <a:p>
            <a:r>
              <a:rPr lang="en-US" dirty="0" smtClean="0"/>
              <a:t>To CPH (Copenhagen)</a:t>
            </a:r>
          </a:p>
          <a:p>
            <a:r>
              <a:rPr lang="en-US" dirty="0" smtClean="0"/>
              <a:t>Departing August 23, 2017</a:t>
            </a:r>
          </a:p>
        </p:txBody>
      </p:sp>
      <p:pic>
        <p:nvPicPr>
          <p:cNvPr id="7" name="image75.png"/>
          <p:cNvPicPr/>
          <p:nvPr/>
        </p:nvPicPr>
        <p:blipFill rotWithShape="1">
          <a:blip r:embed="rId2"/>
          <a:srcRect b="67367"/>
          <a:stretch/>
        </p:blipFill>
        <p:spPr>
          <a:xfrm>
            <a:off x="838200" y="2056281"/>
            <a:ext cx="9336742" cy="2064004"/>
          </a:xfrm>
          <a:prstGeom prst="rect">
            <a:avLst/>
          </a:prstGeom>
          <a:ln/>
        </p:spPr>
      </p:pic>
      <p:sp>
        <p:nvSpPr>
          <p:cNvPr id="3" name="Rectangle 2"/>
          <p:cNvSpPr/>
          <p:nvPr/>
        </p:nvSpPr>
        <p:spPr>
          <a:xfrm>
            <a:off x="820270" y="3268715"/>
            <a:ext cx="9193306" cy="53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65.png"/>
          <p:cNvPicPr/>
          <p:nvPr/>
        </p:nvPicPr>
        <p:blipFill>
          <a:blip r:embed="rId3"/>
          <a:srcRect l="30769" t="34042"/>
          <a:stretch>
            <a:fillRect/>
          </a:stretch>
        </p:blipFill>
        <p:spPr>
          <a:xfrm>
            <a:off x="681818" y="3268715"/>
            <a:ext cx="9649506" cy="691945"/>
          </a:xfrm>
          <a:prstGeom prst="rect">
            <a:avLst/>
          </a:prstGeom>
          <a:ln w="28575">
            <a:solidFill>
              <a:srgbClr val="00B0F0"/>
            </a:solidFill>
          </a:ln>
        </p:spPr>
      </p:pic>
      <p:sp>
        <p:nvSpPr>
          <p:cNvPr id="6" name="Rectangle 5"/>
          <p:cNvSpPr/>
          <p:nvPr/>
        </p:nvSpPr>
        <p:spPr>
          <a:xfrm>
            <a:off x="3944471" y="3286645"/>
            <a:ext cx="510988" cy="6219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89394" y="3286644"/>
            <a:ext cx="510988" cy="6219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34317" y="3286644"/>
            <a:ext cx="1187824" cy="6219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06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P spid="6"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692183"/>
          </a:xfrm>
        </p:spPr>
        <p:txBody>
          <a:bodyPr>
            <a:normAutofit/>
          </a:bodyPr>
          <a:lstStyle/>
          <a:p>
            <a:pPr marL="0" indent="0">
              <a:buNone/>
            </a:pPr>
            <a:r>
              <a:rPr lang="en-US" dirty="0" smtClean="0"/>
              <a:t>United Airlines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Selected and booked a flight</a:t>
            </a:r>
          </a:p>
        </p:txBody>
      </p:sp>
      <p:pic>
        <p:nvPicPr>
          <p:cNvPr id="7" name="image75.png"/>
          <p:cNvPicPr/>
          <p:nvPr/>
        </p:nvPicPr>
        <p:blipFill rotWithShape="1">
          <a:blip r:embed="rId2"/>
          <a:srcRect t="50270" b="838"/>
          <a:stretch/>
        </p:blipFill>
        <p:spPr>
          <a:xfrm>
            <a:off x="838200" y="2169459"/>
            <a:ext cx="9336742" cy="3092823"/>
          </a:xfrm>
          <a:prstGeom prst="rect">
            <a:avLst/>
          </a:prstGeom>
          <a:ln/>
        </p:spPr>
      </p:pic>
    </p:spTree>
    <p:extLst>
      <p:ext uri="{BB962C8B-B14F-4D97-AF65-F5344CB8AC3E}">
        <p14:creationId xmlns:p14="http://schemas.microsoft.com/office/powerpoint/2010/main" val="987103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692183"/>
          </a:xfrm>
        </p:spPr>
        <p:txBody>
          <a:bodyPr>
            <a:normAutofit/>
          </a:bodyPr>
          <a:lstStyle/>
          <a:p>
            <a:pPr marL="0" indent="0">
              <a:buNone/>
            </a:pPr>
            <a:r>
              <a:rPr lang="en-US" dirty="0"/>
              <a:t>Open browser: August 22, 2017, 8:46 PM</a:t>
            </a:r>
          </a:p>
        </p:txBody>
      </p:sp>
      <p:pic>
        <p:nvPicPr>
          <p:cNvPr id="13" name="image21.png"/>
          <p:cNvPicPr/>
          <p:nvPr/>
        </p:nvPicPr>
        <p:blipFill>
          <a:blip r:embed="rId2"/>
          <a:srcRect/>
          <a:stretch>
            <a:fillRect/>
          </a:stretch>
        </p:blipFill>
        <p:spPr>
          <a:xfrm>
            <a:off x="838200" y="2130238"/>
            <a:ext cx="9954422" cy="4530538"/>
          </a:xfrm>
          <a:prstGeom prst="rect">
            <a:avLst/>
          </a:prstGeom>
          <a:ln/>
        </p:spPr>
      </p:pic>
    </p:spTree>
    <p:extLst>
      <p:ext uri="{BB962C8B-B14F-4D97-AF65-F5344CB8AC3E}">
        <p14:creationId xmlns:p14="http://schemas.microsoft.com/office/powerpoint/2010/main" val="809033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692183"/>
          </a:xfrm>
        </p:spPr>
        <p:txBody>
          <a:bodyPr>
            <a:normAutofit/>
          </a:bodyPr>
          <a:lstStyle/>
          <a:p>
            <a:pPr marL="0" indent="0">
              <a:buNone/>
            </a:pPr>
            <a:r>
              <a:rPr lang="en-US" dirty="0" smtClean="0"/>
              <a:t>Wikipedia</a:t>
            </a:r>
          </a:p>
          <a:p>
            <a:pPr marL="0" indent="0">
              <a:buNone/>
            </a:pPr>
            <a:endParaRPr lang="en-US" dirty="0"/>
          </a:p>
          <a:p>
            <a:pPr marL="0" indent="0">
              <a:buNone/>
            </a:pPr>
            <a:endParaRPr lang="en-US" dirty="0" smtClean="0"/>
          </a:p>
          <a:p>
            <a:pPr marL="0" indent="0">
              <a:buNone/>
            </a:pPr>
            <a:endParaRPr lang="en-US" dirty="0"/>
          </a:p>
          <a:p>
            <a:r>
              <a:rPr lang="en-US" dirty="0" smtClean="0"/>
              <a:t>Downloaded photo of Christ the Redeemer statue</a:t>
            </a:r>
            <a:endParaRPr lang="en-US" dirty="0"/>
          </a:p>
        </p:txBody>
      </p:sp>
      <p:pic>
        <p:nvPicPr>
          <p:cNvPr id="6" name="image25.png"/>
          <p:cNvPicPr/>
          <p:nvPr/>
        </p:nvPicPr>
        <p:blipFill>
          <a:blip r:embed="rId2"/>
          <a:srcRect/>
          <a:stretch>
            <a:fillRect/>
          </a:stretch>
        </p:blipFill>
        <p:spPr>
          <a:xfrm>
            <a:off x="838200" y="2135094"/>
            <a:ext cx="9691118" cy="1325281"/>
          </a:xfrm>
          <a:prstGeom prst="rect">
            <a:avLst/>
          </a:prstGeom>
          <a:ln/>
        </p:spPr>
      </p:pic>
    </p:spTree>
    <p:extLst>
      <p:ext uri="{BB962C8B-B14F-4D97-AF65-F5344CB8AC3E}">
        <p14:creationId xmlns:p14="http://schemas.microsoft.com/office/powerpoint/2010/main" val="1809057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200" y="1690688"/>
            <a:ext cx="10515600" cy="4692183"/>
          </a:xfrm>
        </p:spPr>
        <p:txBody>
          <a:bodyPr>
            <a:normAutofit/>
          </a:bodyPr>
          <a:lstStyle/>
          <a:p>
            <a:pPr marL="0" indent="0">
              <a:buNone/>
            </a:pPr>
            <a:r>
              <a:rPr lang="en-US" dirty="0" smtClean="0"/>
              <a:t>Bing</a:t>
            </a:r>
          </a:p>
          <a:p>
            <a:pPr marL="0" indent="0">
              <a:buNone/>
            </a:pPr>
            <a:endParaRPr lang="en-US" dirty="0"/>
          </a:p>
          <a:p>
            <a:pPr marL="0" indent="0">
              <a:buNone/>
            </a:pPr>
            <a:endParaRPr lang="en-US" dirty="0" smtClean="0"/>
          </a:p>
          <a:p>
            <a:pPr marL="0" indent="0">
              <a:buNone/>
            </a:pPr>
            <a:endParaRPr lang="en-US" dirty="0"/>
          </a:p>
          <a:p>
            <a:pPr lvl="0"/>
            <a:r>
              <a:rPr lang="en-US" u="none" strike="noStrike" dirty="0" smtClean="0">
                <a:effectLst/>
              </a:rPr>
              <a:t>Searched “iconic statues” (using the IE Search Box)</a:t>
            </a:r>
            <a:endParaRPr lang="en-US" u="none" strike="noStrike" dirty="0">
              <a:effectLst/>
            </a:endParaRPr>
          </a:p>
        </p:txBody>
      </p:sp>
      <p:pic>
        <p:nvPicPr>
          <p:cNvPr id="7" name="image55.png"/>
          <p:cNvPicPr/>
          <p:nvPr/>
        </p:nvPicPr>
        <p:blipFill>
          <a:blip r:embed="rId2"/>
          <a:srcRect/>
          <a:stretch>
            <a:fillRect/>
          </a:stretch>
        </p:blipFill>
        <p:spPr>
          <a:xfrm>
            <a:off x="838200" y="2123515"/>
            <a:ext cx="9946342" cy="1338931"/>
          </a:xfrm>
          <a:prstGeom prst="rect">
            <a:avLst/>
          </a:prstGeom>
          <a:ln/>
        </p:spPr>
      </p:pic>
    </p:spTree>
    <p:extLst>
      <p:ext uri="{BB962C8B-B14F-4D97-AF65-F5344CB8AC3E}">
        <p14:creationId xmlns:p14="http://schemas.microsoft.com/office/powerpoint/2010/main" val="3533128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199" y="1690688"/>
            <a:ext cx="1913965" cy="4692183"/>
          </a:xfrm>
        </p:spPr>
        <p:txBody>
          <a:bodyPr>
            <a:normAutofit/>
          </a:bodyPr>
          <a:lstStyle/>
          <a:p>
            <a:pPr marL="0" indent="0">
              <a:buNone/>
            </a:pPr>
            <a:r>
              <a:rPr lang="en-US" dirty="0" smtClean="0"/>
              <a:t>Wikipedia</a:t>
            </a:r>
          </a:p>
          <a:p>
            <a:pPr marL="0" indent="0">
              <a:buNone/>
            </a:pPr>
            <a:endParaRPr lang="en-US" dirty="0"/>
          </a:p>
          <a:p>
            <a:pPr marL="0" indent="0">
              <a:buNone/>
            </a:pPr>
            <a:r>
              <a:rPr lang="en-US" sz="2400" dirty="0" smtClean="0"/>
              <a:t>Downloaded more photos of iconic statues</a:t>
            </a:r>
          </a:p>
        </p:txBody>
      </p:sp>
      <p:pic>
        <p:nvPicPr>
          <p:cNvPr id="6" name="image72.png"/>
          <p:cNvPicPr/>
          <p:nvPr/>
        </p:nvPicPr>
        <p:blipFill>
          <a:blip r:embed="rId2"/>
          <a:srcRect/>
          <a:stretch>
            <a:fillRect/>
          </a:stretch>
        </p:blipFill>
        <p:spPr>
          <a:xfrm>
            <a:off x="2684930" y="1415672"/>
            <a:ext cx="8714923" cy="5325787"/>
          </a:xfrm>
          <a:prstGeom prst="rect">
            <a:avLst/>
          </a:prstGeom>
          <a:ln/>
        </p:spPr>
      </p:pic>
      <p:sp>
        <p:nvSpPr>
          <p:cNvPr id="3" name="Rectangle 2"/>
          <p:cNvSpPr/>
          <p:nvPr/>
        </p:nvSpPr>
        <p:spPr>
          <a:xfrm>
            <a:off x="2608730" y="1415672"/>
            <a:ext cx="8964706" cy="9599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08730" y="2357717"/>
            <a:ext cx="8964706" cy="13524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08728" y="3710639"/>
            <a:ext cx="8964706" cy="4848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08727" y="4418851"/>
            <a:ext cx="8964706" cy="7089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08733" y="5575301"/>
            <a:ext cx="8964706" cy="11661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08725" y="4194737"/>
            <a:ext cx="8964706" cy="22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1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38200" y="1825625"/>
            <a:ext cx="10515600" cy="4550008"/>
          </a:xfrm>
        </p:spPr>
        <p:txBody>
          <a:bodyPr/>
          <a:lstStyle/>
          <a:p>
            <a:r>
              <a:rPr lang="en-US" dirty="0" smtClean="0"/>
              <a:t>Compile list of available activities for middle/high school students</a:t>
            </a:r>
          </a:p>
          <a:p>
            <a:r>
              <a:rPr lang="en-US" dirty="0" smtClean="0"/>
              <a:t>Evaluation criteria</a:t>
            </a:r>
          </a:p>
          <a:p>
            <a:pPr lvl="1"/>
            <a:r>
              <a:rPr lang="en-US" dirty="0"/>
              <a:t>Scope (How large/diverse is the target audience?)</a:t>
            </a:r>
          </a:p>
          <a:p>
            <a:pPr lvl="1"/>
            <a:r>
              <a:rPr lang="en-US" dirty="0"/>
              <a:t>Size (How many students are participating?)</a:t>
            </a:r>
          </a:p>
          <a:p>
            <a:pPr lvl="1"/>
            <a:r>
              <a:rPr lang="en-US" dirty="0"/>
              <a:t>Scalability (What is the potential for growth?)</a:t>
            </a:r>
          </a:p>
          <a:p>
            <a:pPr lvl="1"/>
            <a:r>
              <a:rPr lang="en-US" dirty="0"/>
              <a:t>Cost (to the participants)</a:t>
            </a:r>
          </a:p>
          <a:p>
            <a:pPr lvl="1"/>
            <a:r>
              <a:rPr lang="en-US" dirty="0"/>
              <a:t>Engagement level (How engaging – interesting, hands-on, etc. – is the activity?)</a:t>
            </a:r>
          </a:p>
          <a:p>
            <a:pPr lvl="1"/>
            <a:r>
              <a:rPr lang="en-US" dirty="0"/>
              <a:t>Impact (What effect has the activity had on participants’ interest in digital forensics or cybersecurity? *If data is available*)</a:t>
            </a:r>
          </a:p>
          <a:p>
            <a:endParaRPr lang="en-US" dirty="0"/>
          </a:p>
        </p:txBody>
      </p:sp>
    </p:spTree>
    <p:extLst>
      <p:ext uri="{BB962C8B-B14F-4D97-AF65-F5344CB8AC3E}">
        <p14:creationId xmlns:p14="http://schemas.microsoft.com/office/powerpoint/2010/main" val="37414712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 Browsing History</a:t>
            </a:r>
            <a:endParaRPr lang="en-US" dirty="0"/>
          </a:p>
        </p:txBody>
      </p:sp>
      <p:sp>
        <p:nvSpPr>
          <p:cNvPr id="5" name="Content Placeholder 4"/>
          <p:cNvSpPr>
            <a:spLocks noGrp="1"/>
          </p:cNvSpPr>
          <p:nvPr>
            <p:ph idx="1"/>
          </p:nvPr>
        </p:nvSpPr>
        <p:spPr>
          <a:xfrm>
            <a:off x="838199" y="1690688"/>
            <a:ext cx="1913965" cy="4692183"/>
          </a:xfrm>
        </p:spPr>
        <p:txBody>
          <a:bodyPr>
            <a:normAutofit/>
          </a:bodyPr>
          <a:lstStyle/>
          <a:p>
            <a:pPr marL="0" indent="0">
              <a:buNone/>
            </a:pPr>
            <a:r>
              <a:rPr lang="en-US" dirty="0" smtClean="0"/>
              <a:t>Wikipedia</a:t>
            </a:r>
          </a:p>
          <a:p>
            <a:pPr marL="0" indent="0">
              <a:buNone/>
            </a:pPr>
            <a:endParaRPr lang="en-US" dirty="0"/>
          </a:p>
          <a:p>
            <a:pPr marL="0" indent="0">
              <a:buNone/>
            </a:pPr>
            <a:r>
              <a:rPr lang="en-US" sz="2400" dirty="0" smtClean="0"/>
              <a:t>Downloaded more photos of iconic statues</a:t>
            </a:r>
          </a:p>
        </p:txBody>
      </p:sp>
      <p:pic>
        <p:nvPicPr>
          <p:cNvPr id="13" name="image77.png"/>
          <p:cNvPicPr/>
          <p:nvPr/>
        </p:nvPicPr>
        <p:blipFill rotWithShape="1">
          <a:blip r:embed="rId2"/>
          <a:srcRect b="16006"/>
          <a:stretch/>
        </p:blipFill>
        <p:spPr>
          <a:xfrm>
            <a:off x="2684930" y="1415672"/>
            <a:ext cx="9229164" cy="5101669"/>
          </a:xfrm>
          <a:prstGeom prst="rect">
            <a:avLst/>
          </a:prstGeom>
          <a:ln/>
        </p:spPr>
      </p:pic>
      <p:pic>
        <p:nvPicPr>
          <p:cNvPr id="14" name="image6.png"/>
          <p:cNvPicPr/>
          <p:nvPr/>
        </p:nvPicPr>
        <p:blipFill>
          <a:blip r:embed="rId3"/>
          <a:srcRect/>
          <a:stretch>
            <a:fillRect/>
          </a:stretch>
        </p:blipFill>
        <p:spPr>
          <a:xfrm>
            <a:off x="2684929" y="1403350"/>
            <a:ext cx="9290487" cy="5042273"/>
          </a:xfrm>
          <a:prstGeom prst="rect">
            <a:avLst/>
          </a:prstGeom>
          <a:ln/>
        </p:spPr>
      </p:pic>
      <p:sp>
        <p:nvSpPr>
          <p:cNvPr id="4" name="Rectangle 3"/>
          <p:cNvSpPr/>
          <p:nvPr/>
        </p:nvSpPr>
        <p:spPr>
          <a:xfrm>
            <a:off x="10506635" y="2223247"/>
            <a:ext cx="1111624" cy="1730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Questions</a:t>
            </a:r>
            <a:endParaRPr lang="en-US" dirty="0"/>
          </a:p>
        </p:txBody>
      </p:sp>
      <p:sp>
        <p:nvSpPr>
          <p:cNvPr id="3" name="Content Placeholder 2"/>
          <p:cNvSpPr>
            <a:spLocks noGrp="1"/>
          </p:cNvSpPr>
          <p:nvPr>
            <p:ph idx="1"/>
          </p:nvPr>
        </p:nvSpPr>
        <p:spPr>
          <a:xfrm>
            <a:off x="838200" y="1825624"/>
            <a:ext cx="10515600" cy="4646893"/>
          </a:xfrm>
        </p:spPr>
        <p:txBody>
          <a:bodyPr>
            <a:normAutofit/>
          </a:bodyPr>
          <a:lstStyle/>
          <a:p>
            <a:r>
              <a:rPr lang="en-US" dirty="0"/>
              <a:t>What cities did Carla look up?</a:t>
            </a:r>
          </a:p>
          <a:p>
            <a:r>
              <a:rPr lang="en-US" dirty="0"/>
              <a:t>What is the title of the book </a:t>
            </a:r>
            <a:r>
              <a:rPr lang="en-US" dirty="0" smtClean="0"/>
              <a:t>downloaded </a:t>
            </a:r>
            <a:r>
              <a:rPr lang="en-US" dirty="0"/>
              <a:t>from Gutenberg.org?</a:t>
            </a:r>
          </a:p>
          <a:p>
            <a:r>
              <a:rPr lang="en-US" dirty="0" smtClean="0"/>
              <a:t>What </a:t>
            </a:r>
            <a:r>
              <a:rPr lang="en-US" dirty="0"/>
              <a:t>time did </a:t>
            </a:r>
            <a:r>
              <a:rPr lang="en-US" dirty="0" smtClean="0"/>
              <a:t>she download </a:t>
            </a:r>
            <a:r>
              <a:rPr lang="en-US" dirty="0"/>
              <a:t>the book from Project Gutenberg?</a:t>
            </a:r>
          </a:p>
          <a:p>
            <a:r>
              <a:rPr lang="en-US" dirty="0"/>
              <a:t>What date and time was the file email.txt last modified?</a:t>
            </a:r>
          </a:p>
          <a:p>
            <a:r>
              <a:rPr lang="en-US" dirty="0"/>
              <a:t>What date did Carla book her flight?</a:t>
            </a:r>
          </a:p>
          <a:p>
            <a:r>
              <a:rPr lang="en-US" dirty="0"/>
              <a:t>What airline is she flying</a:t>
            </a:r>
            <a:r>
              <a:rPr lang="en-US" dirty="0" smtClean="0"/>
              <a:t>?</a:t>
            </a:r>
          </a:p>
          <a:p>
            <a:r>
              <a:rPr lang="en-US" dirty="0"/>
              <a:t>What airport is </a:t>
            </a:r>
            <a:r>
              <a:rPr lang="en-US" dirty="0" smtClean="0"/>
              <a:t>she flying </a:t>
            </a:r>
            <a:r>
              <a:rPr lang="en-US" dirty="0"/>
              <a:t>out of?</a:t>
            </a:r>
          </a:p>
          <a:p>
            <a:r>
              <a:rPr lang="en-US" dirty="0"/>
              <a:t>What date will she arrive</a:t>
            </a:r>
            <a:r>
              <a:rPr lang="en-US" dirty="0" smtClean="0"/>
              <a:t>?</a:t>
            </a:r>
            <a:endParaRPr lang="en-US" dirty="0"/>
          </a:p>
        </p:txBody>
      </p:sp>
    </p:spTree>
    <p:extLst>
      <p:ext uri="{BB962C8B-B14F-4D97-AF65-F5344CB8AC3E}">
        <p14:creationId xmlns:p14="http://schemas.microsoft.com/office/powerpoint/2010/main" val="15137115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Questions</a:t>
            </a:r>
            <a:endParaRPr lang="en-US" dirty="0"/>
          </a:p>
        </p:txBody>
      </p:sp>
      <p:sp>
        <p:nvSpPr>
          <p:cNvPr id="3" name="Content Placeholder 2"/>
          <p:cNvSpPr>
            <a:spLocks noGrp="1"/>
          </p:cNvSpPr>
          <p:nvPr>
            <p:ph idx="1"/>
          </p:nvPr>
        </p:nvSpPr>
        <p:spPr>
          <a:xfrm>
            <a:off x="838200" y="1825624"/>
            <a:ext cx="10515600" cy="4646893"/>
          </a:xfrm>
        </p:spPr>
        <p:txBody>
          <a:bodyPr>
            <a:normAutofit/>
          </a:bodyPr>
          <a:lstStyle/>
          <a:p>
            <a:pPr marL="0" indent="0">
              <a:buNone/>
            </a:pPr>
            <a:r>
              <a:rPr lang="en-US" dirty="0" smtClean="0"/>
              <a:t>And the big ones . . . </a:t>
            </a:r>
          </a:p>
          <a:p>
            <a:endParaRPr lang="en-US" dirty="0" smtClean="0"/>
          </a:p>
          <a:p>
            <a:r>
              <a:rPr lang="en-US" dirty="0"/>
              <a:t>What city is Carla headed to</a:t>
            </a:r>
            <a:r>
              <a:rPr lang="en-US" dirty="0" smtClean="0"/>
              <a:t>?</a:t>
            </a:r>
          </a:p>
          <a:p>
            <a:endParaRPr lang="en-US" dirty="0"/>
          </a:p>
          <a:p>
            <a:r>
              <a:rPr lang="en-US" dirty="0"/>
              <a:t>What is </a:t>
            </a:r>
            <a:r>
              <a:rPr lang="en-US" dirty="0" smtClean="0"/>
              <a:t>her next target?</a:t>
            </a:r>
            <a:endParaRPr lang="en-US" dirty="0"/>
          </a:p>
        </p:txBody>
      </p:sp>
    </p:spTree>
    <p:extLst>
      <p:ext uri="{BB962C8B-B14F-4D97-AF65-F5344CB8AC3E}">
        <p14:creationId xmlns:p14="http://schemas.microsoft.com/office/powerpoint/2010/main" val="268097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98" y="1708617"/>
            <a:ext cx="592566" cy="532559"/>
          </a:xfrm>
          <a:prstGeom prst="rect">
            <a:avLst/>
          </a:prstGeom>
        </p:spPr>
      </p:pic>
      <p:sp>
        <p:nvSpPr>
          <p:cNvPr id="2" name="Title 1"/>
          <p:cNvSpPr>
            <a:spLocks noGrp="1"/>
          </p:cNvSpPr>
          <p:nvPr>
            <p:ph type="title"/>
          </p:nvPr>
        </p:nvSpPr>
        <p:spPr/>
        <p:txBody>
          <a:bodyPr/>
          <a:lstStyle/>
          <a:p>
            <a:r>
              <a:rPr lang="en-US" dirty="0" smtClean="0"/>
              <a:t>Goals Revisited</a:t>
            </a:r>
            <a:endParaRPr lang="en-US" dirty="0"/>
          </a:p>
        </p:txBody>
      </p:sp>
      <p:sp>
        <p:nvSpPr>
          <p:cNvPr id="3" name="Content Placeholder 2"/>
          <p:cNvSpPr>
            <a:spLocks noGrp="1"/>
          </p:cNvSpPr>
          <p:nvPr>
            <p:ph sz="half" idx="1"/>
          </p:nvPr>
        </p:nvSpPr>
        <p:spPr>
          <a:xfrm>
            <a:off x="838200" y="1798729"/>
            <a:ext cx="5181600" cy="4521387"/>
          </a:xfrm>
        </p:spPr>
        <p:txBody>
          <a:bodyPr>
            <a:normAutofit fontScale="85000" lnSpcReduction="10000"/>
          </a:bodyPr>
          <a:lstStyle/>
          <a:p>
            <a:r>
              <a:rPr lang="en-US" dirty="0" smtClean="0"/>
              <a:t>Engaging (hands-on)</a:t>
            </a:r>
          </a:p>
          <a:p>
            <a:pPr lvl="1"/>
            <a:r>
              <a:rPr lang="en-US" dirty="0" smtClean="0"/>
              <a:t>Students must </a:t>
            </a:r>
            <a:r>
              <a:rPr lang="en-US" i="1" dirty="0" smtClean="0"/>
              <a:t>do</a:t>
            </a:r>
            <a:r>
              <a:rPr lang="en-US" dirty="0" smtClean="0"/>
              <a:t> something, not just look stuff up and answer questions</a:t>
            </a:r>
          </a:p>
          <a:p>
            <a:r>
              <a:rPr lang="en-US" dirty="0" smtClean="0"/>
              <a:t>Scalable</a:t>
            </a:r>
          </a:p>
          <a:p>
            <a:pPr lvl="1"/>
            <a:r>
              <a:rPr lang="en-US" dirty="0" smtClean="0"/>
              <a:t>Adaptable to small or large number of participants</a:t>
            </a:r>
          </a:p>
          <a:p>
            <a:r>
              <a:rPr lang="en-US" dirty="0" smtClean="0"/>
              <a:t>Introductory level</a:t>
            </a:r>
          </a:p>
          <a:p>
            <a:pPr lvl="1"/>
            <a:r>
              <a:rPr lang="en-US" dirty="0" smtClean="0"/>
              <a:t>Appropriate for students in grades 6-12</a:t>
            </a:r>
          </a:p>
          <a:p>
            <a:pPr lvl="1"/>
            <a:r>
              <a:rPr lang="en-US" dirty="0" smtClean="0"/>
              <a:t>Basic computer skills</a:t>
            </a:r>
          </a:p>
          <a:p>
            <a:pPr lvl="1"/>
            <a:r>
              <a:rPr lang="en-US" dirty="0" smtClean="0"/>
              <a:t>Could be accomplished after brief forensics instruction or with some googling</a:t>
            </a:r>
          </a:p>
          <a:p>
            <a:r>
              <a:rPr lang="en-US" dirty="0" smtClean="0"/>
              <a:t>Low cost</a:t>
            </a:r>
          </a:p>
          <a:p>
            <a:pPr lvl="1"/>
            <a:r>
              <a:rPr lang="en-US" dirty="0" smtClean="0"/>
              <a:t>No special software or licenses required</a:t>
            </a:r>
          </a:p>
        </p:txBody>
      </p:sp>
      <p:sp>
        <p:nvSpPr>
          <p:cNvPr id="7" name="Content Placeholder 6"/>
          <p:cNvSpPr>
            <a:spLocks noGrp="1"/>
          </p:cNvSpPr>
          <p:nvPr>
            <p:ph sz="half" idx="2"/>
          </p:nvPr>
        </p:nvSpPr>
        <p:spPr>
          <a:xfrm>
            <a:off x="6172199" y="1798729"/>
            <a:ext cx="5392271" cy="4754470"/>
          </a:xfrm>
        </p:spPr>
        <p:txBody>
          <a:bodyPr>
            <a:normAutofit fontScale="85000" lnSpcReduction="10000"/>
          </a:bodyPr>
          <a:lstStyle/>
          <a:p>
            <a:r>
              <a:rPr lang="en-US" dirty="0" smtClean="0"/>
              <a:t>Students get real files to look at, manipulate, and analyze</a:t>
            </a:r>
          </a:p>
          <a:p>
            <a:r>
              <a:rPr lang="en-US" dirty="0" smtClean="0"/>
              <a:t>Use real tool</a:t>
            </a:r>
          </a:p>
          <a:p>
            <a:r>
              <a:rPr lang="en-US" dirty="0" smtClean="0"/>
              <a:t>Files can be easily distributed</a:t>
            </a:r>
          </a:p>
          <a:p>
            <a:r>
              <a:rPr lang="en-US" dirty="0" smtClean="0"/>
              <a:t>Small #: report or group discussion</a:t>
            </a:r>
          </a:p>
          <a:p>
            <a:r>
              <a:rPr lang="en-US" dirty="0" smtClean="0"/>
              <a:t>Large #: answer questions on website, scored automatically</a:t>
            </a:r>
          </a:p>
          <a:p>
            <a:r>
              <a:rPr lang="en-US" dirty="0" smtClean="0"/>
              <a:t>Basic file manipulation</a:t>
            </a:r>
          </a:p>
          <a:p>
            <a:r>
              <a:rPr lang="en-US" dirty="0" smtClean="0"/>
              <a:t>Browser history tool is very easy to use</a:t>
            </a:r>
          </a:p>
          <a:p>
            <a:r>
              <a:rPr lang="en-US" dirty="0" smtClean="0"/>
              <a:t>Files can be analyzed on any computer</a:t>
            </a:r>
          </a:p>
          <a:p>
            <a:r>
              <a:rPr lang="en-US" dirty="0" smtClean="0"/>
              <a:t>Tool is freely available</a:t>
            </a:r>
          </a:p>
          <a:p>
            <a:r>
              <a:rPr lang="en-US" dirty="0" smtClean="0"/>
              <a:t>No licenses required</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98" y="2721632"/>
            <a:ext cx="592566" cy="532559"/>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98" y="3689823"/>
            <a:ext cx="592566" cy="532559"/>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798" y="5509657"/>
            <a:ext cx="592566" cy="532559"/>
          </a:xfrm>
          <a:prstGeom prst="rect">
            <a:avLst/>
          </a:prstGeom>
        </p:spPr>
      </p:pic>
    </p:spTree>
    <p:extLst>
      <p:ext uri="{BB962C8B-B14F-4D97-AF65-F5344CB8AC3E}">
        <p14:creationId xmlns:p14="http://schemas.microsoft.com/office/powerpoint/2010/main" val="374803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690688"/>
            <a:ext cx="10515600" cy="4835618"/>
          </a:xfrm>
        </p:spPr>
        <p:txBody>
          <a:bodyPr>
            <a:normAutofit lnSpcReduction="10000"/>
          </a:bodyPr>
          <a:lstStyle/>
          <a:p>
            <a:pPr marL="0" indent="0">
              <a:buNone/>
            </a:pPr>
            <a:r>
              <a:rPr lang="en-US" dirty="0" smtClean="0"/>
              <a:t>Part 1: Survey of Existing Activities</a:t>
            </a:r>
          </a:p>
          <a:p>
            <a:r>
              <a:rPr lang="en-US" dirty="0" smtClean="0"/>
              <a:t>Methodology</a:t>
            </a:r>
          </a:p>
          <a:p>
            <a:r>
              <a:rPr lang="en-US" dirty="0" smtClean="0"/>
              <a:t>Evaluation of Activities</a:t>
            </a:r>
          </a:p>
          <a:p>
            <a:pPr marL="0" indent="0">
              <a:buNone/>
            </a:pPr>
            <a:r>
              <a:rPr lang="en-US" dirty="0" smtClean="0"/>
              <a:t>Part 2: Create an Activity</a:t>
            </a:r>
          </a:p>
          <a:p>
            <a:r>
              <a:rPr lang="en-US" dirty="0" smtClean="0"/>
              <a:t>Goals</a:t>
            </a:r>
          </a:p>
          <a:p>
            <a:r>
              <a:rPr lang="en-US" dirty="0" smtClean="0"/>
              <a:t>Learning Objectives</a:t>
            </a:r>
          </a:p>
          <a:p>
            <a:r>
              <a:rPr lang="en-US" dirty="0" smtClean="0"/>
              <a:t>Premise</a:t>
            </a:r>
          </a:p>
          <a:p>
            <a:r>
              <a:rPr lang="en-US" dirty="0" smtClean="0"/>
              <a:t>Setup</a:t>
            </a:r>
          </a:p>
          <a:p>
            <a:r>
              <a:rPr lang="en-US" dirty="0" smtClean="0"/>
              <a:t>Evidence</a:t>
            </a:r>
          </a:p>
          <a:p>
            <a:r>
              <a:rPr lang="en-US" dirty="0" smtClean="0"/>
              <a:t>Challenge Questions</a:t>
            </a:r>
            <a:endParaRPr lang="en-US" dirty="0"/>
          </a:p>
        </p:txBody>
      </p:sp>
    </p:spTree>
    <p:extLst>
      <p:ext uri="{BB962C8B-B14F-4D97-AF65-F5344CB8AC3E}">
        <p14:creationId xmlns:p14="http://schemas.microsoft.com/office/powerpoint/2010/main" val="23031160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fontScale="92500" lnSpcReduction="10000"/>
          </a:bodyPr>
          <a:lstStyle/>
          <a:p>
            <a:pPr marL="514350" lvl="0" indent="-514350">
              <a:buFont typeface="+mj-lt"/>
              <a:buAutoNum type="arabicPeriod"/>
            </a:pPr>
            <a:r>
              <a:rPr lang="en-US" u="sng" dirty="0">
                <a:hlinkClick r:id="rId2"/>
              </a:rPr>
              <a:t>https://cyberforensicschallenge.com/</a:t>
            </a:r>
            <a:endParaRPr lang="en-US" dirty="0"/>
          </a:p>
          <a:p>
            <a:pPr marL="514350" lvl="0" indent="-514350">
              <a:buFont typeface="+mj-lt"/>
              <a:buAutoNum type="arabicPeriod"/>
            </a:pPr>
            <a:r>
              <a:rPr lang="en-US" u="sng" dirty="0">
                <a:hlinkClick r:id="rId3"/>
              </a:rPr>
              <a:t>https://www.facebook.com/BlackTshirtCyberForensicsChallenge/</a:t>
            </a:r>
            <a:endParaRPr lang="en-US" dirty="0"/>
          </a:p>
          <a:p>
            <a:pPr marL="514350" lvl="0" indent="-514350">
              <a:buFont typeface="+mj-lt"/>
              <a:buAutoNum type="arabicPeriod"/>
            </a:pPr>
            <a:r>
              <a:rPr lang="en-US" u="sng" dirty="0">
                <a:hlinkClick r:id="rId4"/>
              </a:rPr>
              <a:t>http://webcache.googleusercontent.com/search?q=cache:DvVpq9m132cJ:www.stevenson.edu/graduate-professional-studies/blog-news-events/cyber-forensics-challenge-2016+&amp;cd=6&amp;hl=en&amp;ct=clnk&amp;gl=us</a:t>
            </a:r>
            <a:endParaRPr lang="en-US" dirty="0"/>
          </a:p>
          <a:p>
            <a:pPr marL="514350" lvl="0" indent="-514350">
              <a:buFont typeface="+mj-lt"/>
              <a:buAutoNum type="arabicPeriod"/>
            </a:pPr>
            <a:r>
              <a:rPr lang="en-US" u="sng" dirty="0">
                <a:hlinkClick r:id="rId5"/>
              </a:rPr>
              <a:t>https://www.youtube.com/watch?v=8PWxq5QU0j8</a:t>
            </a:r>
            <a:endParaRPr lang="en-US" dirty="0"/>
          </a:p>
          <a:p>
            <a:pPr marL="514350" lvl="0" indent="-514350">
              <a:buFont typeface="+mj-lt"/>
              <a:buAutoNum type="arabicPeriod"/>
            </a:pPr>
            <a:r>
              <a:rPr lang="en-US" u="sng" dirty="0">
                <a:hlinkClick r:id="rId6"/>
              </a:rPr>
              <a:t>https://www.youtube.com/watch?v=5NsA_yvujUI</a:t>
            </a:r>
            <a:endParaRPr lang="en-US" dirty="0"/>
          </a:p>
          <a:p>
            <a:pPr marL="514350" lvl="0" indent="-514350">
              <a:buFont typeface="+mj-lt"/>
              <a:buAutoNum type="arabicPeriod"/>
            </a:pPr>
            <a:r>
              <a:rPr lang="en-US" u="sng" dirty="0">
                <a:hlinkClick r:id="rId7"/>
              </a:rPr>
              <a:t>https://www.youtube.com/watch?v=ISnBBp9jdGY</a:t>
            </a:r>
            <a:endParaRPr lang="en-US" dirty="0"/>
          </a:p>
          <a:p>
            <a:pPr marL="514350" lvl="0" indent="-514350">
              <a:buFont typeface="+mj-lt"/>
              <a:buAutoNum type="arabicPeriod"/>
            </a:pPr>
            <a:r>
              <a:rPr lang="en-US" u="sng" dirty="0">
                <a:hlinkClick r:id="rId8"/>
              </a:rPr>
              <a:t>https://www.facebook.com/usdfc/</a:t>
            </a:r>
            <a:endParaRPr lang="en-US" dirty="0"/>
          </a:p>
          <a:p>
            <a:pPr marL="514350" lvl="0" indent="-514350">
              <a:buFont typeface="+mj-lt"/>
              <a:buAutoNum type="arabicPeriod"/>
            </a:pPr>
            <a:r>
              <a:rPr lang="en-US" u="sng" dirty="0">
                <a:hlinkClick r:id="rId9"/>
              </a:rPr>
              <a:t>http://www.securitytreasurehunt.com/</a:t>
            </a:r>
            <a:endParaRPr lang="en-US" dirty="0"/>
          </a:p>
          <a:p>
            <a:pPr marL="0" indent="0">
              <a:buNone/>
            </a:pPr>
            <a:endParaRPr lang="en-US" dirty="0"/>
          </a:p>
        </p:txBody>
      </p:sp>
    </p:spTree>
    <p:extLst>
      <p:ext uri="{BB962C8B-B14F-4D97-AF65-F5344CB8AC3E}">
        <p14:creationId xmlns:p14="http://schemas.microsoft.com/office/powerpoint/2010/main" val="65342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5129383"/>
              </p:ext>
            </p:extLst>
          </p:nvPr>
        </p:nvGraphicFramePr>
        <p:xfrm>
          <a:off x="329035" y="392496"/>
          <a:ext cx="11574942" cy="5594713"/>
        </p:xfrm>
        <a:graphic>
          <a:graphicData uri="http://schemas.openxmlformats.org/drawingml/2006/table">
            <a:tbl>
              <a:tblPr firstRow="1" bandRow="1">
                <a:tableStyleId>{5C22544A-7EE6-4342-B048-85BDC9FD1C3A}</a:tableStyleId>
              </a:tblPr>
              <a:tblGrid>
                <a:gridCol w="2607112"/>
                <a:gridCol w="973123"/>
                <a:gridCol w="2207236"/>
                <a:gridCol w="2331208"/>
                <a:gridCol w="1753299"/>
                <a:gridCol w="1702964"/>
              </a:tblGrid>
              <a:tr h="731629">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Activity</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Scope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Size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Scalability</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Cost</a:t>
                      </a: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Engagement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Black T-Shirt Cyber Forensics Challenge</a:t>
                      </a:r>
                    </a:p>
                    <a:p>
                      <a:pPr marL="0" marR="0">
                        <a:lnSpc>
                          <a:spcPct val="107000"/>
                        </a:lnSpc>
                        <a:spcBef>
                          <a:spcPts val="0"/>
                        </a:spcBef>
                        <a:spcAft>
                          <a:spcPts val="0"/>
                        </a:spcAft>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https://cyberforensicschallenge.com/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i="1" u="none" strike="noStrike"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Inactive</a:t>
                      </a:r>
                      <a:r>
                        <a:rPr lang="en-US" sz="2000" i="1" u="none" strike="noStrike"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(only ran one year) </a:t>
                      </a:r>
                      <a:r>
                        <a:rPr lang="en-US" sz="2000" i="0" u="none" strike="noStrike"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Anyone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Sponsored by 60 schools and 10 industry partners</a:t>
                      </a:r>
                    </a:p>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&gt;1,000 “registrants”, &gt;100 “participants” [3]</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Entries graded by hand (“countless hours of grading” [2]); rubric, written report [4]; judges from academic and industry partners [4]</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Free to participants [1,3]</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Forensics Security Treasure Hunt</a:t>
                      </a:r>
                    </a:p>
                    <a:p>
                      <a:pPr marL="0" marR="0">
                        <a:lnSpc>
                          <a:spcPct val="107000"/>
                        </a:lnSpc>
                        <a:spcBef>
                          <a:spcPts val="0"/>
                        </a:spcBef>
                        <a:spcAft>
                          <a:spcPts val="0"/>
                        </a:spcAft>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http://digitalforensics.securitytreasurehunt.com/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i="1" u="none" strike="noStrik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Inactive – site hasn’t been updated since 2013</a:t>
                      </a:r>
                      <a:r>
                        <a:rPr lang="en-US" sz="2000" u="none" strike="noStrik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Very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high</a:t>
                      </a:r>
                      <a:r>
                        <a:rPr lang="en-US" sz="2000" baseline="0" dirty="0" smtClean="0">
                          <a:effectLst/>
                          <a:latin typeface="Calibri" panose="020F0502020204030204" pitchFamily="34" charset="0"/>
                          <a:ea typeface="Calibri" panose="020F0502020204030204" pitchFamily="34" charset="0"/>
                          <a:cs typeface="Times New Roman" panose="02020603050405020304" pitchFamily="18" charset="0"/>
                        </a:rPr>
                        <a:t> –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multiple choice questions, no special software required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Free to participants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Low – participants look at images and answer questions about them</a:t>
                      </a:r>
                    </a:p>
                  </a:txBody>
                  <a:tcPr marL="68580" marR="68580" marT="0" marB="0"/>
                </a:tc>
              </a:tr>
            </a:tbl>
          </a:graphicData>
        </a:graphic>
      </p:graphicFrame>
    </p:spTree>
    <p:extLst>
      <p:ext uri="{BB962C8B-B14F-4D97-AF65-F5344CB8AC3E}">
        <p14:creationId xmlns:p14="http://schemas.microsoft.com/office/powerpoint/2010/main" val="383762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3167768"/>
              </p:ext>
            </p:extLst>
          </p:nvPr>
        </p:nvGraphicFramePr>
        <p:xfrm>
          <a:off x="329035" y="392496"/>
          <a:ext cx="11574942" cy="5524427"/>
        </p:xfrm>
        <a:graphic>
          <a:graphicData uri="http://schemas.openxmlformats.org/drawingml/2006/table">
            <a:tbl>
              <a:tblPr firstRow="1" bandRow="1">
                <a:tableStyleId>{5C22544A-7EE6-4342-B048-85BDC9FD1C3A}</a:tableStyleId>
              </a:tblPr>
              <a:tblGrid>
                <a:gridCol w="3764793"/>
                <a:gridCol w="1619075"/>
                <a:gridCol w="1350627"/>
                <a:gridCol w="2265028"/>
                <a:gridCol w="872455"/>
                <a:gridCol w="1702964"/>
              </a:tblGrid>
              <a:tr h="731629">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Activity</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Scope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Size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Scalability</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Cost</a:t>
                      </a: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Engagement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CSSIA Youth Forensics Competition</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(Moraine Valley Community College) [5]</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6</a:t>
                      </a:r>
                      <a:r>
                        <a:rPr lang="en-US" sz="20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000">
                          <a:effectLst/>
                          <a:latin typeface="Calibri" panose="020F0502020204030204" pitchFamily="34" charset="0"/>
                          <a:ea typeface="Calibri" panose="020F0502020204030204" pitchFamily="34" charset="0"/>
                          <a:cs typeface="Times New Roman" panose="02020603050405020304" pitchFamily="18" charset="0"/>
                        </a:rPr>
                        <a:t>-8</a:t>
                      </a:r>
                      <a:r>
                        <a:rPr lang="en-US" sz="20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000">
                          <a:effectLst/>
                          <a:latin typeface="Calibri" panose="020F0502020204030204" pitchFamily="34" charset="0"/>
                          <a:ea typeface="Calibri" panose="020F0502020204030204" pitchFamily="34" charset="0"/>
                          <a:cs typeface="Times New Roman" panose="02020603050405020304" pitchFamily="18" charset="0"/>
                        </a:rPr>
                        <a:t> graders from a local school [5]</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Approx. 13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per 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In-person camp – not scalable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US Digital Forensics Challenge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Forensics Consortium [6,7])</a:t>
                      </a:r>
                    </a:p>
                    <a:p>
                      <a:pPr marL="0" marR="0">
                        <a:lnSpc>
                          <a:spcPct val="107000"/>
                        </a:lnSpc>
                        <a:spcBef>
                          <a:spcPts val="0"/>
                        </a:spcBef>
                        <a:spcAft>
                          <a:spcPts val="0"/>
                        </a:spcAft>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http://www.usdfc.org/us-digital-forensics-challenge.html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(continuation of the DC3 Challenge, discontinued due to budget cuts, now taken up by private non-profit)</a:t>
                      </a:r>
                    </a:p>
                    <a:p>
                      <a:pPr marL="0" marR="0">
                        <a:lnSpc>
                          <a:spcPct val="107000"/>
                        </a:lnSpc>
                        <a:spcBef>
                          <a:spcPts val="0"/>
                        </a:spcBef>
                        <a:spcAft>
                          <a:spcPts val="0"/>
                        </a:spcAft>
                      </a:pPr>
                      <a:r>
                        <a:rPr lang="en-US" sz="2000" i="1" dirty="0">
                          <a:effectLst/>
                          <a:latin typeface="Calibri" panose="020F0502020204030204" pitchFamily="34" charset="0"/>
                          <a:ea typeface="Calibri" panose="020F0502020204030204" pitchFamily="34" charset="0"/>
                          <a:cs typeface="Times New Roman" panose="02020603050405020304" pitchFamily="18" charset="0"/>
                        </a:rPr>
                        <a:t>Unclear if this challenge has been discontinued or </a:t>
                      </a:r>
                      <a:r>
                        <a:rPr lang="en-US" sz="2000" i="1" dirty="0" smtClean="0">
                          <a:effectLst/>
                          <a:latin typeface="Calibri" panose="020F0502020204030204" pitchFamily="34" charset="0"/>
                          <a:ea typeface="Calibri" panose="020F0502020204030204" pitchFamily="34" charset="0"/>
                          <a:cs typeface="Times New Roman" panose="02020603050405020304" pitchFamily="18" charset="0"/>
                        </a:rPr>
                        <a:t>hasn’t started</a:t>
                      </a:r>
                      <a:r>
                        <a:rPr lang="en-US" sz="2000" i="1" baseline="0" dirty="0" smtClean="0">
                          <a:effectLst/>
                          <a:latin typeface="Calibri" panose="020F0502020204030204" pitchFamily="34" charset="0"/>
                          <a:ea typeface="Calibri" panose="020F0502020204030204" pitchFamily="34" charset="0"/>
                          <a:cs typeface="Times New Roman" panose="02020603050405020304" pitchFamily="18" charset="0"/>
                        </a:rPr>
                        <a:t> yet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Anyone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High – challenges conducted online/remotely</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Medium-High – series of progressively harder hands-on exercises</a:t>
                      </a:r>
                    </a:p>
                  </a:txBody>
                  <a:tcPr marL="68580" marR="68580" marT="0" marB="0"/>
                </a:tc>
              </a:tr>
            </a:tbl>
          </a:graphicData>
        </a:graphic>
      </p:graphicFrame>
    </p:spTree>
    <p:extLst>
      <p:ext uri="{BB962C8B-B14F-4D97-AF65-F5344CB8AC3E}">
        <p14:creationId xmlns:p14="http://schemas.microsoft.com/office/powerpoint/2010/main" val="218119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32861771"/>
              </p:ext>
            </p:extLst>
          </p:nvPr>
        </p:nvGraphicFramePr>
        <p:xfrm>
          <a:off x="329035" y="392496"/>
          <a:ext cx="11574942" cy="5297533"/>
        </p:xfrm>
        <a:graphic>
          <a:graphicData uri="http://schemas.openxmlformats.org/drawingml/2006/table">
            <a:tbl>
              <a:tblPr firstRow="1" bandRow="1">
                <a:tableStyleId>{5C22544A-7EE6-4342-B048-85BDC9FD1C3A}</a:tableStyleId>
              </a:tblPr>
              <a:tblGrid>
                <a:gridCol w="2573556"/>
                <a:gridCol w="1887523"/>
                <a:gridCol w="1107347"/>
                <a:gridCol w="2466363"/>
                <a:gridCol w="1484851"/>
                <a:gridCol w="2055302"/>
              </a:tblGrid>
              <a:tr h="731629">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Activity</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Scope</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Size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Scalability</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Cost</a:t>
                      </a: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Engagement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Crime Scene Challenge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Forensics Consortium)</a:t>
                      </a:r>
                    </a:p>
                    <a:p>
                      <a:pPr marL="0" marR="0">
                        <a:lnSpc>
                          <a:spcPct val="107000"/>
                        </a:lnSpc>
                        <a:spcBef>
                          <a:spcPts val="0"/>
                        </a:spcBef>
                        <a:spcAft>
                          <a:spcPts val="0"/>
                        </a:spcAft>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http://www.usdfc.org/digital-crime-scene-challenge.html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Participants at events that host a challenge (e.g. conference or school)</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Limited – physical challenge must be set up on location; limited to no more than 5 participants per team, 15 minutes per team</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Very high –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on-location, immersive hands-on </a:t>
                      </a:r>
                      <a:r>
                        <a:rPr lang="en-US" sz="2000" dirty="0">
                          <a:effectLst/>
                          <a:latin typeface="Calibri" panose="020F0502020204030204" pitchFamily="34" charset="0"/>
                          <a:ea typeface="Calibri" panose="020F0502020204030204" pitchFamily="34" charset="0"/>
                          <a:cs typeface="Times New Roman" panose="02020603050405020304" pitchFamily="18" charset="0"/>
                        </a:rPr>
                        <a:t>scenarios</a:t>
                      </a:r>
                    </a:p>
                  </a:txBody>
                  <a:tcPr marL="68580" marR="68580" marT="0" marB="0"/>
                </a:tc>
              </a:tr>
              <a:tr h="1531438">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CSAW High School Forensics</a:t>
                      </a:r>
                    </a:p>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(NYU Cybersecurity Awareness Week)</a:t>
                      </a:r>
                    </a:p>
                    <a:p>
                      <a:pPr marL="0" marR="0">
                        <a:lnSpc>
                          <a:spcPct val="107000"/>
                        </a:lnSpc>
                        <a:spcBef>
                          <a:spcPts val="0"/>
                        </a:spcBef>
                        <a:spcAft>
                          <a:spcPts val="0"/>
                        </a:spcAft>
                      </a:pPr>
                      <a:r>
                        <a:rPr lang="en-US" sz="20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https://csaw.engineering.nyu.edu/hsf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High school</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Medium-High – qualification rounds consist of online quizzes, but finals are in-person (limited)</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Online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qual-ification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rounds are free; costs for in-person finals vary</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Medium –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qual-ification </a:t>
                      </a:r>
                      <a:r>
                        <a:rPr lang="en-US" sz="2000" dirty="0">
                          <a:effectLst/>
                          <a:latin typeface="Calibri" panose="020F0502020204030204" pitchFamily="34" charset="0"/>
                          <a:ea typeface="Calibri" panose="020F0502020204030204" pitchFamily="34" charset="0"/>
                          <a:cs typeface="Times New Roman" panose="02020603050405020304" pitchFamily="18" charset="0"/>
                        </a:rPr>
                        <a:t>rounds are just answering questions; finals are hands-on and involve solving a mystery</a:t>
                      </a:r>
                    </a:p>
                  </a:txBody>
                  <a:tcPr marL="68580" marR="68580" marT="0" marB="0"/>
                </a:tc>
              </a:tr>
            </a:tbl>
          </a:graphicData>
        </a:graphic>
      </p:graphicFrame>
    </p:spTree>
    <p:extLst>
      <p:ext uri="{BB962C8B-B14F-4D97-AF65-F5344CB8AC3E}">
        <p14:creationId xmlns:p14="http://schemas.microsoft.com/office/powerpoint/2010/main" val="183814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828271"/>
              </p:ext>
            </p:extLst>
          </p:nvPr>
        </p:nvGraphicFramePr>
        <p:xfrm>
          <a:off x="329035" y="392496"/>
          <a:ext cx="11574942" cy="3014581"/>
        </p:xfrm>
        <a:graphic>
          <a:graphicData uri="http://schemas.openxmlformats.org/drawingml/2006/table">
            <a:tbl>
              <a:tblPr firstRow="1" bandRow="1">
                <a:tableStyleId>{5C22544A-7EE6-4342-B048-85BDC9FD1C3A}</a:tableStyleId>
              </a:tblPr>
              <a:tblGrid>
                <a:gridCol w="2573556"/>
                <a:gridCol w="1409350"/>
                <a:gridCol w="1384184"/>
                <a:gridCol w="2483141"/>
                <a:gridCol w="1753299"/>
                <a:gridCol w="1971412"/>
              </a:tblGrid>
              <a:tr h="731629">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Activity</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Scope</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Size</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Scalability</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Cost</a:t>
                      </a: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Engagement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31438">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Cyber Defense Training Academy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Cyber Forensics </a:t>
                      </a:r>
                      <a:r>
                        <a:rPr lang="en-US" sz="2000" dirty="0">
                          <a:effectLst/>
                          <a:latin typeface="Calibri" panose="020F0502020204030204" pitchFamily="34" charset="0"/>
                          <a:ea typeface="Calibri" panose="020F0502020204030204" pitchFamily="34" charset="0"/>
                          <a:cs typeface="Times New Roman" panose="02020603050405020304" pitchFamily="18" charset="0"/>
                        </a:rPr>
                        <a:t>Challenge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(Civil Air Patrol)</a:t>
                      </a:r>
                    </a:p>
                    <a:p>
                      <a:pPr marL="0" marR="0">
                        <a:lnSpc>
                          <a:spcPct val="107000"/>
                        </a:lnSpc>
                        <a:spcBef>
                          <a:spcPts val="0"/>
                        </a:spcBef>
                        <a:spcAft>
                          <a:spcPts val="0"/>
                        </a:spcAft>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https://github.com/cap-cdta/cyber-forensics-challenge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CAP cadets, ages 12-20</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Unknown –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decentral-</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ized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Medium – open source materials allow local implementation of challenge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any-where</a:t>
                      </a:r>
                      <a:r>
                        <a:rPr lang="en-US" sz="2000" dirty="0">
                          <a:effectLst/>
                          <a:latin typeface="Calibri" panose="020F0502020204030204" pitchFamily="34" charset="0"/>
                          <a:ea typeface="Calibri" panose="020F0502020204030204" pitchFamily="34" charset="0"/>
                          <a:cs typeface="Times New Roman" panose="02020603050405020304" pitchFamily="18" charset="0"/>
                        </a:rPr>
                        <a:t>, but requires special equipment and set-up</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Approx. $200 per kit for basic challenge, additional $300 for advanced challenge (kit can be reused)</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High – on-location hands-on challenge</a:t>
                      </a:r>
                    </a:p>
                  </a:txBody>
                  <a:tcPr marL="68580" marR="68580" marT="0" marB="0"/>
                </a:tc>
              </a:tr>
            </a:tbl>
          </a:graphicData>
        </a:graphic>
      </p:graphicFrame>
    </p:spTree>
    <p:extLst>
      <p:ext uri="{BB962C8B-B14F-4D97-AF65-F5344CB8AC3E}">
        <p14:creationId xmlns:p14="http://schemas.microsoft.com/office/powerpoint/2010/main" val="300132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Part 2: Create an Activity</a:t>
            </a:r>
            <a:endParaRPr lang="en-US" sz="48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42796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1464</Words>
  <Application>Microsoft Office PowerPoint</Application>
  <PresentationFormat>Widescreen</PresentationFormat>
  <Paragraphs>343</Paragraphs>
  <Slides>45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Cyber Forensics Competitions and Challenges for Students</vt:lpstr>
      <vt:lpstr>Outline</vt:lpstr>
      <vt:lpstr>Part 1: Survey of Existing Activities</vt:lpstr>
      <vt:lpstr>Methodology</vt:lpstr>
      <vt:lpstr>PowerPoint Presentation</vt:lpstr>
      <vt:lpstr>PowerPoint Presentation</vt:lpstr>
      <vt:lpstr>PowerPoint Presentation</vt:lpstr>
      <vt:lpstr>PowerPoint Presentation</vt:lpstr>
      <vt:lpstr>Part 2: Create an Activity</vt:lpstr>
      <vt:lpstr>Goals</vt:lpstr>
      <vt:lpstr>Learning Objectives</vt:lpstr>
      <vt:lpstr>Premise</vt:lpstr>
      <vt:lpstr>Skills Exercised</vt:lpstr>
      <vt:lpstr>Setup</vt:lpstr>
      <vt:lpstr>Setup - Extracting User Profile</vt:lpstr>
      <vt:lpstr>Setup - Extracting User Profile</vt:lpstr>
      <vt:lpstr>Prompt</vt:lpstr>
      <vt:lpstr>Evidence</vt:lpstr>
      <vt:lpstr>Evidence</vt:lpstr>
      <vt:lpstr>Evidence</vt:lpstr>
      <vt:lpstr>Evidence</vt:lpstr>
      <vt:lpstr>Evidence</vt:lpstr>
      <vt:lpstr>Evidence</vt:lpstr>
      <vt:lpstr>Evidence – Browsing History</vt:lpstr>
      <vt:lpstr>PowerPoint Presentation</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Evidence – Browsing History</vt:lpstr>
      <vt:lpstr>Challenge Questions</vt:lpstr>
      <vt:lpstr>Challenge Questions</vt:lpstr>
      <vt:lpstr>Goals Revisited</vt:lpstr>
      <vt:lpstr>Summary</vt:lpstr>
      <vt:lpstr>References</vt:lpstr>
    </vt:vector>
  </TitlesOfParts>
  <Company>AFIT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Forensics Competitions and Activities for Students</dc:title>
  <dc:creator>Dunn, Michael H Capt USAF AETC AFIT/ENG</dc:creator>
  <cp:lastModifiedBy>Dunn, Michael H Capt USAF AETC AFIT/ENG</cp:lastModifiedBy>
  <cp:revision>35</cp:revision>
  <dcterms:created xsi:type="dcterms:W3CDTF">2017-08-27T23:57:34Z</dcterms:created>
  <dcterms:modified xsi:type="dcterms:W3CDTF">2017-08-29T16:02:08Z</dcterms:modified>
</cp:coreProperties>
</file>