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handoutMasterIdLst>
    <p:handoutMasterId r:id="rId49"/>
  </p:handoutMasterIdLst>
  <p:sldIdLst>
    <p:sldId id="425" r:id="rId2"/>
    <p:sldId id="734" r:id="rId3"/>
    <p:sldId id="782" r:id="rId4"/>
    <p:sldId id="709" r:id="rId5"/>
    <p:sldId id="735" r:id="rId6"/>
    <p:sldId id="758" r:id="rId7"/>
    <p:sldId id="789" r:id="rId8"/>
    <p:sldId id="790" r:id="rId9"/>
    <p:sldId id="736" r:id="rId10"/>
    <p:sldId id="737" r:id="rId11"/>
    <p:sldId id="738" r:id="rId12"/>
    <p:sldId id="739" r:id="rId13"/>
    <p:sldId id="740" r:id="rId14"/>
    <p:sldId id="742" r:id="rId15"/>
    <p:sldId id="743" r:id="rId16"/>
    <p:sldId id="744" r:id="rId17"/>
    <p:sldId id="745" r:id="rId18"/>
    <p:sldId id="746" r:id="rId19"/>
    <p:sldId id="748" r:id="rId20"/>
    <p:sldId id="749" r:id="rId21"/>
    <p:sldId id="750" r:id="rId22"/>
    <p:sldId id="751" r:id="rId23"/>
    <p:sldId id="752" r:id="rId24"/>
    <p:sldId id="747" r:id="rId25"/>
    <p:sldId id="754" r:id="rId26"/>
    <p:sldId id="755" r:id="rId27"/>
    <p:sldId id="757" r:id="rId28"/>
    <p:sldId id="760" r:id="rId29"/>
    <p:sldId id="759" r:id="rId30"/>
    <p:sldId id="762" r:id="rId31"/>
    <p:sldId id="761" r:id="rId32"/>
    <p:sldId id="763" r:id="rId33"/>
    <p:sldId id="804" r:id="rId34"/>
    <p:sldId id="803" r:id="rId35"/>
    <p:sldId id="770" r:id="rId36"/>
    <p:sldId id="771" r:id="rId37"/>
    <p:sldId id="773" r:id="rId38"/>
    <p:sldId id="786" r:id="rId39"/>
    <p:sldId id="775" r:id="rId40"/>
    <p:sldId id="776" r:id="rId41"/>
    <p:sldId id="777" r:id="rId42"/>
    <p:sldId id="779" r:id="rId43"/>
    <p:sldId id="780" r:id="rId44"/>
    <p:sldId id="781" r:id="rId45"/>
    <p:sldId id="787" r:id="rId46"/>
    <p:sldId id="802" r:id="rId47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A3EDC44-33E6-4E2E-A044-0F4A27823F9E}">
          <p14:sldIdLst>
            <p14:sldId id="425"/>
            <p14:sldId id="734"/>
            <p14:sldId id="782"/>
            <p14:sldId id="709"/>
            <p14:sldId id="735"/>
            <p14:sldId id="758"/>
            <p14:sldId id="789"/>
            <p14:sldId id="790"/>
            <p14:sldId id="736"/>
            <p14:sldId id="737"/>
            <p14:sldId id="738"/>
            <p14:sldId id="739"/>
            <p14:sldId id="740"/>
            <p14:sldId id="742"/>
            <p14:sldId id="743"/>
            <p14:sldId id="744"/>
            <p14:sldId id="745"/>
            <p14:sldId id="746"/>
            <p14:sldId id="748"/>
            <p14:sldId id="749"/>
            <p14:sldId id="750"/>
            <p14:sldId id="751"/>
            <p14:sldId id="752"/>
            <p14:sldId id="747"/>
            <p14:sldId id="754"/>
            <p14:sldId id="755"/>
            <p14:sldId id="757"/>
            <p14:sldId id="760"/>
            <p14:sldId id="759"/>
            <p14:sldId id="762"/>
            <p14:sldId id="761"/>
            <p14:sldId id="763"/>
            <p14:sldId id="804"/>
            <p14:sldId id="803"/>
            <p14:sldId id="770"/>
            <p14:sldId id="771"/>
            <p14:sldId id="773"/>
            <p14:sldId id="786"/>
            <p14:sldId id="775"/>
            <p14:sldId id="776"/>
            <p14:sldId id="777"/>
            <p14:sldId id="779"/>
            <p14:sldId id="780"/>
            <p14:sldId id="781"/>
            <p14:sldId id="787"/>
            <p14:sldId id="802"/>
          </p14:sldIdLst>
        </p14:section>
        <p14:section name="網頁功能測試平台" id="{ECEBB030-091F-4F67-B040-020F30D35A0D}">
          <p14:sldIdLst/>
        </p14:section>
        <p14:section name="案例建置" id="{B38CDA6E-32FF-4E72-8C7A-36D0BC470ABB}">
          <p14:sldIdLst/>
        </p14:section>
        <p14:section name="案例測試" id="{47C0C1EC-5F94-494F-B2E7-E82E261CDD86}">
          <p14:sldIdLst/>
        </p14:section>
        <p14:section name="後續優化事項" id="{8549B1E5-7FA3-4062-8D4C-C3C8B3ACCD13}">
          <p14:sldIdLst/>
        </p14:section>
        <p14:section name="功能測試平台延伸使用" id="{1E51E264-0F5F-4D82-9588-0FD6279EDE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6FF"/>
    <a:srgbClr val="993300"/>
    <a:srgbClr val="FFFF00"/>
    <a:srgbClr val="FFCC00"/>
    <a:srgbClr val="CCFFFF"/>
    <a:srgbClr val="CCFFCC"/>
    <a:srgbClr val="FFFFCC"/>
    <a:srgbClr val="33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8" autoAdjust="0"/>
    <p:restoredTop sz="87659" autoAdjust="0"/>
  </p:normalViewPr>
  <p:slideViewPr>
    <p:cSldViewPr>
      <p:cViewPr varScale="1">
        <p:scale>
          <a:sx n="92" d="100"/>
          <a:sy n="92" d="100"/>
        </p:scale>
        <p:origin x="13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17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3422E-2F74-4F2A-A483-85636BAE60A4}" type="datetimeFigureOut">
              <a:rPr lang="zh-TW" altLang="en-US" smtClean="0">
                <a:ea typeface="標楷體" panose="03000509000000000000" pitchFamily="65" charset="-120"/>
              </a:rPr>
              <a:pPr/>
              <a:t>2018/2/27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3F033-DB88-443E-90CC-CA964BA40674}" type="slidenum">
              <a:rPr lang="zh-TW" altLang="en-US" smtClean="0">
                <a:ea typeface="標楷體" panose="03000509000000000000" pitchFamily="65" charset="-120"/>
              </a:rPr>
              <a:pPr/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106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E1E90157-B7FE-4044-A3E0-220B033E996C}" type="datetimeFigureOut">
              <a:rPr lang="zh-TW" altLang="en-US" smtClean="0"/>
              <a:pPr>
                <a:defRPr/>
              </a:pPr>
              <a:t>2018/2/27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pPr lvl="0"/>
            <a:endParaRPr lang="zh-TW" altLang="en-US" noProof="0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zh-TW" altLang="en-US" noProof="0" dirty="0" smtClean="0"/>
              <a:t>按一下以編輯母片文字樣式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430093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6" y="9430093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99CFB8C-192F-41C1-98EC-EE805E92C108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1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E6AC44-AC1B-436C-BB13-F20C48F7C16D}" type="datetime1">
              <a:rPr lang="zh-TW" altLang="en-US" smtClean="0"/>
              <a:t>2018/2/27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05AF5-8114-4315-901B-0790B559147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9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18ABD6-95CD-4AB5-A0FB-F0243ED9D81B}" type="datetime1">
              <a:rPr lang="zh-TW" altLang="en-US" smtClean="0"/>
              <a:t>2018/2/27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001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31A042-6089-4590-89DA-7044322AFC3A}" type="datetime1">
              <a:rPr lang="zh-TW" altLang="en-US" smtClean="0"/>
              <a:t>2018/2/27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E3AE-A92B-41FE-B723-18CAC98B3B38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7952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8FD645-8420-4829-BE1E-1350E1C497BE}" type="datetime1">
              <a:rPr lang="zh-TW" altLang="en-US" smtClean="0"/>
              <a:t>2018/2/27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51622-96F3-42E2-913A-F57CE0BAD965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65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649236-DE21-4C4D-AC82-C04710B57868}" type="datetime1">
              <a:rPr lang="zh-TW" altLang="en-US" smtClean="0"/>
              <a:t>2018/2/27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BA6CB-6167-4D9C-9D84-AA96B5D697A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41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7F56B-A402-4101-8184-EDBE7A18F079}" type="datetime1">
              <a:rPr lang="zh-TW" altLang="en-US" smtClean="0"/>
              <a:t>2018/2/27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5B786-FA5E-4B7D-9E33-E0498BB220C8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49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EC60D9-8B15-4358-B69C-EB347557D22F}" type="datetime1">
              <a:rPr lang="zh-TW" altLang="en-US" smtClean="0"/>
              <a:t>2018/2/27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E11A3-DBF6-4B6F-B0E2-702797B0DEDD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15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CD17F-C729-4895-B851-BAA20E63DA61}" type="datetime1">
              <a:rPr lang="zh-TW" altLang="en-US" smtClean="0"/>
              <a:t>2018/2/27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628D3-5DF3-4B16-97EC-CB2C5EC68FE1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624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31A042-6089-4590-89DA-7044322AFC3A}" type="datetime1">
              <a:rPr lang="zh-TW" altLang="en-US" smtClean="0"/>
              <a:t>2018/2/27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E3AE-A92B-41FE-B723-18CAC98B3B38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1900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E131A042-6089-4590-89DA-7044322AFC3A}" type="datetime1">
              <a:rPr lang="zh-TW" altLang="en-US" smtClean="0"/>
              <a:pPr>
                <a:defRPr/>
              </a:pPr>
              <a:t>2018/2/27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30EAE3AE-A92B-41FE-B723-18CAC98B3B38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44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362993"/>
            <a:ext cx="8064896" cy="2642071"/>
          </a:xfrm>
          <a:extLst/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TW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</a:t>
            </a:r>
            <a:r>
              <a:rPr lang="zh-TW" alt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範例</a:t>
            </a:r>
            <a:r>
              <a:rPr lang="en-US" altLang="zh-TW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zh-TW" alt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和 </a:t>
            </a:r>
            <a:r>
              <a:rPr lang="en-US" altLang="zh-TW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zh-TW" altLang="en-US" sz="4800" b="1" dirty="0">
              <a:solidFill>
                <a:schemeClr val="bg1"/>
              </a:solidFill>
              <a:latin typeface="標楷體" pitchFamily="65" charset="-120"/>
            </a:endParaRPr>
          </a:p>
        </p:txBody>
      </p:sp>
      <p:sp>
        <p:nvSpPr>
          <p:cNvPr id="5123" name="副標題 2"/>
          <p:cNvSpPr>
            <a:spLocks noGrp="1"/>
          </p:cNvSpPr>
          <p:nvPr>
            <p:ph type="subTitle" idx="1"/>
          </p:nvPr>
        </p:nvSpPr>
        <p:spPr>
          <a:xfrm>
            <a:off x="4211960" y="4509120"/>
            <a:ext cx="4932040" cy="936104"/>
          </a:xfrm>
        </p:spPr>
        <p:txBody>
          <a:bodyPr>
            <a:noAutofit/>
          </a:bodyPr>
          <a:lstStyle/>
          <a:p>
            <a:pPr marR="0" algn="r" eaLnBrk="1" hangingPunct="1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投資程設科 吳秉豫 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R="0" algn="r" eaLnBrk="1" hangingPunct="1"/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2018.2.27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AutoShape 2" descr="data:image/jpeg;base64,/9j/4AAQSkZJRgABAQAAAQABAAD/2wCEAAkGBxQTEBQUEhQUFBQUFRQUFBQVFRUVFBUUGBUWFhQVFBQYHCggGBolHBQUITEhJSksLi4uFx8zODMsNygtLisBCgoKDg0OGhAQGiwkHyQsLCwsLCwsLCwsLCwsLCwsLCwsLCwsLCwsLCwsLCwsLCwsLCwsLCwsLCwsLCwsLCwsLP/AABEIAQMAwgMBEQACEQEDEQH/xAAcAAABBQEBAQAAAAAAAAAAAAAGAQIDBAUHAAj/xABJEAABAwEFBQQHBAgEAwkAAAABAAIDEQQFEiExBkFRYXETIpGxByMycoGhwRQzUtFCYnOCkqKy8BUkU+E0Y8IIFiVDVJOj0vH/xAAbAQACAwEBAQAAAAAAAAAAAAADBAABAgUGB//EADkRAAICAQMCBQMDAQUIAwAAAAABAgMRBCExEkEFEyIyUTNhcRQjQoEVNFKR4SRDobHB0fDxBkRi/9oADAMBAAIRAxEAPwDM9GMJNuIY8sJhfU0DtC3KhS0OcCukb6sM6v8AYZv/AFH/AMTUXc6OwP3OwtvNwJqaPqdKmgNabkpX9Zjs99OjJ2oHr5vf+gS9n1JfkZo+mjPg0Q2FRbsVukFRiORXtNNRU6k2ux5udslOSz3L1lt0he2rjQuFfFDnp61FySAxum5chYw5Lw2r8Q1ELZRjLCyd6EItLYxL02mssBLZHgv/AAMoSDwcdAeRNVKHrrt09vuZm6ovsDl5+kCEtLGMroalwHkCuhXp9T/vLMr4BrUwi8pAvb9ri6ncGRJ36aBdXRTelm5R3yAvuduMotXJtbH2g7ZpjBFMWrRWmqZ8R1n6ulQ6cNPIXT3xjL1G/HbmbiSOKRr8K1MuF/xG1ras4HSQF9XNIodKru0a7TaWtU3e5c7ZMWVyt9UO5HDZnYJK8kjPU1arX1OrhFRpnGqSkNhbmOoXe8QWNLZ+BeiCUkFVw/eD3T9F84uunVDqg8M6dvsN+bckZ+Ianb1sWjFMV0i0/EtT/jZFAHr7mcHDC4trWtPgvY+DR8+pSnu2jnanq8zEWYVrtUgI77vFdv8AR1Ra2Az6oSW5n2WYufIXEk11K8x4zGMb2onY0bzD+rGW0ZLjocN/YhvrY/ccmNNvYK6t+gLJpe87qfNP5Ofg5L6MHlt4s5skHyr9FiPJy9L7zs/aHiinQBOE0vbri/oSi+ux7/65l7WN/wAxL1af5Ql7vqMY0/0kU4bGewbNVuFziwCveqNSR8FUoNR6jUbU5OJWhGZ6lew0/wBKP4R5jULFsvyalkGbeo803KK8tr7F1rgj9JW0/wBkswjjdSaarWkasYMnv650HM8l8/ho/N1k3LhM7U7eipJcs4w2TLTXeTrxNF3Dn5Ld3wOe8NYKuPHTTPNZk8FpZEtzcDi2tSDSqieSPYjjBAOvwP8AdVZQRbD3g10nYSH2s4zzGrfDMdCjrXW0Q9O4WimFksSDYWgx1YAKCuuqaq8KjrIefOWHIclqHQ/LitkTWOcuikrT4INWhWk11UU85C1Xu2tt7EMXtDqvQ+I/3Wz8MBX9RBLcMg7T90/RfMNW/wBsfs3ibsjqrkt5BRWBY2cVEvkpyMLaIUkb0P0X0nwFYoj+Ec2/a1A3eZyXbueEK6qWyKN2D2uq8b4s/wB463h/0S1fXZgM7MkksrJXQO4Bc+UYpLpGq5TbfUjb2GHrW/sz9EXS+8FrPYbNqm9Y/wB53mUxKW4olsc22Zsws1pjlo5xGLKm5zSMvGqvq6XuciGIPOQ6dtVRpOAGnPnQ/VbjZk1HWZlhoqWG2tlvKN7dHHfr92agoH+/R2YPq02SDbFv+Yk5hnkEG/6jGdN9Mx7OKCnxp/sgttrAbpWclyzXdI7MDI6Zr1NGsr8qKb7HnNTROVsmi8LI9jS9wADe8TUZAZlM/r6nBrO5iNM1ycV2nvl1stckzjkTSMbmxj2QPPqSuOklnAeUnIrNH96eahRrXPP2cU0gydQMa7Shdr8aBYluwkdlkyjMTmQepzWweRRLQVGY3j8lCZIGTFrw9hoQQ4HgQahaTw9y08PKOu3JekcsDH1FSMxqQd4Ku+OrsscqE+n7cHWqtq6F1Pcvtnb2clFjR+dDW1+dn+pqdkOiThwVLM+r29V6fxGfVpbMfBztPY5WoJrgZ63PgfovnU9LZqF0Q5OrZLpiEb6U1CF/Yuqx7RbzENjkFNQpDwXVNbInmRZj35ZXSOaWUNAvV6K+OkqjCx4aSENRCVkk4GHa7ll1NPFOvxGnlsWeltbyzNs9nLHPadarzviV0bbnKL2O5pIOFaTK146FIRGwo2Fb6wfs/wAk1pfexPWexE1vm9bJ77v6irlL1MFGOyBkd0OoCBTdvJHBW5LJ5lDHgviwgmmYq7I06cESDWTOemeWSbIPP2uKprSSlePdpksv6yPR6Z50zNnbRvr382MP9+CDqfqDml+mYcAQWMBhdB9WzoFxLpyU3hkkkYPpOvExWCRrTR0gw9Gn2vMD4p3wuMp3ptvYV1LxWzhMeuX99F6k45bawDr4qjWCT7R6rDxfXwAH1VY3LzsIDQclZRDOKZjQqFMquyPIqygl2KvURy9nIaRvOv4Xbj0Oib02unpk8LIWqKlLDeDpYsoax4rWtCl69X+r19baxg6D06qqlFPOSOye23qvS+IpLSWfgW0ySmka2jivKeCL/aH+B3VvFYr3ZL1jxg4854RXDjogxb4QpGcnsgosTKRs6BfP/wD5CmtQv/O53dIsV7jrXouBJjkAQt33r+o8l1dL9MKzIt+hTUSgu2Fb3z+zCb0nuYnrfajOvKf10v7R/wDUUOb9TCwj6V+AfjtmLFQZtrnoCeXwRnA8m4YLgmGBuYoczXXDvKkY7gbI7ntnHf5qE/8ANb8zl5qS2tiei0f93kb+2zfXH9m3zKHqvqDuk9hj2Qx9gScXbY6U/RwU1WHGPRnuEUp9eOwR3W+kTOi436ad1slA3ZYoLLOeemC31LYwdzfCrifm1ngu14do505cznam5SWInOYWAZuNOAXVESdoxZNBWXLASMHLg0P8AkEeKnwQ/OWcB3pn05Kzoqa5HgiZF5Ra5KcraZbj8itGGVabj8CrKFDSFCzomwt+GSN8MhJc1oLCTmWjIj4ZLekglq65Jdx2q1uuUZBNZT329V6XxR/7JZ+Aenf7iNN7s15HwaWNRn7DPiMsVbF6z3U57Q7EAD1XoZ6lKWGciOnlNZbHRXO7PvD5rFeugm1gJVp3Hua2LC1reAovMeL6OWqtU4vB0arVBYZDNJ81wtT4bOiHXJoaqvUnhAtbPvn9R5I2mWK1kO9yhf0zXPJjZgbhaKfrDUp6bi36QdSml6gp2GHfd7jUbSe5i+t4QPXm718v7R/9RQJv1MZh7V+DM/72QUA+xsy075/JdDq+x5j9TH/CRT7SwOP/AAopSlMfzGWSrK+Abui/4mrc9sZLNBIyMRjtGAtBqKhwFUCx/uRO3op9dEtjf24HrR+y+pWdX7xjR+xg5AMkqxw3LHbmBjWkgEapzQ6Cak7VumczWaiOej4OX+k+1B1pFDUgfCmrfMro9LjsxDqT4AhzzVQoNdk7BWjyOiTul2OpporGQyMYw0SyG29gXvq7cyQKJmueBW6tMFrYMs9dD+aZi8nOnHBn6rYMTMKFmts7bTFNjFNC3PnktQm4SUl2NRbR0e5LY2UtLTvzG8LqavUK/Rzae+ODWmi/OQV2GyB8lCaClcl5XTa2Ojs8yR1NVV5kMBBDBgaGjQcU1Z45p5ycn/yFY0tLBGWmu5KvxehPbJP08ijbbWIyA7fnkurRXK+KnHhils1XLEihar6ZXflyV6rw6V8Oh8EhrYweUYjbR2j3uGhK4d1Cofl/B2aLPMgpfJRt+hWIhg02HHef7rU3o+WJa3sCl4Seuk99/wDUUrP3Mah7UAMee5dFnjGK8Z6K0yILdj3d2I8Jh/U1L2+6J3vDPoyDbbkesbzjd5lXq/ehvR+1gvZtEoxwsWGzGSbAN5zPAbyvSaO9VaRTZ5/VUuzVOMTke1Noc+1S4jXC9zB0a4tHkgysdj6mZ6enZGOVkgYXFb+yYC17mmlaFpex1eFMwl5xy9x+qXStmFNlvQvbUtzpXIEAj46IHSkNKbwZVvvHHk54YN1Gmp/eKJFJcApyb5YLW9owOcK0qKF2pzRo8iliXSZBOaKLEwNQoWStyPXNUQ07DbnMcC0kEaEKmsrASMmnlHYNhb5baQTo9raPHPcRyNCvPeJ19CXxk6td3mQ+4YkrjZyXgaNVSLB7aN3fHT6r6N4TLOnj+EcDX/UBy16LpiBHdvsnqvJeIfWZ6rRfRiR2/RJobDbYkfedG/VOaPuIa3lAJbrR61/vu8ylZL1Mbi/SgOjdQihXRZ41j3AkqibBTsqfVt5S/wD0QLuUdzwreuSDzbn24z+o/wAwr1fuQ5o+JA1dloaIpWuYHOdhwP3spqg5iotPkPKM3NNcF65ZA17z7o803OT/AE0F+QEIr9RN/g41tXZcFstDeEr3Do442/JwTNbzFM51sembRiuC2DNzZy9GxuwSeydDwPBCshnga09yjtI6Jc7Q4OIIoRQD6pSSwdGDUik4UeWHCRQnLUdVpGXjIF7USjtcDdG68KlM1rbcQ1M03hGI/ToiiojSoQma7eVRCaMqFhn6M707K3sa40bKDGepzZ/MAPiud4nV5lDxytxnTzxPB3Cq8qdEjKrBpA7tD7Y6fVfRPCNtOs/CPPa7PmA/axkuplCWGNuo0Ff1qryetl++/wAnqNLHNKX2G33azLI57gAXEZDQUoECclKWcDFcOiOMhpsZ7Mp6eSY0fDE9ZyjnNqd33e87zSr5Go8IFWOzXQPHssNmFdFWDOHgI9m5AWOpulr8h+SBd2O54Q/TJHQdthXsvdf9Fer/AIj2j/kCFm0SrHTVZEBDjGpdQ/Oi1VqOqXkvtuAlWoy6/k516QLvOMWhulA2Tl+F308F0aHj0iOrhl9SAyRteqYEhk7dOgUIEmy97tHqZXFh/wDLkrT9xx4cK/khzj3GaLel4ZuTQCIF8j8LRnXEAD8Bm48kJfZDc5xSzkCrfa+0kc5oo2ppXXqUwlhHNlLLKpZmrMjsOShDzDmoQnx/hFfIKFjonlrg7FRwIIOlCDUFVj5Imd5sF/vliZIMNHta7xGaer8OplFPAB6q3OCR17ycvBa/s+ldjP6uw2YRiaCdSF5bxHW2aa3or4Oxp6o2QzIhtEDaaLn/ANr6j5QytJV8ArKKOfT8RTcbHZFSlyHjFR2RlW0Z/Eea2jQe7H/dy/3uTuk9rOfrPcjmcsnePU+aXwMpgs0J48m0KFCgk2Yd6uTk5p+R/JL6jhHY8J/kdM2xzbCeTvJqvV8RHtJ7pAfZATWgJpmabhxKVwOtpchDYIsdnc3rTqMwuf19GqT/AKEmvSDlugDmua4VBBBB0IXc4FsJrDOV3hY+zlLNwJoeW5OReUcuyHTLBQkb3loGRuUINA5KEJ2CmihB73ZKEGlQhG4qEFbTfmOO8KEJ22feDUKZLOt7GkiwQ14O8MbqfKi7Gll+0kIXPE2axKKwQV2b2G9B5L534z/eX+D1Gj+miOc5LkDyBMsLpCG6l5A61Xdoj1QikZlJLLZnXnCWSFjsnNcARrnUI7i4tpkjNSSaDfZM+pmPX+lOaX2MQ1fvRy1+pS+Qpjsu9/FnimnYjyfmxHf4e7i2vVV5iJ5qNi44jGyQOI7xbShroHa+KDdLKOv4TYnOSR0zag1gs55ebAiar2xOlpffIE7ptjoy/CfvGljgeCXU+lDM61NrIRXHIAzMgZrjamEnZlIK2kYtrjGJw5legi8xTFsHONsYaSg8QQmqXsJaqO+QXeUYTGKEELVCHmtUIPKhDwUIMKhCaJv+6hBzQWnLRQs67s/aG/ZIBnlGwZNccwM93FdSq6uMEm+wlOqcpN4LzrQODv4H/krlq6l3LhpLX2CGG+Ig0CrtPwP/ACXhvE6pW3uUVtg9NpapRrSZFaL5jp+n/A78lzv0tnwOKDB0T1JIqO8SNxGa61acIpAZrLaM+0vrJmSSXAknUnmjNt7sqKUdkHmzWVmmPvf0pzTfTYhqvqI5Y55qlktg2TOmZvofApnDPJKMiAy0OQJ6hXhdzXR8hBs3dM07XljRWu/IfA/FTyXPg6Ggkq25PJ1+W6e1gha+lWNbXvUzw0OazqapzSUex06Lowk2+5kRbDgGva0FdMj81f6aOO5f6uSfBpQ7NQMHeOPrQlHpqlH0xX+Ytfcp7yYO7T2JscgMYoxzdOBGRHks3VSi8sa0tqnHC7HPNsLHiZUDMZrNTwy9RDMQBcU0c0ZiUIJhO9Qg5Qg1yhB5UIRncoQnjUITRjPkoWfQXoynx3XZ6tacPaMOWfdkcB8qIkUsc4MSzn25CjC3/THgtY//AEUs/wCEexkZ1ZRBnH4YaE2uwjoIfwnwWeh/Y35j+5Vfd1mJqYqnoqdWecE82X3I5bpsrhQxH4Ch8VJUprGxFdJPO5PZ7LEyNzGNcGurWp4ihzWYadQWEyTvc3lowTshZP8ASf8A+45Z/SR+S/1M/g2xYx/pgfuhM+W/kW64/B51hadWj4tap5P2J5kWPgsIaKNo0cAAB8larx/EpSXyWPsrvxK84/iXjP8AIb9gdyPxV+ZH4K8uXySNsbh+iFnqT7mlFrsZu0l2l9nccNCyrweQHe+Xkh2VpxzkPTa4zSwcsvYd01ScXudOa2Oc26AB5p1TcXlHJsjhlUtWjA0qEEooQRoUIKoQTDVQhtXtYMDI3N0whp6gZH4/RDhLLwMW1dKTRSsw15BbAI776EoWyXYa1qyeVv8AKx//AFLSI3jsFgm7xLWOdGDTG3MkjVwbvb0zNMgUNzjnAyq3084fx/qX4LOx7asfUctx4EbjyK2ulgJOyLw9h5u8fjPyV4XwYc38jTd4/GVf9Cur7jTdw/E5TK+ETP3Yn+HD8TlXUvsTb7if4c3i5TzF9ibfcz2XmOJ8EutbQ+zQ3LQ6hcNMsMt4O8eSLG6iXEgMqNRHmOSdswO4I6hn2sA5Y2lHA8Fp3KsWIma2OEQ3FV5klyjXlxfDF7MjQqdcXyieXNcMR9aEEVByPMb1fRCXBnrsjycp2nujs5HMPsnNp4t3fl8EhdDy5HZ09qtgc22hunAKt4rddmRfUU4WUDrXg8imBEQtUIJhUIeooQ9RQhLY4S94A0CzJ4QSqDlIMLRZcUWE7x/+JeL3yP2R9OAbjhwl7TqMj8Eyc/GG0do9D1nmjsMkTwWCaYzCuTuxMbGAgajGWOAPAE7wVmyXSsdwtUM+p/8Aj/0Fva+nveGxzuaYHODTh7MPNTn3chQd0BwpQc6JCU87RZ3tPpYxj1WRypf1wElitcga0zAttGEFz42gUaT3e1BNCKZndrTMIsZSSyc62EHJxhvHtn/obez99ttMbnNpVjyx1NCRQhwG4EFLWamxPGRXUaXyZYf5NPGgO+T7gekTEhuxsvAlVjqZeBFRASoiYO7kUBXgpkjHEaGiJCUoe1mJQjJYaL1ktZJo7xXU0urlKXRM5Ws0UYx647F4O5rp4TOSm0TwybkvZBLdDNVjbwyZBDgl6RoaWZktO7HIBIaZtY/u4ugcWV4Ak7lLF1xwbokqp57M5netlxNIPBJR2Z05rqRzi97GWP5FOwlk5V1fSykHlbAi9qVCCdqVCDHOJUIGWzN20bUjPVLWSyzpaevEcl+/bYIIS4e244Yx+tvPQDPwUrRNRPpRgbDND7wszHtD2yTxBzXZgjGK1470yluc1vY7htnE6O1NmYXR4mACRuVHDLCdxFADQpe2uXU2/wCh0dFfF19D3XwU7LfUMkjXWqNolbTDOwd0mndMrBvFQc6hL7Z3Q/02KDVUtn27/wBCntBe4BZZGTY3SuIdKTWjXd7C08CAC7nyyGknN4QNYqj5sl+F9/k1NkLQywB7JMRZI4ETijmZCmdPZ1Q9RpG94CF2olc05B7FMHNDmkOadCDUH4rmNNbMEPqqIISoWR1dyULwgcojnYFAV7lNk8Vlcd1OqZr0ts+ELWaqqHL/AMi/ZrKG56n+9F1NPpVVu92crU6x2+lbItNYSmnJITUG+xNHHRLzs6hquvpHkrCTYRtLkHPSBJ/4ZbOBs8o8WkfVGUOlbi8rOppI4rszfHaN7CQ99o7hP6bRu94fMfFJ2190dLTXfxZFtBdeMGgQ4Tww11fUgFkYWuLSMwm08nLksPA1WUIVCGjcF3GaYD9FvecfILFkulB9PX1zOiQwtY3gBqeSU5Z1HiKOe7QXp281R92zuxjlvd1P5JyEelHJus65ZNf0fxOFrbM2lYe82oqMZBa3LlUn4BCvu8tLHI94ZoVqpvr9q5Ol2i9rQ9pxyuc05OFRh+LdAkpam19z0sPD9JF4VayZEtlqcQLgeIPnXLch+ZIPLR08Yx+CKx7JstdpaySd8dQ/A5rQfWEDCCNMORy+G9H08230o5Xi2lcavNW+Of8AuSWmy267Ht+0M+0QNqGStJLMJqKH8HuuBGeS6PS1yeZ6ov2m5cF+tJxWSTs3H2oHnuOPIbvggW0QsW/+ZpMLrLtaw0ZIx0cumE5tdza4armz0UovnYJXHqeCW1XoairsNdAD/dVcKYpYG41Rjye/xD/mHxRPJj8FdMfg0Y7vbwJ6roR0dEedxGWtvlxsWGWWmgARo+VD2oBLzZ+5kwhVu19kUqV3Y7CAqzORrEInjKFFW3yR3RXAwyHctqtLkG7ZPgQMJV9UUV0ykZ21F3mSw2qMavs8zR7xjdT50WJWZ2Nxqxuz5We4ghzSQRmCMiDuIQwnAbbN3420DBJQSgdA8cRz4hLW1tbo6OnvUvS+SptZs3iGOId4buPJVVbjZk1NHUuqICps5h5Qh0jZe5+whq4d93edyO4fBJWT6pHX09XlwMXbC+q1gjP7Qjh+D80aqHdi2quz6UCjGo4iG+woAYcwMUlKnQZNGfiUhqt5pHqfBUoaacvv/wAgvY5rXiMgh9SySpBbnQNLfPwS2MPB1vMlZB2J7bOP/XJJZco3Oc15a7E04QCBhoQTwod/VRLbcxdZ12xjBrKw9/v/AKFSyWwMljeSaNex3daXHIg+yMzopTnrRrxGajp55+Dq1ivMTxFwhxsNWnDnuzDmPDTvXX8xnhOiJyy8tkJ3zh0bI7KGgguceya5wNWuA0FdPBDg33GLehpdI26L6lbOLNag2rSQH1a6hAr7QNCKKrlmJKHiaHX9ZpLa8TWSfKKrAxrsjQ9530ryWa68R3CW3ZlszFF+xjJ1sIIyIwE0O8VGRVdEvg15sfk7/jPBO+XFdzl+ZLsj3eU9CJ+4xezPFTriuETy5vuKIVXm/CLVK7sdgAVOU2X0wR7GFOiTL8yCEMqtVfJl3fAySrgRuII8RRa6Yoz1TZ8kWmLC4tOrSQfhkhBStmCC0kEGoI1B4hQieNzoWy18i0xlr/vG0xDjwcAkrodO51dNb5iw+TJ2w2VcA60RDTORoGvF458Qt029mA1On/lETYbZYvw2mUd0ZxNO87nnkNw+K1dbj0orTUZ9cjR2xvvsWYI/bdpyG9yHTXl5YfU29CwuTnwG85k704ctjwFCBn6Ornltb5oYi0YI+172QJxNbhrurX+VAto8zjk6fh3iH6bMZLKYSW+G1Wcj7TZziZ7EpDiMtKvYcLqbqpaVco8o7VVtVmfKnhPlf+zLfeDSwZvLgONW1JqdTl8NUNrI1CUlNtpY/wCIT+j+5jaZHSPxNiYCMQyJedA0kbhUn4I+mpecnN8Z1kY1qvuw6l2eLQTFPJUCoB1PIEEJ11yxsechZBvcHxf04kLAZHsGRc4ZN4h4IyP5pdtpbobdMXL0vZg1tLB9uwwxRsZK1wMkwbTDHQ+0f0zWmSqNmFllz076sIGLNdNpE74LOXg4gxkrWuwu0JqGglueWlEaM8oBZU4vBbkuS9gSHWCF5BILzBAS473E766qweGfQRJ4LajH5MOU/gQvdwW1GANzn8DC8rSjEw5zEqtYRnLFFN6jz2Isdx4LUN9YReWPaRyWH1hE4dh4WNwmV2Pku/IcFomZ+CWVv8L3D6K0ZZmuVlE9z2vsbRHJoA4B3unJ35/BYnHqjgJTPommdss7Q6JwOdRokFszsS3ILSWx2cYQA1jBQDIAAK3uyLZHF7ztZmme87zQdBonoRxHBx7Zuc2yABbBiqEOvf8AZ9hpJbJCMgyBgPMukJH8oVqLZHJRW52V0vJaVXyDd3wZlpuazyGr7PA88XRMcfEhX5UO6Nx1d62jJ/5l2Gz4QGtaGtGQAAAA4ADRa6orgE4zk8vkl7FZdiL8liPszXAhwqDkQRUHqFlzztgJGvDzkzp9m7OW4Wt7LOpdHRrjuoTTMIcop9g8bZR3yXLBYooW4YmtaOWp5uOpWlBrgHO1N7ss9oFrokY8yBF2y35SBq5/Aom5KvKNK9fA4ShZ8tovzYvkXEFXTJGuqDFwhV1yROiLEMQWvNZTqiNMK15ph0iGMq+tMy6pLg+ZNvrOI7ytbR/rPP8AEcf/AFIcuQqWwOkLJYkIZjb2lTHibjw64K96nOlVHnBqOM+rg7jdzWsAc04mBo317poWk86fVc/c7bXwZV9MdIDG00a/JvED9LlkFa2ZUllHIcAqaVIqaE6kVyrRPpnEksM8oUK1WQ+hvQ1c3ZXY15FHWh7pTxw+wz5Nr+8txkkjEq3Jh6IgqdjNRqih2ixuzeyGGULarZiVsUMMxW1UgbufYaXlaUUgfXJihhKnUkWoSY4QrDsNqh9xeyCrzTfkoXLksepG/SxOzCvzJFOuLEMS0rWY8ldhpiK0rUYdMuw0ghbTTMdMkeDzxUcURWSQ8TLDqQRXPuSNlCG62gqtiz589M1g7O9JHUymZHIDxOHA75s+ayWwCcoURuVkCa5tr3RWfsJGlwGTHtOYb+Fw3jgUGVSbyhyrVuMemRPem2uOEMgY5rnMwuc/PswcnBnEniqVO+5qzWZjiKBMCgRhERWUTWSAvexjfae5rG+84ho+ZUL7n1rdtkbBBFE3JsTGRjo1oH0WUm+DbaS3JnTcEaNfyAld8EZcipJAXJvk80VVNpckjFvgkbFxQnb8B40ruSAIbbYZRS4PEqkmyNpckbpuCKqvkC7l2G9qVryomPOkQNeDoaozXyAUk+B4eVlwTNqcl3HiZDdS7BY3vuSNkBQnW0FVkWPWQg1zAtKckYcIsjdFwRY2p8gZU44GFEyBaxycm9O1j/4WWmXrIiefdc0E/wAfgUKxBqjkRQgo1Qh5Qg0lQghCsh5Qgeeh+4HT29s5bWKzHG4nQyUPZtHEg0dyA5hWo9WxlyUdzvxdVMKKXACUm+TyswPjZXohzngLXX1bsnAQG8jSWBVRZHJJwRIQzuwNluNkQko6WBZyb5EVkQwyjiPFD86HyG8iz4MNryNMl03FPk4MZNcMuQ3gR7WY470GVK7DMNU/5GhHIHCoQGscjkZKSyhyyaHtkIWJQTCRscSZr6oEk4jUZKQ5ZNDXCquMmjMoKS3MTam7my2WRj2h7aB1CKjumvjSqJN9UHgHVHotWeDktt2CgeaxufHyrib88/mkFdJcnVlpIS4MC8dhJoxVr2vHQg+CIr0BlomuGZF33DJLaI4KhjpHtYC6tAXGlTRFU0wLokuTZ2h2AnstobBjZK5zBJiaHAAFzm0Nfd+aqVijySvTufBJB6PZCAXzMbyDS76hC/UL4DrRPuyzBsPE09+R0nId0fLNTzmy/wBJFbs7Ts3drLPZYo2NDQG1oBTN2Z+Oa6FaxFHJulmbwaaICFaM1TeEXHd4LQCTe48lg8oaEeclqCyzE3hFZNCOciKEILa+jDToldZNwqeBzQwU7dzIXD3O/sNXtz50LVUWTWWfC7lvCxZDqQWqxwkbGJJnUPKFDmuoVmUco3CTiyykx7k8oWNkYCCDoVaeGZkso53aI+zlez8JI+G75JOyOJHWol1QTI7QahCDpGEyyAW2zv3iaM/zhFqfqwBvXobCfbJ4NvbxELB4uefqFrUc4BaJenJVtGTUAaMuxML5ms4uaPEgI0AFj2Z1SlMuGS664PNy5PKyhK0KprKNReHktApN7D63R6qosRytPDyZksrBWTaeVkRksPAqsyMmjxNI4oV1asg4hqLXVNSMs2Z3ArjPTWLsd5amp75K1V688EIVCDo2VIA3rMnhZNwXU8G40JE6wqhBaKMtFoBJPk6C4FVFiKEATaXK0vPHD/SEDULce0bzAoSGrUqPmK6X10fEPYf5giVe5A7l6H+DWvaXHb5XH9Elv8IDR5LeoebGC0ixTEitsiCg5JsrHitcXv4v4QT9EaHuFrtoM6TMzeujVPsziXV90Qo4seUISRSUyKDZDO6GKrMbMsBLjR5QgySOqJCbiDsrUiEtI1TKknwJyi0eVmTyheAequgcUc0V0zVN4NKOdkadjsuHM6+SVss6tkP0UqG75LSEMCqEJYmb0GyfZDNVfdk1UuMnlCDJH0C3CGWDtn0oCdpWgzE8A3xol9V7x7QfTMKSTLUJUf6iK5LIZrXG39YE9G94+SLXH1IFfPEGX76iDLdMD+k7EP3gHfVVYsyZVD/bRXtEAwkoYfOxobGR/wCbZ7ryP4UerkU1D9B0JMCBDJFwR4W9mLWU90RVRxfAqhMD2SU6Ic61ILCxxJ2vBS8oNDUZqQtVk0IRVWpNcFOKfJG6Lgjxt+RadHwR4TwRepAuiRiwWRzuQ4n8k7K1I5VdEpb8GjBAG6a8UtKTkPQqjDgmqsBBQo3gtLPBMyPigTt7IZrp7slQBgRQg2SSi3GDkYnYolZz66ppLCE5Sy8gffgLpHkfip4ZfRcm+XrZ3dLHFUQetlmJyFAeNEFMZwEOwNkAnedcMZzPEkfQFHp3Yvqn6UhdsYR9r5mNp+PeH0WbtpF6Z+gx5YzShOtEMZZpbNmlrjpxI/lKJV7ha/2M6CmjnnlCDHxgrcZuIOdakQOjITEZqQtKtxGrYM9VTGeS02uCRs3FClVngNG5rkla8FAcGhhTixarJoWqshSqnjmngqbLSbJWRHehStS4DRpb5JmgBAlJvkYjBRHVWTYhKtblNkT5uCNCr5ATuXCISUfGOBZvJ5QgI2jN7/ed5lcW3ebPR07QX4M60tzQwyZu7Dto+X3W+Z/JMUdxTV8Iq7Vmtr6MYPM/VZu9xvTewoTMyqhh2yW4G/5qP94/ylH0qzYhTWP9phyyei6Mq0zjwtcSZsoKXlBoZjYpC1WTZ5QgxzAeKJGxoFKpMicwjdVHjYmAlVJEeLl5LYI9iULHtlKw60wkbJId254fNY8kJ5/2EbBxKp3fBI0LuStbwp4ITk2GUUhQDxWTR49fJWk2U2lyRul4V+SLGp9wEr0uCJ2epPijKCQCU3Lkbh6+JWjJ7D18SqbSNJZJWWfihStXYNGlvkD5hSR4/Wd5lcua9TO3X7EUJ83LIVcG3sQ7vz9Gf9SYo3yKat8FG+XYrVKdwcG+DQEK3abDaf6aILRk1YQR8kuzDa2mvBjj5D6pvSL1iOvlivAYVXROMKoTJIyUhDlUmFjc0StmHRClVJB43RY+qG0FTyeUINc0FaUmjLhF8kToeCIrX3BOj4IzGURWRYJ1SQzNaygeH8FtJ4H845GOlARFU2DldFEbpj0RY1JcgZXN8DKoiSQJts9VQoUZ6KnJLk0ot8ErYuKFK74DRo+SRtBogOTfIdRS4HVVGgLvBlJ5Ped8zVKT9x0an6EZ04zKwFRqbHDvSn3R5p3RLlnO8Se0UU7Z99J77vNK3/UY7p/pR/BFbDksoIaOxlnJdI7cKNr1NT5BOaZqOWc7WpyxELDCEfzmJuhYI3RkIsbIsDKqURmJEB4ExKFCteVlxT5NKbXBIJzvQ3UuwaN7HCYdEJ1yQZWxY/EsYaNppiYlCxcShCm56cSSOe5N8iYlZSPAqZwXhvgkbGTyQ3bFBI1SZK2MdUJ2tho0pckgQ93yGSS4FVEEUwRvBG+cbkWNTfIGVyXAMXr9+48aH5JTUR6ZnR0k+qvLMu0NFUuOdjY2VjpG534nfID/AHK6OkjiDZx/EJ5ml8GdbPvn++7zSV3vZ0tP9KP4KdsesIIwq2Uhw2YHe8l30HkmoLY59rzI2KrYI9VQgxzarSnJGZQiyN0J3Iqu+QEtP8EZBG5FU0wTra5ExLRnAlVCCgqmky02uBwlKw64sIrZId23JZ8lGvPYjYStO1GI0yZI2EdUJ2vsGjSlySAIbk2FUUuBaqiz1VZBrpANVai3wZc0uSN0/BFjT8gZX/BEX11RlFLgC5OXJ5WZMS+W+sB4tHmVz9WvUdbw9+hoyLUUodAKris4Fnj5iviap6ubUEkcq6ClY2zAvAevk94pKz3M6VXsRk2wmtFIot8B9YosEbG/haB8s02uDmyeWWQrMnlCHlZBVRBFCCFo3hbU2jLhF9hhhC2rn3BuhdhjrOVtWx7g3TLsMMRC2pJ9wbjJcoSi0UW0kPHlCxCoQcoQryPNUeEULWSeSJGAHioQRQg5qshlX4M2dD9Fz9XydTw/hmJbUkdNBhdP3EXuN8k5HhHLs9zBq8PvpfeKWn7mP1exGbZxWeMHQvb5q4ckt9rOgBNI5o5WyHlRDwUIKoQ8VZBFCHgqIOChDyhBFeSulH//2Q=="/>
          <p:cNvSpPr>
            <a:spLocks noChangeAspect="1" noChangeArrowheads="1"/>
          </p:cNvSpPr>
          <p:nvPr/>
        </p:nvSpPr>
        <p:spPr bwMode="auto">
          <a:xfrm>
            <a:off x="1063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>
              <a:ea typeface="新細明體-ExtB" panose="02020500000000000000" pitchFamily="18" charset="-120"/>
            </a:endParaRPr>
          </a:p>
        </p:txBody>
      </p:sp>
      <p:sp>
        <p:nvSpPr>
          <p:cNvPr id="5" name="AutoShape 4" descr="data:image/jpeg;base64,/9j/4AAQSkZJRgABAQAAAQABAAD/2wCEAAkGBxQTEBQUEhQUFBQUFRQUFBQVFRUVFBUUGBUWFhQVFBQYHCggGBolHBQUITEhJSksLi4uFx8zODMsNygtLisBCgoKDg0OGhAQGiwkHyQsLCwsLCwsLCwsLCwsLCwsLCwsLCwsLCwsLCwsLCwsLCwsLCwsLCwsLCwsLCwsLCwsLP/AABEIAQMAwgMBEQACEQEDEQH/xAAcAAABBQEBAQAAAAAAAAAAAAAGAQIDBAUHAAj/xABJEAABAwEFBQQHBAgEAwkAAAABAAIDEQQFEiExBkFRYXETIpGxByMycoGhwRQzUtFCYnOCkqKy8BUkU+E0Y8IIFiVDVJOj0vH/xAAbAQACAwEBAQAAAAAAAAAAAAADBAABAgUGB//EADkRAAICAQMCBQMDAQUIAwAAAAABAgMRBCExEkEFEyIyUTNhcRQjQoEVNFKR4SRDobHB0fDxBkRi/9oADAMBAAIRAxEAPwDM9GMJNuIY8sJhfU0DtC3KhS0OcCukb6sM6v8AYZv/AFH/AMTUXc6OwP3OwtvNwJqaPqdKmgNabkpX9Zjs99OjJ2oHr5vf+gS9n1JfkZo+mjPg0Q2FRbsVukFRiORXtNNRU6k2ux5udslOSz3L1lt0he2rjQuFfFDnp61FySAxum5chYw5Lw2r8Q1ELZRjLCyd6EItLYxL02mssBLZHgv/AAMoSDwcdAeRNVKHrrt09vuZm6ovsDl5+kCEtLGMroalwHkCuhXp9T/vLMr4BrUwi8pAvb9ri6ncGRJ36aBdXRTelm5R3yAvuduMotXJtbH2g7ZpjBFMWrRWmqZ8R1n6ulQ6cNPIXT3xjL1G/HbmbiSOKRr8K1MuF/xG1ras4HSQF9XNIodKru0a7TaWtU3e5c7ZMWVyt9UO5HDZnYJK8kjPU1arX1OrhFRpnGqSkNhbmOoXe8QWNLZ+BeiCUkFVw/eD3T9F84uunVDqg8M6dvsN+bckZ+Ianb1sWjFMV0i0/EtT/jZFAHr7mcHDC4trWtPgvY+DR8+pSnu2jnanq8zEWYVrtUgI77vFdv8AR1Ra2Az6oSW5n2WYufIXEk11K8x4zGMb2onY0bzD+rGW0ZLjocN/YhvrY/ccmNNvYK6t+gLJpe87qfNP5Ofg5L6MHlt4s5skHyr9FiPJy9L7zs/aHiinQBOE0vbri/oSi+ux7/65l7WN/wAxL1af5Ql7vqMY0/0kU4bGewbNVuFziwCveqNSR8FUoNR6jUbU5OJWhGZ6lew0/wBKP4R5jULFsvyalkGbeo803KK8tr7F1rgj9JW0/wBkswjjdSaarWkasYMnv650HM8l8/ho/N1k3LhM7U7eipJcs4w2TLTXeTrxNF3Dn5Ld3wOe8NYKuPHTTPNZk8FpZEtzcDi2tSDSqieSPYjjBAOvwP8AdVZQRbD3g10nYSH2s4zzGrfDMdCjrXW0Q9O4WimFksSDYWgx1YAKCuuqaq8KjrIefOWHIclqHQ/LitkTWOcuikrT4INWhWk11UU85C1Xu2tt7EMXtDqvQ+I/3Wz8MBX9RBLcMg7T90/RfMNW/wBsfs3ibsjqrkt5BRWBY2cVEvkpyMLaIUkb0P0X0nwFYoj+Ec2/a1A3eZyXbueEK6qWyKN2D2uq8b4s/wB463h/0S1fXZgM7MkksrJXQO4Bc+UYpLpGq5TbfUjb2GHrW/sz9EXS+8FrPYbNqm9Y/wB53mUxKW4olsc22Zsws1pjlo5xGLKm5zSMvGqvq6XuciGIPOQ6dtVRpOAGnPnQ/VbjZk1HWZlhoqWG2tlvKN7dHHfr92agoH+/R2YPq02SDbFv+Yk5hnkEG/6jGdN9Mx7OKCnxp/sgttrAbpWclyzXdI7MDI6Zr1NGsr8qKb7HnNTROVsmi8LI9jS9wADe8TUZAZlM/r6nBrO5iNM1ycV2nvl1stckzjkTSMbmxj2QPPqSuOklnAeUnIrNH96eahRrXPP2cU0gydQMa7Shdr8aBYluwkdlkyjMTmQepzWweRRLQVGY3j8lCZIGTFrw9hoQQ4HgQahaTw9y08PKOu3JekcsDH1FSMxqQd4Ku+OrsscqE+n7cHWqtq6F1Pcvtnb2clFjR+dDW1+dn+pqdkOiThwVLM+r29V6fxGfVpbMfBztPY5WoJrgZ63PgfovnU9LZqF0Q5OrZLpiEb6U1CF/Yuqx7RbzENjkFNQpDwXVNbInmRZj35ZXSOaWUNAvV6K+OkqjCx4aSENRCVkk4GHa7ll1NPFOvxGnlsWeltbyzNs9nLHPadarzviV0bbnKL2O5pIOFaTK146FIRGwo2Fb6wfs/wAk1pfexPWexE1vm9bJ77v6irlL1MFGOyBkd0OoCBTdvJHBW5LJ5lDHgviwgmmYq7I06cESDWTOemeWSbIPP2uKprSSlePdpksv6yPR6Z50zNnbRvr382MP9+CDqfqDml+mYcAQWMBhdB9WzoFxLpyU3hkkkYPpOvExWCRrTR0gw9Gn2vMD4p3wuMp3ptvYV1LxWzhMeuX99F6k45bawDr4qjWCT7R6rDxfXwAH1VY3LzsIDQclZRDOKZjQqFMquyPIqygl2KvURy9nIaRvOv4Xbj0Oib02unpk8LIWqKlLDeDpYsoax4rWtCl69X+r19baxg6D06qqlFPOSOye23qvS+IpLSWfgW0ySmka2jivKeCL/aH+B3VvFYr3ZL1jxg4854RXDjogxb4QpGcnsgosTKRs6BfP/wD5CmtQv/O53dIsV7jrXouBJjkAQt33r+o8l1dL9MKzIt+hTUSgu2Fb3z+zCb0nuYnrfajOvKf10v7R/wDUUOb9TCwj6V+AfjtmLFQZtrnoCeXwRnA8m4YLgmGBuYoczXXDvKkY7gbI7ntnHf5qE/8ANb8zl5qS2tiei0f93kb+2zfXH9m3zKHqvqDuk9hj2Qx9gScXbY6U/RwU1WHGPRnuEUp9eOwR3W+kTOi436ad1slA3ZYoLLOeemC31LYwdzfCrifm1ngu14do505cznam5SWInOYWAZuNOAXVESdoxZNBWXLASMHLg0P8AkEeKnwQ/OWcB3pn05Kzoqa5HgiZF5Ra5KcraZbj8itGGVabj8CrKFDSFCzomwt+GSN8MhJc1oLCTmWjIj4ZLekglq65Jdx2q1uuUZBNZT329V6XxR/7JZ+Aenf7iNN7s15HwaWNRn7DPiMsVbF6z3U57Q7EAD1XoZ6lKWGciOnlNZbHRXO7PvD5rFeugm1gJVp3Hua2LC1reAovMeL6OWqtU4vB0arVBYZDNJ81wtT4bOiHXJoaqvUnhAtbPvn9R5I2mWK1kO9yhf0zXPJjZgbhaKfrDUp6bi36QdSml6gp2GHfd7jUbSe5i+t4QPXm718v7R/9RQJv1MZh7V+DM/72QUA+xsy075/JdDq+x5j9TH/CRT7SwOP/AAopSlMfzGWSrK+Abui/4mrc9sZLNBIyMRjtGAtBqKhwFUCx/uRO3op9dEtjf24HrR+y+pWdX7xjR+xg5AMkqxw3LHbmBjWkgEapzQ6Cak7VumczWaiOej4OX+k+1B1pFDUgfCmrfMro9LjsxDqT4AhzzVQoNdk7BWjyOiTul2OpporGQyMYw0SyG29gXvq7cyQKJmueBW6tMFrYMs9dD+aZi8nOnHBn6rYMTMKFmts7bTFNjFNC3PnktQm4SUl2NRbR0e5LY2UtLTvzG8LqavUK/Rzae+ODWmi/OQV2GyB8lCaClcl5XTa2Ojs8yR1NVV5kMBBDBgaGjQcU1Z45p5ycn/yFY0tLBGWmu5KvxehPbJP08ijbbWIyA7fnkurRXK+KnHhils1XLEihar6ZXflyV6rw6V8Oh8EhrYweUYjbR2j3uGhK4d1Cofl/B2aLPMgpfJRt+hWIhg02HHef7rU3o+WJa3sCl4Seuk99/wDUUrP3Mah7UAMee5dFnjGK8Z6K0yILdj3d2I8Jh/U1L2+6J3vDPoyDbbkesbzjd5lXq/ehvR+1gvZtEoxwsWGzGSbAN5zPAbyvSaO9VaRTZ5/VUuzVOMTke1Noc+1S4jXC9zB0a4tHkgysdj6mZ6enZGOVkgYXFb+yYC17mmlaFpex1eFMwl5xy9x+qXStmFNlvQvbUtzpXIEAj46IHSkNKbwZVvvHHk54YN1Gmp/eKJFJcApyb5YLW9owOcK0qKF2pzRo8iliXSZBOaKLEwNQoWStyPXNUQ07DbnMcC0kEaEKmsrASMmnlHYNhb5baQTo9raPHPcRyNCvPeJ19CXxk6td3mQ+4YkrjZyXgaNVSLB7aN3fHT6r6N4TLOnj+EcDX/UBy16LpiBHdvsnqvJeIfWZ6rRfRiR2/RJobDbYkfedG/VOaPuIa3lAJbrR61/vu8ylZL1Mbi/SgOjdQihXRZ41j3AkqibBTsqfVt5S/wD0QLuUdzwreuSDzbn24z+o/wAwr1fuQ5o+JA1dloaIpWuYHOdhwP3spqg5iotPkPKM3NNcF65ZA17z7o803OT/AE0F+QEIr9RN/g41tXZcFstDeEr3Do442/JwTNbzFM51sembRiuC2DNzZy9GxuwSeydDwPBCshnga09yjtI6Jc7Q4OIIoRQD6pSSwdGDUik4UeWHCRQnLUdVpGXjIF7USjtcDdG68KlM1rbcQ1M03hGI/ToiiojSoQma7eVRCaMqFhn6M707K3sa40bKDGepzZ/MAPiud4nV5lDxytxnTzxPB3Cq8qdEjKrBpA7tD7Y6fVfRPCNtOs/CPPa7PmA/axkuplCWGNuo0Ff1qryetl++/wAnqNLHNKX2G33azLI57gAXEZDQUoECclKWcDFcOiOMhpsZ7Mp6eSY0fDE9ZyjnNqd33e87zSr5Go8IFWOzXQPHssNmFdFWDOHgI9m5AWOpulr8h+SBd2O54Q/TJHQdthXsvdf9Fer/AIj2j/kCFm0SrHTVZEBDjGpdQ/Oi1VqOqXkvtuAlWoy6/k516QLvOMWhulA2Tl+F308F0aHj0iOrhl9SAyRteqYEhk7dOgUIEmy97tHqZXFh/wDLkrT9xx4cK/khzj3GaLel4ZuTQCIF8j8LRnXEAD8Bm48kJfZDc5xSzkCrfa+0kc5oo2ppXXqUwlhHNlLLKpZmrMjsOShDzDmoQnx/hFfIKFjonlrg7FRwIIOlCDUFVj5Imd5sF/vliZIMNHta7xGaer8OplFPAB6q3OCR17ycvBa/s+ldjP6uw2YRiaCdSF5bxHW2aa3or4Oxp6o2QzIhtEDaaLn/ANr6j5QytJV8ArKKOfT8RTcbHZFSlyHjFR2RlW0Z/Eea2jQe7H/dy/3uTuk9rOfrPcjmcsnePU+aXwMpgs0J48m0KFCgk2Yd6uTk5p+R/JL6jhHY8J/kdM2xzbCeTvJqvV8RHtJ7pAfZATWgJpmabhxKVwOtpchDYIsdnc3rTqMwuf19GqT/AKEmvSDlugDmua4VBBBB0IXc4FsJrDOV3hY+zlLNwJoeW5OReUcuyHTLBQkb3loGRuUINA5KEJ2CmihB73ZKEGlQhG4qEFbTfmOO8KEJ22feDUKZLOt7GkiwQ14O8MbqfKi7Gll+0kIXPE2axKKwQV2b2G9B5L534z/eX+D1Gj+miOc5LkDyBMsLpCG6l5A61Xdoj1QikZlJLLZnXnCWSFjsnNcARrnUI7i4tpkjNSSaDfZM+pmPX+lOaX2MQ1fvRy1+pS+Qpjsu9/FnimnYjyfmxHf4e7i2vVV5iJ5qNi44jGyQOI7xbShroHa+KDdLKOv4TYnOSR0zag1gs55ebAiar2xOlpffIE7ptjoy/CfvGljgeCXU+lDM61NrIRXHIAzMgZrjamEnZlIK2kYtrjGJw5legi8xTFsHONsYaSg8QQmqXsJaqO+QXeUYTGKEELVCHmtUIPKhDwUIMKhCaJv+6hBzQWnLRQs67s/aG/ZIBnlGwZNccwM93FdSq6uMEm+wlOqcpN4LzrQODv4H/krlq6l3LhpLX2CGG+Ig0CrtPwP/ACXhvE6pW3uUVtg9NpapRrSZFaL5jp+n/A78lzv0tnwOKDB0T1JIqO8SNxGa61acIpAZrLaM+0vrJmSSXAknUnmjNt7sqKUdkHmzWVmmPvf0pzTfTYhqvqI5Y55qlktg2TOmZvofApnDPJKMiAy0OQJ6hXhdzXR8hBs3dM07XljRWu/IfA/FTyXPg6Ggkq25PJ1+W6e1gha+lWNbXvUzw0OazqapzSUex06Lowk2+5kRbDgGva0FdMj81f6aOO5f6uSfBpQ7NQMHeOPrQlHpqlH0xX+Ytfcp7yYO7T2JscgMYoxzdOBGRHks3VSi8sa0tqnHC7HPNsLHiZUDMZrNTwy9RDMQBcU0c0ZiUIJhO9Qg5Qg1yhB5UIRncoQnjUITRjPkoWfQXoynx3XZ6tacPaMOWfdkcB8qIkUsc4MSzn25CjC3/THgtY//AEUs/wCEexkZ1ZRBnH4YaE2uwjoIfwnwWeh/Y35j+5Vfd1mJqYqnoqdWecE82X3I5bpsrhQxH4Ch8VJUprGxFdJPO5PZ7LEyNzGNcGurWp4ihzWYadQWEyTvc3lowTshZP8ASf8A+45Z/SR+S/1M/g2xYx/pgfuhM+W/kW64/B51hadWj4tap5P2J5kWPgsIaKNo0cAAB8larx/EpSXyWPsrvxK84/iXjP8AIb9gdyPxV+ZH4K8uXySNsbh+iFnqT7mlFrsZu0l2l9nccNCyrweQHe+Xkh2VpxzkPTa4zSwcsvYd01ScXudOa2Oc26AB5p1TcXlHJsjhlUtWjA0qEEooQRoUIKoQTDVQhtXtYMDI3N0whp6gZH4/RDhLLwMW1dKTRSsw15BbAI776EoWyXYa1qyeVv8AKx//AFLSI3jsFgm7xLWOdGDTG3MkjVwbvb0zNMgUNzjnAyq3084fx/qX4LOx7asfUctx4EbjyK2ulgJOyLw9h5u8fjPyV4XwYc38jTd4/GVf9Cur7jTdw/E5TK+ETP3Yn+HD8TlXUvsTb7if4c3i5TzF9ibfcz2XmOJ8EutbQ+zQ3LQ6hcNMsMt4O8eSLG6iXEgMqNRHmOSdswO4I6hn2sA5Y2lHA8Fp3KsWIma2OEQ3FV5klyjXlxfDF7MjQqdcXyieXNcMR9aEEVByPMb1fRCXBnrsjycp2nujs5HMPsnNp4t3fl8EhdDy5HZ09qtgc22hunAKt4rddmRfUU4WUDrXg8imBEQtUIJhUIeooQ9RQhLY4S94A0CzJ4QSqDlIMLRZcUWE7x/+JeL3yP2R9OAbjhwl7TqMj8Eyc/GG0do9D1nmjsMkTwWCaYzCuTuxMbGAgajGWOAPAE7wVmyXSsdwtUM+p/8Aj/0Fva+nveGxzuaYHODTh7MPNTn3chQd0BwpQc6JCU87RZ3tPpYxj1WRypf1wElitcga0zAttGEFz42gUaT3e1BNCKZndrTMIsZSSyc62EHJxhvHtn/obez99ttMbnNpVjyx1NCRQhwG4EFLWamxPGRXUaXyZYf5NPGgO+T7gekTEhuxsvAlVjqZeBFRASoiYO7kUBXgpkjHEaGiJCUoe1mJQjJYaL1ktZJo7xXU0urlKXRM5Ws0UYx647F4O5rp4TOSm0TwybkvZBLdDNVjbwyZBDgl6RoaWZktO7HIBIaZtY/u4ugcWV4Ak7lLF1xwbokqp57M5netlxNIPBJR2Z05rqRzi97GWP5FOwlk5V1fSykHlbAi9qVCCdqVCDHOJUIGWzN20bUjPVLWSyzpaevEcl+/bYIIS4e244Yx+tvPQDPwUrRNRPpRgbDND7wszHtD2yTxBzXZgjGK1470yluc1vY7htnE6O1NmYXR4mACRuVHDLCdxFADQpe2uXU2/wCh0dFfF19D3XwU7LfUMkjXWqNolbTDOwd0mndMrBvFQc6hL7Z3Q/02KDVUtn27/wBCntBe4BZZGTY3SuIdKTWjXd7C08CAC7nyyGknN4QNYqj5sl+F9/k1NkLQywB7JMRZI4ETijmZCmdPZ1Q9RpG94CF2olc05B7FMHNDmkOadCDUH4rmNNbMEPqqIISoWR1dyULwgcojnYFAV7lNk8Vlcd1OqZr0ts+ELWaqqHL/AMi/ZrKG56n+9F1NPpVVu92crU6x2+lbItNYSmnJITUG+xNHHRLzs6hquvpHkrCTYRtLkHPSBJ/4ZbOBs8o8WkfVGUOlbi8rOppI4rszfHaN7CQ99o7hP6bRu94fMfFJ2190dLTXfxZFtBdeMGgQ4Tww11fUgFkYWuLSMwm08nLksPA1WUIVCGjcF3GaYD9FvecfILFkulB9PX1zOiQwtY3gBqeSU5Z1HiKOe7QXp281R92zuxjlvd1P5JyEelHJus65ZNf0fxOFrbM2lYe82oqMZBa3LlUn4BCvu8tLHI94ZoVqpvr9q5Ol2i9rQ9pxyuc05OFRh+LdAkpam19z0sPD9JF4VayZEtlqcQLgeIPnXLch+ZIPLR08Yx+CKx7JstdpaySd8dQ/A5rQfWEDCCNMORy+G9H08230o5Xi2lcavNW+Of8AuSWmy267Ht+0M+0QNqGStJLMJqKH8HuuBGeS6PS1yeZ6ov2m5cF+tJxWSTs3H2oHnuOPIbvggW0QsW/+ZpMLrLtaw0ZIx0cumE5tdza4armz0UovnYJXHqeCW1XoairsNdAD/dVcKYpYG41Rjye/xD/mHxRPJj8FdMfg0Y7vbwJ6roR0dEedxGWtvlxsWGWWmgARo+VD2oBLzZ+5kwhVu19kUqV3Y7CAqzORrEInjKFFW3yR3RXAwyHctqtLkG7ZPgQMJV9UUV0ykZ21F3mSw2qMavs8zR7xjdT50WJWZ2Nxqxuz5We4ghzSQRmCMiDuIQwnAbbN3420DBJQSgdA8cRz4hLW1tbo6OnvUvS+SptZs3iGOId4buPJVVbjZk1NHUuqICps5h5Qh0jZe5+whq4d93edyO4fBJWT6pHX09XlwMXbC+q1gjP7Qjh+D80aqHdi2quz6UCjGo4iG+woAYcwMUlKnQZNGfiUhqt5pHqfBUoaacvv/wAgvY5rXiMgh9SySpBbnQNLfPwS2MPB1vMlZB2J7bOP/XJJZco3Oc15a7E04QCBhoQTwod/VRLbcxdZ12xjBrKw9/v/AKFSyWwMljeSaNex3daXHIg+yMzopTnrRrxGajp55+Dq1ivMTxFwhxsNWnDnuzDmPDTvXX8xnhOiJyy8tkJ3zh0bI7KGgguceya5wNWuA0FdPBDg33GLehpdI26L6lbOLNag2rSQH1a6hAr7QNCKKrlmJKHiaHX9ZpLa8TWSfKKrAxrsjQ9530ryWa68R3CW3ZlszFF+xjJ1sIIyIwE0O8VGRVdEvg15sfk7/jPBO+XFdzl+ZLsj3eU9CJ+4xezPFTriuETy5vuKIVXm/CLVK7sdgAVOU2X0wR7GFOiTL8yCEMqtVfJl3fAySrgRuII8RRa6Yoz1TZ8kWmLC4tOrSQfhkhBStmCC0kEGoI1B4hQieNzoWy18i0xlr/vG0xDjwcAkrodO51dNb5iw+TJ2w2VcA60RDTORoGvF458Qt029mA1On/lETYbZYvw2mUd0ZxNO87nnkNw+K1dbj0orTUZ9cjR2xvvsWYI/bdpyG9yHTXl5YfU29CwuTnwG85k704ctjwFCBn6Ornltb5oYi0YI+172QJxNbhrurX+VAto8zjk6fh3iH6bMZLKYSW+G1Wcj7TZziZ7EpDiMtKvYcLqbqpaVco8o7VVtVmfKnhPlf+zLfeDSwZvLgONW1JqdTl8NUNrI1CUlNtpY/wCIT+j+5jaZHSPxNiYCMQyJedA0kbhUn4I+mpecnN8Z1kY1qvuw6l2eLQTFPJUCoB1PIEEJ11yxsechZBvcHxf04kLAZHsGRc4ZN4h4IyP5pdtpbobdMXL0vZg1tLB9uwwxRsZK1wMkwbTDHQ+0f0zWmSqNmFllz076sIGLNdNpE74LOXg4gxkrWuwu0JqGglueWlEaM8oBZU4vBbkuS9gSHWCF5BILzBAS473E766qweGfQRJ4LajH5MOU/gQvdwW1GANzn8DC8rSjEw5zEqtYRnLFFN6jz2Isdx4LUN9YReWPaRyWH1hE4dh4WNwmV2Pku/IcFomZ+CWVv8L3D6K0ZZmuVlE9z2vsbRHJoA4B3unJ35/BYnHqjgJTPommdss7Q6JwOdRokFszsS3ILSWx2cYQA1jBQDIAAK3uyLZHF7ztZmme87zQdBonoRxHBx7Zuc2yABbBiqEOvf8AZ9hpJbJCMgyBgPMukJH8oVqLZHJRW52V0vJaVXyDd3wZlpuazyGr7PA88XRMcfEhX5UO6Nx1d62jJ/5l2Gz4QGtaGtGQAAAA4ADRa6orgE4zk8vkl7FZdiL8liPszXAhwqDkQRUHqFlzztgJGvDzkzp9m7OW4Wt7LOpdHRrjuoTTMIcop9g8bZR3yXLBYooW4YmtaOWp5uOpWlBrgHO1N7ss9oFrokY8yBF2y35SBq5/Aom5KvKNK9fA4ShZ8tovzYvkXEFXTJGuqDFwhV1yROiLEMQWvNZTqiNMK15ph0iGMq+tMy6pLg+ZNvrOI7ytbR/rPP8AEcf/AFIcuQqWwOkLJYkIZjb2lTHibjw64K96nOlVHnBqOM+rg7jdzWsAc04mBo317poWk86fVc/c7bXwZV9MdIDG00a/JvED9LlkFa2ZUllHIcAqaVIqaE6kVyrRPpnEksM8oUK1WQ+hvQ1c3ZXY15FHWh7pTxw+wz5Nr+8txkkjEq3Jh6IgqdjNRqih2ixuzeyGGULarZiVsUMMxW1UgbufYaXlaUUgfXJihhKnUkWoSY4QrDsNqh9xeyCrzTfkoXLksepG/SxOzCvzJFOuLEMS0rWY8ldhpiK0rUYdMuw0ghbTTMdMkeDzxUcURWSQ8TLDqQRXPuSNlCG62gqtiz589M1g7O9JHUymZHIDxOHA75s+ayWwCcoURuVkCa5tr3RWfsJGlwGTHtOYb+Fw3jgUGVSbyhyrVuMemRPem2uOEMgY5rnMwuc/PswcnBnEniqVO+5qzWZjiKBMCgRhERWUTWSAvexjfae5rG+84ho+ZUL7n1rdtkbBBFE3JsTGRjo1oH0WUm+DbaS3JnTcEaNfyAld8EZcipJAXJvk80VVNpckjFvgkbFxQnb8B40ruSAIbbYZRS4PEqkmyNpckbpuCKqvkC7l2G9qVryomPOkQNeDoaozXyAUk+B4eVlwTNqcl3HiZDdS7BY3vuSNkBQnW0FVkWPWQg1zAtKckYcIsjdFwRY2p8gZU44GFEyBaxycm9O1j/4WWmXrIiefdc0E/wAfgUKxBqjkRQgo1Qh5Qg0lQghCsh5Qgeeh+4HT29s5bWKzHG4nQyUPZtHEg0dyA5hWo9WxlyUdzvxdVMKKXACUm+TyswPjZXohzngLXX1bsnAQG8jSWBVRZHJJwRIQzuwNluNkQko6WBZyb5EVkQwyjiPFD86HyG8iz4MNryNMl03FPk4MZNcMuQ3gR7WY470GVK7DMNU/5GhHIHCoQGscjkZKSyhyyaHtkIWJQTCRscSZr6oEk4jUZKQ5ZNDXCquMmjMoKS3MTam7my2WRj2h7aB1CKjumvjSqJN9UHgHVHotWeDktt2CgeaxufHyrib88/mkFdJcnVlpIS4MC8dhJoxVr2vHQg+CIr0BlomuGZF33DJLaI4KhjpHtYC6tAXGlTRFU0wLokuTZ2h2AnstobBjZK5zBJiaHAAFzm0Nfd+aqVijySvTufBJB6PZCAXzMbyDS76hC/UL4DrRPuyzBsPE09+R0nId0fLNTzmy/wBJFbs7Ts3drLPZYo2NDQG1oBTN2Z+Oa6FaxFHJulmbwaaICFaM1TeEXHd4LQCTe48lg8oaEeclqCyzE3hFZNCOciKEILa+jDToldZNwqeBzQwU7dzIXD3O/sNXtz50LVUWTWWfC7lvCxZDqQWqxwkbGJJnUPKFDmuoVmUco3CTiyykx7k8oWNkYCCDoVaeGZkso53aI+zlez8JI+G75JOyOJHWol1QTI7QahCDpGEyyAW2zv3iaM/zhFqfqwBvXobCfbJ4NvbxELB4uefqFrUc4BaJenJVtGTUAaMuxML5ms4uaPEgI0AFj2Z1SlMuGS664PNy5PKyhK0KprKNReHktApN7D63R6qosRytPDyZksrBWTaeVkRksPAqsyMmjxNI4oV1asg4hqLXVNSMs2Z3ArjPTWLsd5amp75K1V688EIVCDo2VIA3rMnhZNwXU8G40JE6wqhBaKMtFoBJPk6C4FVFiKEATaXK0vPHD/SEDULce0bzAoSGrUqPmK6X10fEPYf5giVe5A7l6H+DWvaXHb5XH9Elv8IDR5LeoebGC0ixTEitsiCg5JsrHitcXv4v4QT9EaHuFrtoM6TMzeujVPsziXV90Qo4seUISRSUyKDZDO6GKrMbMsBLjR5QgySOqJCbiDsrUiEtI1TKknwJyi0eVmTyheAequgcUc0V0zVN4NKOdkadjsuHM6+SVss6tkP0UqG75LSEMCqEJYmb0GyfZDNVfdk1UuMnlCDJH0C3CGWDtn0oCdpWgzE8A3xol9V7x7QfTMKSTLUJUf6iK5LIZrXG39YE9G94+SLXH1IFfPEGX76iDLdMD+k7EP3gHfVVYsyZVD/bRXtEAwkoYfOxobGR/wCbZ7ryP4UerkU1D9B0JMCBDJFwR4W9mLWU90RVRxfAqhMD2SU6Ic61ILCxxJ2vBS8oNDUZqQtVk0IRVWpNcFOKfJG6Lgjxt+RadHwR4TwRepAuiRiwWRzuQ4n8k7K1I5VdEpb8GjBAG6a8UtKTkPQqjDgmqsBBQo3gtLPBMyPigTt7IZrp7slQBgRQg2SSi3GDkYnYolZz66ppLCE5Sy8gffgLpHkfip4ZfRcm+XrZ3dLHFUQetlmJyFAeNEFMZwEOwNkAnedcMZzPEkfQFHp3Yvqn6UhdsYR9r5mNp+PeH0WbtpF6Z+gx5YzShOtEMZZpbNmlrjpxI/lKJV7ha/2M6CmjnnlCDHxgrcZuIOdakQOjITEZqQtKtxGrYM9VTGeS02uCRs3FClVngNG5rkla8FAcGhhTixarJoWqshSqnjmngqbLSbJWRHehStS4DRpb5JmgBAlJvkYjBRHVWTYhKtblNkT5uCNCr5ATuXCISUfGOBZvJ5QgI2jN7/ed5lcW3ebPR07QX4M60tzQwyZu7Dto+X3W+Z/JMUdxTV8Iq7Vmtr6MYPM/VZu9xvTewoTMyqhh2yW4G/5qP94/ylH0qzYhTWP9phyyei6Mq0zjwtcSZsoKXlBoZjYpC1WTZ5QgxzAeKJGxoFKpMicwjdVHjYmAlVJEeLl5LYI9iULHtlKw60wkbJId254fNY8kJ5/2EbBxKp3fBI0LuStbwp4ITk2GUUhQDxWTR49fJWk2U2lyRul4V+SLGp9wEr0uCJ2epPijKCQCU3Lkbh6+JWjJ7D18SqbSNJZJWWfihStXYNGlvkD5hSR4/Wd5lcua9TO3X7EUJ83LIVcG3sQ7vz9Gf9SYo3yKat8FG+XYrVKdwcG+DQEK3abDaf6aILRk1YQR8kuzDa2mvBjj5D6pvSL1iOvlivAYVXROMKoTJIyUhDlUmFjc0StmHRClVJB43RY+qG0FTyeUINc0FaUmjLhF8kToeCIrX3BOj4IzGURWRYJ1SQzNaygeH8FtJ4H845GOlARFU2DldFEbpj0RY1JcgZXN8DKoiSQJts9VQoUZ6KnJLk0ot8ErYuKFK74DRo+SRtBogOTfIdRS4HVVGgLvBlJ5Ped8zVKT9x0an6EZ04zKwFRqbHDvSn3R5p3RLlnO8Se0UU7Z99J77vNK3/UY7p/pR/BFbDksoIaOxlnJdI7cKNr1NT5BOaZqOWc7WpyxELDCEfzmJuhYI3RkIsbIsDKqURmJEB4ExKFCteVlxT5NKbXBIJzvQ3UuwaN7HCYdEJ1yQZWxY/EsYaNppiYlCxcShCm56cSSOe5N8iYlZSPAqZwXhvgkbGTyQ3bFBI1SZK2MdUJ2tho0pckgQ93yGSS4FVEEUwRvBG+cbkWNTfIGVyXAMXr9+48aH5JTUR6ZnR0k+qvLMu0NFUuOdjY2VjpG534nfID/AHK6OkjiDZx/EJ5ml8GdbPvn++7zSV3vZ0tP9KP4KdsesIIwq2Uhw2YHe8l30HkmoLY59rzI2KrYI9VQgxzarSnJGZQiyN0J3Iqu+QEtP8EZBG5FU0wTra5ExLRnAlVCCgqmky02uBwlKw64sIrZId23JZ8lGvPYjYStO1GI0yZI2EdUJ2vsGjSlySAIbk2FUUuBaqiz1VZBrpANVai3wZc0uSN0/BFjT8gZX/BEX11RlFLgC5OXJ5WZMS+W+sB4tHmVz9WvUdbw9+hoyLUUodAKris4Fnj5iviap6ubUEkcq6ClY2zAvAevk94pKz3M6VXsRk2wmtFIot8B9YosEbG/haB8s02uDmyeWWQrMnlCHlZBVRBFCCFo3hbU2jLhF9hhhC2rn3BuhdhjrOVtWx7g3TLsMMRC2pJ9wbjJcoSi0UW0kPHlCxCoQcoQryPNUeEULWSeSJGAHioQRQg5qshlX4M2dD9Fz9XydTw/hmJbUkdNBhdP3EXuN8k5HhHLs9zBq8PvpfeKWn7mP1exGbZxWeMHQvb5q4ckt9rOgBNI5o5WyHlRDwUIKoQ8VZBFCHgqIOChDyhBFeSulH//2Q=="/>
          <p:cNvSpPr>
            <a:spLocks noChangeAspect="1" noChangeArrowheads="1"/>
          </p:cNvSpPr>
          <p:nvPr/>
        </p:nvSpPr>
        <p:spPr bwMode="auto">
          <a:xfrm>
            <a:off x="2587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>
              <a:ea typeface="新細明體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2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9827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建立</a:t>
            </a:r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547664" y="3140968"/>
            <a:ext cx="4824536" cy="5040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6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9826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建立</a:t>
            </a:r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03648" y="1340768"/>
            <a:ext cx="6264696" cy="360040"/>
          </a:xfrm>
          <a:prstGeom prst="roundRect">
            <a:avLst/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 </a:t>
            </a:r>
            <a:r>
              <a:rPr lang="zh-TW" altLang="en-US" dirty="0" smtClean="0"/>
              <a:t>基本專案組成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 </a:t>
            </a:r>
            <a:r>
              <a:rPr lang="en-US" altLang="zh-TW" sz="2800" dirty="0" smtClean="0"/>
              <a:t>General</a:t>
            </a:r>
          </a:p>
          <a:p>
            <a:r>
              <a:rPr lang="zh-TW" altLang="en-US" sz="2800" dirty="0" smtClean="0"/>
              <a:t>原始碼管理</a:t>
            </a:r>
            <a:endParaRPr lang="en-US" altLang="zh-TW" sz="2800" dirty="0" smtClean="0"/>
          </a:p>
          <a:p>
            <a:r>
              <a:rPr lang="zh-TW" altLang="en-US" sz="2800" dirty="0" smtClean="0"/>
              <a:t>建置觸發程序</a:t>
            </a:r>
            <a:endParaRPr lang="en-US" altLang="zh-TW" sz="2800" dirty="0" smtClean="0"/>
          </a:p>
          <a:p>
            <a:r>
              <a:rPr lang="zh-TW" altLang="en-US" sz="2800" dirty="0" smtClean="0"/>
              <a:t>建</a:t>
            </a:r>
            <a:r>
              <a:rPr lang="zh-TW" altLang="en-US" sz="2800" dirty="0"/>
              <a:t>置</a:t>
            </a:r>
            <a:r>
              <a:rPr lang="zh-TW" altLang="en-US" sz="2800" dirty="0" smtClean="0"/>
              <a:t>環境</a:t>
            </a:r>
            <a:endParaRPr lang="en-US" altLang="zh-TW" sz="2800" dirty="0" smtClean="0"/>
          </a:p>
          <a:p>
            <a:r>
              <a:rPr lang="zh-TW" altLang="en-US" sz="2800" dirty="0" smtClean="0"/>
              <a:t>建置</a:t>
            </a:r>
            <a:endParaRPr lang="en-US" altLang="zh-TW" sz="2800" dirty="0" smtClean="0"/>
          </a:p>
          <a:p>
            <a:r>
              <a:rPr lang="zh-TW" altLang="en-US" sz="2800" dirty="0" smtClean="0"/>
              <a:t>建置後動作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69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 </a:t>
            </a:r>
            <a:r>
              <a:rPr lang="zh-TW" altLang="en-US" dirty="0" smtClean="0"/>
              <a:t>原始碼管理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支援大多數版本控制系統</a:t>
            </a:r>
            <a:endParaRPr lang="en-US" altLang="zh-TW" sz="2800" dirty="0"/>
          </a:p>
          <a:p>
            <a:r>
              <a:rPr lang="en-US" altLang="zh-TW" sz="2800" dirty="0" err="1" smtClean="0"/>
              <a:t>ClearCase</a:t>
            </a:r>
            <a:r>
              <a:rPr lang="en-US" altLang="zh-TW" sz="2800" dirty="0" smtClean="0"/>
              <a:t> (</a:t>
            </a:r>
            <a:r>
              <a:rPr lang="en-US" altLang="zh-TW" sz="2800" dirty="0" err="1" smtClean="0"/>
              <a:t>ClearCase</a:t>
            </a:r>
            <a:r>
              <a:rPr lang="en-US" altLang="zh-TW" sz="2800" dirty="0" smtClean="0"/>
              <a:t> plugin)</a:t>
            </a:r>
          </a:p>
          <a:p>
            <a:r>
              <a:rPr lang="en-US" altLang="zh-TW" sz="2800" dirty="0"/>
              <a:t>CVS </a:t>
            </a:r>
            <a:r>
              <a:rPr lang="en-US" altLang="zh-TW" sz="2800" dirty="0" smtClean="0"/>
              <a:t>(CVS plugin)</a:t>
            </a:r>
          </a:p>
          <a:p>
            <a:r>
              <a:rPr lang="en-US" altLang="zh-TW" sz="2800" dirty="0" err="1">
                <a:solidFill>
                  <a:srgbClr val="0066CC"/>
                </a:solidFill>
              </a:rPr>
              <a:t>Git</a:t>
            </a:r>
            <a:r>
              <a:rPr lang="en-US" altLang="zh-TW" sz="2800" dirty="0">
                <a:solidFill>
                  <a:srgbClr val="0066CC"/>
                </a:solidFill>
              </a:rPr>
              <a:t> (</a:t>
            </a:r>
            <a:r>
              <a:rPr lang="en-US" altLang="zh-TW" sz="2800" dirty="0" err="1">
                <a:solidFill>
                  <a:srgbClr val="0066CC"/>
                </a:solidFill>
              </a:rPr>
              <a:t>Git</a:t>
            </a:r>
            <a:r>
              <a:rPr lang="en-US" altLang="zh-TW" sz="2800" dirty="0">
                <a:solidFill>
                  <a:srgbClr val="0066CC"/>
                </a:solidFill>
              </a:rPr>
              <a:t> </a:t>
            </a:r>
            <a:r>
              <a:rPr lang="en-US" altLang="zh-TW" sz="2800" dirty="0" smtClean="0">
                <a:solidFill>
                  <a:srgbClr val="0066CC"/>
                </a:solidFill>
              </a:rPr>
              <a:t>plugin)</a:t>
            </a:r>
            <a:r>
              <a:rPr lang="zh-TW" altLang="en-US" sz="2800" dirty="0" smtClean="0">
                <a:solidFill>
                  <a:srgbClr val="0066CC"/>
                </a:solidFill>
              </a:rPr>
              <a:t> </a:t>
            </a:r>
            <a:r>
              <a:rPr lang="en-US" altLang="zh-TW" sz="2800" dirty="0" smtClean="0">
                <a:solidFill>
                  <a:srgbClr val="0066CC"/>
                </a:solidFill>
              </a:rPr>
              <a:t>(</a:t>
            </a:r>
            <a:r>
              <a:rPr lang="zh-TW" altLang="en-US" sz="2800" dirty="0" smtClean="0">
                <a:solidFill>
                  <a:srgbClr val="0066CC"/>
                </a:solidFill>
              </a:rPr>
              <a:t>安裝</a:t>
            </a:r>
            <a:r>
              <a:rPr lang="en-US" altLang="zh-TW" sz="2800" dirty="0" smtClean="0">
                <a:solidFill>
                  <a:srgbClr val="0066CC"/>
                </a:solidFill>
              </a:rPr>
              <a:t>)</a:t>
            </a:r>
          </a:p>
          <a:p>
            <a:r>
              <a:rPr lang="en-US" altLang="zh-TW" sz="2800" dirty="0"/>
              <a:t>GitHub </a:t>
            </a:r>
            <a:r>
              <a:rPr lang="en-US" altLang="zh-TW" sz="2800" dirty="0" smtClean="0"/>
              <a:t>(GitHub </a:t>
            </a:r>
            <a:r>
              <a:rPr lang="en-US" altLang="zh-TW" sz="2800" dirty="0"/>
              <a:t>Branch Source </a:t>
            </a:r>
            <a:r>
              <a:rPr lang="en-US" altLang="zh-TW" sz="2800" dirty="0" smtClean="0"/>
              <a:t>plugin)</a:t>
            </a:r>
          </a:p>
          <a:p>
            <a:r>
              <a:rPr lang="zh-TW" altLang="en-US" sz="2800" dirty="0" smtClean="0"/>
              <a:t>其</a:t>
            </a:r>
            <a:r>
              <a:rPr lang="zh-TW" altLang="en-US" sz="2800" dirty="0"/>
              <a:t>他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7876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9825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原始碼管理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03648" y="1916832"/>
            <a:ext cx="6264696" cy="3528392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 建置</a:t>
            </a:r>
            <a:r>
              <a:rPr lang="zh-TW" altLang="en-US" dirty="0"/>
              <a:t>觸發程序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遠端</a:t>
            </a:r>
            <a:r>
              <a:rPr lang="zh-TW" altLang="en-US" sz="2800" dirty="0"/>
              <a:t>觸發建置 </a:t>
            </a:r>
            <a:r>
              <a:rPr lang="en-US" altLang="zh-TW" sz="2800" dirty="0"/>
              <a:t>(</a:t>
            </a:r>
            <a:r>
              <a:rPr lang="zh-TW" altLang="en-US" sz="2800" dirty="0"/>
              <a:t>例如</a:t>
            </a:r>
            <a:r>
              <a:rPr lang="en-US" altLang="zh-TW" sz="2800" dirty="0"/>
              <a:t>: </a:t>
            </a:r>
            <a:r>
              <a:rPr lang="zh-TW" altLang="en-US" sz="2800" dirty="0"/>
              <a:t>透過 </a:t>
            </a:r>
            <a:r>
              <a:rPr lang="en-US" altLang="zh-TW" sz="2800" dirty="0"/>
              <a:t>Script </a:t>
            </a:r>
            <a:r>
              <a:rPr lang="zh-TW" altLang="en-US" sz="2800" dirty="0"/>
              <a:t>腳本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 smtClean="0"/>
              <a:t>在其他專案建置後建置</a:t>
            </a:r>
            <a:endParaRPr lang="en-US" altLang="zh-TW" sz="2800" dirty="0" smtClean="0"/>
          </a:p>
          <a:p>
            <a:r>
              <a:rPr lang="zh-TW" altLang="en-US" sz="2800" dirty="0" smtClean="0"/>
              <a:t>定期建置</a:t>
            </a:r>
            <a:endParaRPr lang="en-US" altLang="zh-TW" sz="2800" dirty="0" smtClean="0"/>
          </a:p>
          <a:p>
            <a:r>
              <a:rPr lang="zh-TW" altLang="en-US" sz="2800" dirty="0" smtClean="0"/>
              <a:t>其他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351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9824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原始碼管理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03648" y="1268760"/>
            <a:ext cx="6264696" cy="1440160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0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 建置環</a:t>
            </a:r>
            <a:r>
              <a:rPr lang="zh-TW" altLang="en-US" dirty="0"/>
              <a:t>境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建置環境設定</a:t>
            </a:r>
            <a:endParaRPr lang="en-US" altLang="zh-TW" sz="2800" dirty="0" smtClean="0"/>
          </a:p>
          <a:p>
            <a:r>
              <a:rPr lang="en-US" altLang="zh-TW" sz="2800" dirty="0" smtClean="0"/>
              <a:t>With </a:t>
            </a:r>
            <a:r>
              <a:rPr lang="en-US" altLang="zh-TW" sz="2800" dirty="0"/>
              <a:t>Ant </a:t>
            </a:r>
            <a:r>
              <a:rPr lang="en-US" altLang="zh-TW" sz="2800" dirty="0" smtClean="0"/>
              <a:t>(Ant Plugin)</a:t>
            </a:r>
            <a:endParaRPr lang="en-US" altLang="zh-TW" sz="2800" dirty="0"/>
          </a:p>
          <a:p>
            <a:r>
              <a:rPr lang="en-US" altLang="zh-TW" sz="2800" dirty="0" smtClean="0"/>
              <a:t>Node </a:t>
            </a:r>
            <a:r>
              <a:rPr lang="en-US" altLang="zh-TW" sz="2800" dirty="0"/>
              <a:t>&amp; </a:t>
            </a:r>
            <a:r>
              <a:rPr lang="en-US" altLang="zh-TW" sz="2800" dirty="0" err="1"/>
              <a:t>npm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NodeJS</a:t>
            </a:r>
            <a:r>
              <a:rPr lang="en-US" altLang="zh-TW" sz="2800" dirty="0" smtClean="0"/>
              <a:t> Plugin)</a:t>
            </a:r>
          </a:p>
          <a:p>
            <a:r>
              <a:rPr lang="en-US" altLang="zh-TW" sz="2800" dirty="0" err="1"/>
              <a:t>Config</a:t>
            </a:r>
            <a:r>
              <a:rPr lang="en-US" altLang="zh-TW" sz="2800" dirty="0"/>
              <a:t> File (</a:t>
            </a:r>
            <a:r>
              <a:rPr lang="en-US" altLang="zh-TW" sz="2800" dirty="0" err="1"/>
              <a:t>Config</a:t>
            </a:r>
            <a:r>
              <a:rPr lang="en-US" altLang="zh-TW" sz="2800" dirty="0"/>
              <a:t> File Provider Plugin)</a:t>
            </a:r>
          </a:p>
          <a:p>
            <a:r>
              <a:rPr lang="zh-TW" altLang="en-US" sz="2800" dirty="0" smtClean="0"/>
              <a:t>其他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3638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3573"/>
            <a:ext cx="7952994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</a:t>
            </a:r>
            <a:r>
              <a:rPr lang="zh-TW" altLang="en-US" sz="2800" dirty="0"/>
              <a:t>建置環境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03648" y="1556792"/>
            <a:ext cx="6264696" cy="1224136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" y="100012"/>
            <a:ext cx="94678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 建置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組合多個建置步驟完成建置</a:t>
            </a:r>
            <a:endParaRPr lang="en-US" altLang="zh-TW" sz="2800" dirty="0" smtClean="0"/>
          </a:p>
          <a:p>
            <a:r>
              <a:rPr lang="zh-TW" altLang="en-US" sz="2800" dirty="0" smtClean="0"/>
              <a:t>呼叫最上層</a:t>
            </a:r>
            <a:r>
              <a:rPr lang="en-US" altLang="zh-TW" sz="2800" dirty="0" smtClean="0"/>
              <a:t>Maven</a:t>
            </a:r>
            <a:r>
              <a:rPr lang="zh-TW" altLang="en-US" sz="2800" dirty="0" smtClean="0"/>
              <a:t>目標 </a:t>
            </a:r>
            <a:r>
              <a:rPr lang="en-US" altLang="zh-TW" sz="2800" dirty="0" smtClean="0"/>
              <a:t>(pom.xml)</a:t>
            </a:r>
          </a:p>
          <a:p>
            <a:r>
              <a:rPr lang="zh-TW" altLang="en-US" sz="2800" dirty="0" smtClean="0"/>
              <a:t>執行</a:t>
            </a:r>
            <a:r>
              <a:rPr lang="en-US" altLang="zh-TW" sz="2800" dirty="0" smtClean="0"/>
              <a:t>Shell</a:t>
            </a:r>
          </a:p>
          <a:p>
            <a:r>
              <a:rPr lang="zh-TW" altLang="en-US" sz="2800" dirty="0" smtClean="0"/>
              <a:t>執行</a:t>
            </a:r>
            <a:r>
              <a:rPr lang="en-US" altLang="zh-TW" sz="2800" dirty="0" smtClean="0"/>
              <a:t>Windows</a:t>
            </a:r>
            <a:r>
              <a:rPr lang="zh-TW" altLang="en-US" sz="2800" dirty="0" smtClean="0"/>
              <a:t>批次指令</a:t>
            </a:r>
            <a:endParaRPr lang="en-US" altLang="zh-TW" sz="2800" dirty="0" smtClean="0"/>
          </a:p>
          <a:p>
            <a:r>
              <a:rPr lang="zh-TW" altLang="en-US" sz="2800" dirty="0" smtClean="0"/>
              <a:t>叫用</a:t>
            </a:r>
            <a:r>
              <a:rPr lang="en-US" altLang="zh-TW" sz="2800" dirty="0" smtClean="0"/>
              <a:t>Ant (Ant Plugin)</a:t>
            </a:r>
          </a:p>
          <a:p>
            <a:r>
              <a:rPr lang="zh-TW" altLang="en-US" sz="2800" dirty="0"/>
              <a:t>叫</a:t>
            </a:r>
            <a:r>
              <a:rPr lang="zh-TW" altLang="en-US" sz="2800" dirty="0" smtClean="0"/>
              <a:t>用</a:t>
            </a:r>
            <a:r>
              <a:rPr lang="en-US" altLang="zh-TW" sz="2800" dirty="0" err="1" smtClean="0"/>
              <a:t>Gradle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script (</a:t>
            </a:r>
            <a:r>
              <a:rPr lang="en-US" altLang="zh-TW" sz="2800" dirty="0" err="1"/>
              <a:t>Gradle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Plugin)</a:t>
            </a:r>
          </a:p>
          <a:p>
            <a:r>
              <a:rPr lang="zh-TW" altLang="en-US" sz="2800" dirty="0" smtClean="0"/>
              <a:t>執行</a:t>
            </a:r>
            <a:r>
              <a:rPr lang="en-US" altLang="zh-TW" sz="2800" dirty="0" err="1" smtClean="0"/>
              <a:t>NodeJS</a:t>
            </a:r>
            <a:r>
              <a:rPr lang="en-US" altLang="zh-TW" sz="2800" dirty="0" smtClean="0"/>
              <a:t> script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NodeJS</a:t>
            </a:r>
            <a:r>
              <a:rPr lang="en-US" altLang="zh-TW" sz="2800" dirty="0"/>
              <a:t> Plugin)</a:t>
            </a:r>
          </a:p>
          <a:p>
            <a:r>
              <a:rPr lang="zh-TW" altLang="en-US" sz="2800" dirty="0" smtClean="0"/>
              <a:t>其他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0734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 </a:t>
            </a:r>
            <a:r>
              <a:rPr lang="en-US" altLang="zh-TW" sz="2800" b="1" dirty="0" smtClean="0">
                <a:solidFill>
                  <a:srgbClr val="0066CC"/>
                </a:solidFill>
              </a:rPr>
              <a:t>DevOps</a:t>
            </a:r>
            <a:r>
              <a:rPr lang="zh-TW" altLang="en-US" sz="2800" dirty="0" smtClean="0"/>
              <a:t>是</a:t>
            </a:r>
            <a:r>
              <a:rPr lang="zh-TW" altLang="en-US" sz="2800" dirty="0"/>
              <a:t>能</a:t>
            </a:r>
            <a:r>
              <a:rPr lang="zh-TW" altLang="en-US" sz="2800" dirty="0" smtClean="0"/>
              <a:t>讓營運單位和資訊開發維運單位之間</a:t>
            </a:r>
            <a:r>
              <a:rPr lang="zh-TW" altLang="en-US" sz="2800" dirty="0"/>
              <a:t>更密切合作的一種方式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實務上要能透過自動化來達成</a:t>
            </a:r>
            <a:r>
              <a:rPr lang="zh-TW" altLang="en-US" sz="2800" dirty="0" smtClean="0">
                <a:solidFill>
                  <a:srgbClr val="0066CC"/>
                </a:solidFill>
              </a:rPr>
              <a:t>持續整合、持續交付</a:t>
            </a:r>
            <a:r>
              <a:rPr lang="zh-TW" altLang="en-US" sz="2800" dirty="0" smtClean="0"/>
              <a:t>及</a:t>
            </a:r>
            <a:r>
              <a:rPr lang="zh-TW" altLang="en-US" sz="2800" dirty="0">
                <a:solidFill>
                  <a:srgbClr val="0066CC"/>
                </a:solidFill>
              </a:rPr>
              <a:t>持續監控</a:t>
            </a:r>
            <a:r>
              <a:rPr lang="zh-TW" altLang="en-US" sz="2800" dirty="0" smtClean="0"/>
              <a:t>應用程式。</a:t>
            </a:r>
            <a:endParaRPr lang="zh-TW" altLang="en-US" sz="2800" dirty="0"/>
          </a:p>
        </p:txBody>
      </p:sp>
      <p:pic>
        <p:nvPicPr>
          <p:cNvPr id="8" name="Picture 2" descr="「dev ops」的圖片搜尋結果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989B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56992"/>
            <a:ext cx="5097209" cy="262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0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8419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</a:t>
            </a:r>
            <a:r>
              <a:rPr lang="zh-TW" altLang="en-US" sz="2800" dirty="0"/>
              <a:t>建置環境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03648" y="3068960"/>
            <a:ext cx="6264696" cy="2232248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8418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</a:t>
            </a:r>
            <a:r>
              <a:rPr lang="zh-TW" altLang="en-US" sz="2800" dirty="0"/>
              <a:t>建置環境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03648" y="3068960"/>
            <a:ext cx="6264696" cy="2232248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3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 建置後動</a:t>
            </a:r>
            <a:r>
              <a:rPr lang="zh-TW" altLang="en-US" dirty="0"/>
              <a:t>作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封存成品</a:t>
            </a:r>
            <a:endParaRPr lang="en-US" altLang="zh-TW" sz="2800" dirty="0" smtClean="0"/>
          </a:p>
          <a:p>
            <a:r>
              <a:rPr lang="zh-TW" altLang="en-US" sz="2800" dirty="0" smtClean="0"/>
              <a:t>彙總下游測試結果</a:t>
            </a:r>
            <a:endParaRPr lang="en-US" altLang="zh-TW" sz="2800" dirty="0" smtClean="0"/>
          </a:p>
          <a:p>
            <a:r>
              <a:rPr lang="zh-TW" altLang="en-US" sz="2800" dirty="0" smtClean="0"/>
              <a:t>發佈</a:t>
            </a:r>
            <a:r>
              <a:rPr lang="en-US" altLang="zh-TW" sz="2800" dirty="0" smtClean="0"/>
              <a:t>JUnit</a:t>
            </a:r>
            <a:r>
              <a:rPr lang="zh-TW" altLang="en-US" sz="2800" dirty="0" smtClean="0"/>
              <a:t>測試結果報告</a:t>
            </a:r>
            <a:endParaRPr lang="en-US" altLang="zh-TW" sz="2800" dirty="0" smtClean="0"/>
          </a:p>
          <a:p>
            <a:r>
              <a:rPr lang="zh-TW" altLang="en-US" sz="2800" dirty="0" smtClean="0"/>
              <a:t>發佈</a:t>
            </a:r>
            <a:r>
              <a:rPr lang="en-US" altLang="zh-TW" sz="2800" dirty="0" smtClean="0"/>
              <a:t>Javadoc</a:t>
            </a:r>
            <a:endParaRPr lang="en-US" altLang="zh-TW" sz="2800" dirty="0"/>
          </a:p>
          <a:p>
            <a:r>
              <a:rPr lang="zh-TW" altLang="en-US" sz="2800" dirty="0" smtClean="0"/>
              <a:t>電子郵件通知</a:t>
            </a:r>
            <a:endParaRPr lang="en-US" altLang="zh-TW" sz="2800" dirty="0" smtClean="0"/>
          </a:p>
          <a:p>
            <a:r>
              <a:rPr lang="zh-TW" altLang="en-US" sz="2800" dirty="0" smtClean="0"/>
              <a:t>其他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5342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8418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</a:t>
            </a:r>
            <a:r>
              <a:rPr lang="zh-TW" altLang="en-US" sz="2800" dirty="0"/>
              <a:t>建置環境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03648" y="2492896"/>
            <a:ext cx="6264696" cy="2016224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3573"/>
            <a:ext cx="7952994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</a:t>
            </a:r>
            <a:r>
              <a:rPr lang="zh-TW" altLang="en-US" sz="2800" dirty="0"/>
              <a:t>建置環境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03648" y="1556792"/>
            <a:ext cx="6264696" cy="1224136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" y="100012"/>
            <a:ext cx="94678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996952"/>
            <a:ext cx="7772400" cy="1362075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建置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專案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E3AE-A92B-41FE-B723-18CAC98B3B38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1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8" y="678417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</a:t>
            </a:r>
            <a:r>
              <a:rPr lang="zh-TW" altLang="en-US" sz="2800" dirty="0"/>
              <a:t>建置環境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33839" y="3227676"/>
            <a:ext cx="2598001" cy="1425460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33268" y="2276872"/>
            <a:ext cx="1013825" cy="327710"/>
          </a:xfrm>
          <a:prstGeom prst="roundRect">
            <a:avLst>
              <a:gd name="adj" fmla="val 2426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8" y="674491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</a:t>
            </a:r>
            <a:r>
              <a:rPr lang="zh-TW" altLang="en-US" sz="2800" dirty="0"/>
              <a:t>建置環境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11560" y="2021170"/>
            <a:ext cx="1224136" cy="327710"/>
          </a:xfrm>
          <a:prstGeom prst="roundRect">
            <a:avLst>
              <a:gd name="adj" fmla="val 2426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996952"/>
            <a:ext cx="7772400" cy="1362075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結合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單元測試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smtClean="0"/>
              <a:t>JUnit Plugin)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E3AE-A92B-41FE-B723-18CAC98B3B38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3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7" y="674490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-JUnit</a:t>
            </a:r>
            <a:r>
              <a:rPr lang="zh-TW" altLang="en-US" sz="2800" dirty="0" smtClean="0"/>
              <a:t>測試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691680" y="2276872"/>
            <a:ext cx="5760640" cy="432048"/>
          </a:xfrm>
          <a:prstGeom prst="roundRect">
            <a:avLst>
              <a:gd name="adj" fmla="val 22547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996952"/>
            <a:ext cx="7772400" cy="1362075"/>
          </a:xfrm>
        </p:spPr>
        <p:txBody>
          <a:bodyPr/>
          <a:lstStyle/>
          <a:p>
            <a:pPr algn="ctr"/>
            <a:r>
              <a:rPr lang="en-US" altLang="zh-TW" dirty="0" smtClean="0"/>
              <a:t>JENKINS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E3AE-A92B-41FE-B723-18CAC98B3B38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9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4" y="674490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-JUnit</a:t>
            </a:r>
            <a:r>
              <a:rPr lang="zh-TW" altLang="en-US" sz="2800" dirty="0" smtClean="0"/>
              <a:t>測試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475656" y="1556792"/>
            <a:ext cx="6120680" cy="2952328"/>
          </a:xfrm>
          <a:prstGeom prst="roundRect">
            <a:avLst>
              <a:gd name="adj" fmla="val 6416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9" y="674490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-JUnit</a:t>
            </a:r>
            <a:r>
              <a:rPr lang="zh-TW" altLang="en-US" sz="2800" dirty="0" smtClean="0"/>
              <a:t>測試結果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203848" y="2132856"/>
            <a:ext cx="5256584" cy="1872208"/>
          </a:xfrm>
          <a:prstGeom prst="roundRect">
            <a:avLst>
              <a:gd name="adj" fmla="val 6416"/>
            </a:avLst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4" y="674491"/>
            <a:ext cx="8065008" cy="5400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專案</a:t>
            </a:r>
            <a:r>
              <a:rPr lang="en-US" altLang="zh-TW" sz="2800" dirty="0" smtClean="0"/>
              <a:t>-JUnit</a:t>
            </a:r>
            <a:r>
              <a:rPr lang="zh-TW" altLang="en-US" sz="2800" dirty="0" smtClean="0"/>
              <a:t>測試結果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77128" y="3317314"/>
            <a:ext cx="1224136" cy="327710"/>
          </a:xfrm>
          <a:prstGeom prst="roundRect">
            <a:avLst>
              <a:gd name="adj" fmla="val 2426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996952"/>
            <a:ext cx="7772400" cy="1362075"/>
          </a:xfrm>
        </p:spPr>
        <p:txBody>
          <a:bodyPr/>
          <a:lstStyle/>
          <a:p>
            <a:pPr algn="ctr"/>
            <a:r>
              <a:rPr lang="en-US" altLang="zh-TW" dirty="0" smtClean="0"/>
              <a:t>Jenkins pipeline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E3AE-A92B-41FE-B723-18CAC98B3B38}" type="slidenum">
              <a:rPr lang="zh-TW" altLang="en-US" smtClean="0"/>
              <a:pPr>
                <a:defRPr/>
              </a:pPr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3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 Pipeline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Jenkins</a:t>
            </a:r>
            <a:r>
              <a:rPr lang="zh-TW" altLang="en-US" sz="2400" dirty="0" smtClean="0"/>
              <a:t>工作流程框架 </a:t>
            </a:r>
            <a:r>
              <a:rPr lang="en-US" altLang="zh-TW" sz="2400" dirty="0" smtClean="0"/>
              <a:t>(Jenkins Pipeline Plugin)</a:t>
            </a:r>
            <a:endParaRPr lang="en-US" altLang="zh-TW" sz="2400" dirty="0"/>
          </a:p>
          <a:p>
            <a:r>
              <a:rPr lang="zh-TW" altLang="en-US" sz="2400" dirty="0" smtClean="0"/>
              <a:t>用來實現平</a:t>
            </a:r>
            <a:r>
              <a:rPr lang="zh-TW" altLang="en-US" sz="2400" dirty="0"/>
              <a:t>行</a:t>
            </a:r>
            <a:r>
              <a:rPr lang="zh-TW" altLang="en-US" sz="2400" dirty="0" smtClean="0"/>
              <a:t>複雜的建</a:t>
            </a:r>
            <a:r>
              <a:rPr lang="zh-TW" altLang="en-US" sz="2400" dirty="0"/>
              <a:t>置</a:t>
            </a:r>
            <a:r>
              <a:rPr lang="zh-TW" altLang="en-US" sz="2400" dirty="0" smtClean="0"/>
              <a:t>流程</a:t>
            </a:r>
            <a:endParaRPr lang="en-US" altLang="zh-TW" sz="2400" dirty="0" smtClean="0"/>
          </a:p>
          <a:p>
            <a:r>
              <a:rPr lang="zh-TW" altLang="en-US" sz="2400" dirty="0" smtClean="0"/>
              <a:t>使用</a:t>
            </a:r>
            <a:r>
              <a:rPr lang="en-US" altLang="zh-TW" sz="2400" dirty="0" smtClean="0"/>
              <a:t>Groovy DSL</a:t>
            </a:r>
            <a:r>
              <a:rPr lang="zh-TW" altLang="en-US" sz="2400" dirty="0" smtClean="0"/>
              <a:t>撰寫於文字檔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Jenkinsfile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配合</a:t>
            </a:r>
            <a:r>
              <a:rPr lang="en-US" altLang="zh-TW" sz="2400" dirty="0" smtClean="0"/>
              <a:t>Blue Ocean</a:t>
            </a:r>
            <a:r>
              <a:rPr lang="zh-TW" altLang="en-US" sz="2400" dirty="0" smtClean="0"/>
              <a:t>可讓</a:t>
            </a:r>
            <a:r>
              <a:rPr lang="en-US" altLang="zh-TW" sz="2400" dirty="0" smtClean="0"/>
              <a:t>Pipeline</a:t>
            </a:r>
            <a:r>
              <a:rPr lang="zh-TW" altLang="en-US" sz="2400" dirty="0" smtClean="0"/>
              <a:t>更視覺化來作業</a:t>
            </a:r>
            <a:endParaRPr lang="zh-TW" altLang="en-US" sz="2400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445346"/>
            <a:ext cx="53816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996952"/>
            <a:ext cx="7772400" cy="1362075"/>
          </a:xfrm>
        </p:spPr>
        <p:txBody>
          <a:bodyPr/>
          <a:lstStyle/>
          <a:p>
            <a:pPr algn="ctr"/>
            <a:r>
              <a:rPr lang="zh-TW" altLang="en-US" dirty="0" smtClean="0"/>
              <a:t>網頁自動化框架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SELENIUM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E3AE-A92B-41FE-B723-18CAC98B3B38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50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網頁功能測試目的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36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測試使用者介面的可用性</a:t>
            </a:r>
            <a:endParaRPr lang="en-US" altLang="zh-TW" dirty="0"/>
          </a:p>
          <a:p>
            <a:r>
              <a:rPr lang="zh-TW" altLang="en-US" dirty="0" smtClean="0"/>
              <a:t>對網頁功能流程進行黑</a:t>
            </a:r>
            <a:r>
              <a:rPr lang="zh-TW" altLang="en-US" dirty="0"/>
              <a:t>箱測試</a:t>
            </a:r>
            <a:endParaRPr lang="en-US" altLang="zh-TW" dirty="0"/>
          </a:p>
          <a:p>
            <a:r>
              <a:rPr lang="zh-TW" altLang="en-US" dirty="0" smtClean="0"/>
              <a:t>達到開發的持續整合和持續發佈</a:t>
            </a:r>
            <a:r>
              <a:rPr lang="en-US" altLang="zh-TW" dirty="0" smtClean="0"/>
              <a:t>(DevOps)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5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開源第三</a:t>
            </a:r>
            <a:r>
              <a:rPr lang="zh-TW" altLang="en-US" dirty="0"/>
              <a:t>方網頁自動化套件 </a:t>
            </a:r>
            <a:r>
              <a:rPr lang="en-US" altLang="zh-TW" dirty="0"/>
              <a:t>- Selenium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37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34907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瀏覽器自動化測試框架和工具集</a:t>
            </a:r>
          </a:p>
          <a:p>
            <a:r>
              <a:rPr lang="zh-TW" altLang="en-US" sz="2400" dirty="0" smtClean="0"/>
              <a:t>主要</a:t>
            </a:r>
            <a:r>
              <a:rPr lang="zh-TW" altLang="en-US" sz="2400" dirty="0"/>
              <a:t>元件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>
                <a:solidFill>
                  <a:srgbClr val="0066CC"/>
                </a:solidFill>
              </a:rPr>
              <a:t>Selenium IDE</a:t>
            </a:r>
            <a:r>
              <a:rPr lang="zh-TW" altLang="en-US" sz="24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: 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Firefox </a:t>
            </a:r>
            <a:r>
              <a:rPr lang="zh-TW" altLang="en-US" sz="2000" dirty="0"/>
              <a:t>外掛，可用來錄製、重播和匯出腳本，並可進行測試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400" dirty="0" smtClean="0">
                <a:solidFill>
                  <a:srgbClr val="0066CC"/>
                </a:solidFill>
              </a:rPr>
              <a:t>Selenium </a:t>
            </a:r>
            <a:r>
              <a:rPr lang="en-US" altLang="zh-TW" sz="2400" dirty="0">
                <a:solidFill>
                  <a:srgbClr val="0066CC"/>
                </a:solidFill>
              </a:rPr>
              <a:t>WebDriver </a:t>
            </a:r>
            <a:r>
              <a:rPr lang="en-US" altLang="zh-TW" sz="2000" dirty="0"/>
              <a:t>: 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驅動</a:t>
            </a:r>
            <a:r>
              <a:rPr lang="zh-TW" altLang="en-US" sz="2000" dirty="0"/>
              <a:t>瀏覽器，支援各式瀏覽器和行動平台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400" dirty="0" smtClean="0">
                <a:solidFill>
                  <a:srgbClr val="0066CC"/>
                </a:solidFill>
              </a:rPr>
              <a:t>Selenium </a:t>
            </a:r>
            <a:r>
              <a:rPr lang="en-US" altLang="zh-TW" sz="2400" dirty="0">
                <a:solidFill>
                  <a:srgbClr val="0066CC"/>
                </a:solidFill>
              </a:rPr>
              <a:t>WebDriver API </a:t>
            </a:r>
            <a:r>
              <a:rPr lang="en-US" altLang="zh-TW" sz="2000" dirty="0"/>
              <a:t>: 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撰寫</a:t>
            </a:r>
            <a:r>
              <a:rPr lang="zh-TW" altLang="en-US" sz="2000" dirty="0"/>
              <a:t>執行動作腳本，支援包含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Python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等程式</a:t>
            </a:r>
            <a:r>
              <a:rPr lang="zh-TW" altLang="en-US" sz="2000" dirty="0"/>
              <a:t>語言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400" dirty="0" smtClean="0">
                <a:solidFill>
                  <a:srgbClr val="0066CC"/>
                </a:solidFill>
              </a:rPr>
              <a:t>Selenium </a:t>
            </a:r>
            <a:r>
              <a:rPr lang="en-US" altLang="zh-TW" sz="2400" dirty="0">
                <a:solidFill>
                  <a:srgbClr val="0066CC"/>
                </a:solidFill>
              </a:rPr>
              <a:t>Server 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zh-TW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TW" altLang="en-US" sz="2000" dirty="0" smtClean="0"/>
              <a:t>透過 </a:t>
            </a:r>
            <a:r>
              <a:rPr lang="en-US" altLang="zh-TW" sz="2000" dirty="0"/>
              <a:t>Selenium RC Server </a:t>
            </a:r>
            <a:r>
              <a:rPr lang="zh-TW" altLang="en-US" sz="2000" dirty="0"/>
              <a:t>讓測試腳本能在遠端多台機器上同時</a:t>
            </a:r>
            <a:r>
              <a:rPr lang="zh-TW" altLang="en-US" sz="2000" dirty="0" smtClean="0"/>
              <a:t>執行</a:t>
            </a:r>
            <a:endParaRPr lang="en-US" altLang="zh-TW" sz="2000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7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Selenium </a:t>
            </a:r>
            <a:r>
              <a:rPr lang="zh-TW" altLang="en-US" dirty="0"/>
              <a:t>版本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38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760481"/>
              </p:ext>
            </p:extLst>
          </p:nvPr>
        </p:nvGraphicFramePr>
        <p:xfrm>
          <a:off x="457200" y="1816224"/>
          <a:ext cx="8147248" cy="277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308"/>
                <a:gridCol w="3060470"/>
                <a:gridCol w="30604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Selenium 2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Selenium 3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目前最新版本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2.53.1</a:t>
                      </a:r>
                      <a:r>
                        <a:rPr lang="zh-TW" altLang="en-US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不再更新</a:t>
                      </a: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3.9.1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版本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2.46 Java 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2.47 Java</a:t>
                      </a:r>
                      <a:r>
                        <a:rPr lang="en-US" altLang="zh-TW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7</a:t>
                      </a:r>
                      <a:endParaRPr lang="zh-TW" altLang="en-US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en-US" altLang="zh-TW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8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WebDriver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第三方開發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各瀏覽器開發商提供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WebDriver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API</a:t>
                      </a:r>
                      <a:endParaRPr lang="zh-TW" altLang="en-US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W3C</a:t>
                      </a:r>
                      <a:r>
                        <a:rPr lang="en-US" altLang="zh-TW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規格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升級優點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zh-TW" altLang="en-US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幾乎可以完全套用</a:t>
                      </a:r>
                      <a:endParaRPr lang="en-US" altLang="zh-TW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修正錯誤和增加測試穩定度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5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 </a:t>
            </a:r>
            <a:r>
              <a:rPr lang="en-US" altLang="zh-TW" dirty="0" smtClean="0"/>
              <a:t>IDE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39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圖型化介面的測試案例建立和測試工具</a:t>
            </a:r>
            <a:endParaRPr lang="en-US" altLang="zh-TW" sz="2400" dirty="0"/>
          </a:p>
          <a:p>
            <a:r>
              <a:rPr lang="zh-TW" altLang="en-US" sz="2400" dirty="0"/>
              <a:t>支援瀏覽器：</a:t>
            </a:r>
            <a:r>
              <a:rPr lang="en-US" altLang="zh-TW" sz="2400" dirty="0"/>
              <a:t>Firefox</a:t>
            </a:r>
          </a:p>
          <a:p>
            <a:r>
              <a:rPr lang="zh-TW" altLang="en-US" sz="2400" dirty="0"/>
              <a:t>可匯出成</a:t>
            </a:r>
            <a:r>
              <a:rPr lang="en-US" altLang="zh-TW" sz="2400" dirty="0"/>
              <a:t>Java</a:t>
            </a:r>
            <a:r>
              <a:rPr lang="zh-TW" altLang="en-US" sz="2400" dirty="0"/>
              <a:t>等測試程式碼</a:t>
            </a:r>
          </a:p>
          <a:p>
            <a:pPr marL="0" lvl="1" indent="0">
              <a:buNone/>
            </a:pPr>
            <a:endParaRPr lang="en-US" altLang="zh-TW" sz="2800" dirty="0">
              <a:solidFill>
                <a:srgbClr val="0066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7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持續整合和持續交付工具</a:t>
            </a:r>
            <a:r>
              <a:rPr lang="en-US" altLang="zh-TW" dirty="0" smtClean="0"/>
              <a:t>-Jenkins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 </a:t>
            </a:r>
            <a:r>
              <a:rPr lang="en-US" altLang="zh-TW" sz="2800" b="1" dirty="0" smtClean="0">
                <a:solidFill>
                  <a:srgbClr val="0066CC"/>
                </a:solidFill>
              </a:rPr>
              <a:t>Jenkins</a:t>
            </a:r>
            <a:r>
              <a:rPr lang="zh-TW" altLang="en-US" sz="2800" dirty="0" smtClean="0"/>
              <a:t>是一套開源的自動化伺服器</a:t>
            </a:r>
            <a:endParaRPr lang="en-US" altLang="zh-TW" sz="2800" dirty="0" smtClean="0"/>
          </a:p>
          <a:p>
            <a:r>
              <a:rPr lang="zh-TW" altLang="en-US" sz="2800" dirty="0" smtClean="0"/>
              <a:t>主要用做持續整合工具，</a:t>
            </a:r>
            <a:r>
              <a:rPr lang="en-US" altLang="zh-TW" sz="2800" dirty="0" smtClean="0"/>
              <a:t>2.0</a:t>
            </a:r>
            <a:r>
              <a:rPr lang="zh-TW" altLang="en-US" sz="2800" dirty="0" smtClean="0"/>
              <a:t>版增加持續交付支援</a:t>
            </a:r>
            <a:endParaRPr lang="en-US" altLang="zh-TW" sz="2800" dirty="0" smtClean="0"/>
          </a:p>
          <a:p>
            <a:r>
              <a:rPr lang="zh-TW" altLang="en-US" sz="2800" dirty="0" smtClean="0"/>
              <a:t>支援</a:t>
            </a:r>
            <a:r>
              <a:rPr lang="en-US" altLang="zh-TW" sz="2800" dirty="0" smtClean="0"/>
              <a:t>Java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Node.js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iOS</a:t>
            </a:r>
            <a:r>
              <a:rPr lang="zh-TW" altLang="en-US" sz="2800" dirty="0" smtClean="0"/>
              <a:t>等應用程式</a:t>
            </a:r>
            <a:endParaRPr lang="en-US" altLang="zh-TW" sz="2800" dirty="0" smtClean="0"/>
          </a:p>
          <a:p>
            <a:r>
              <a:rPr lang="zh-TW" altLang="en-US" sz="2800" dirty="0" smtClean="0"/>
              <a:t>支援大多數版本控制系統</a:t>
            </a:r>
            <a:endParaRPr lang="en-US" altLang="zh-TW" sz="2800" dirty="0" smtClean="0"/>
          </a:p>
          <a:p>
            <a:r>
              <a:rPr lang="zh-TW" altLang="en-US" sz="2800" dirty="0" smtClean="0"/>
              <a:t>支援測試報表產出和信件通知</a:t>
            </a:r>
            <a:endParaRPr lang="en-US" altLang="zh-TW" sz="2800" dirty="0" smtClean="0"/>
          </a:p>
          <a:p>
            <a:r>
              <a:rPr lang="zh-TW" altLang="en-US" sz="2800" dirty="0" smtClean="0"/>
              <a:t>有豐富的</a:t>
            </a:r>
            <a:r>
              <a:rPr lang="en-US" altLang="zh-TW" sz="2800" dirty="0" smtClean="0"/>
              <a:t>plugins</a:t>
            </a:r>
            <a:r>
              <a:rPr lang="zh-TW" altLang="en-US" sz="2800" dirty="0" smtClean="0"/>
              <a:t>做延伸使用</a:t>
            </a:r>
            <a:endParaRPr lang="en-US" altLang="zh-TW" sz="2800" dirty="0" smtClean="0"/>
          </a:p>
          <a:p>
            <a:r>
              <a:rPr lang="zh-TW" altLang="en-US" sz="2800" dirty="0"/>
              <a:t>安裝簡單且設定方便</a:t>
            </a:r>
            <a:endParaRPr lang="en-US" altLang="zh-TW" sz="2800" dirty="0"/>
          </a:p>
          <a:p>
            <a:r>
              <a:rPr lang="zh-TW" altLang="en-US" sz="2800" dirty="0" smtClean="0"/>
              <a:t>目前最新穩定版：</a:t>
            </a:r>
            <a:r>
              <a:rPr lang="en-US" altLang="zh-TW" sz="2800" dirty="0" smtClean="0"/>
              <a:t>2.89.3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(2018/02)</a:t>
            </a:r>
            <a:endParaRPr lang="zh-TW" altLang="en-US" sz="2800" dirty="0"/>
          </a:p>
        </p:txBody>
      </p:sp>
      <p:pic>
        <p:nvPicPr>
          <p:cNvPr id="2050" name="Picture 2" descr="「jenkins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72" y="3248372"/>
            <a:ext cx="1905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 </a:t>
            </a:r>
            <a:r>
              <a:rPr lang="en-US" altLang="zh-TW" dirty="0" smtClean="0"/>
              <a:t>IDE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40</a:t>
            </a:fld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839557" y="1340768"/>
            <a:ext cx="7464887" cy="4702284"/>
            <a:chOff x="839557" y="1077858"/>
            <a:chExt cx="7464887" cy="470228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8433" y="1423530"/>
              <a:ext cx="5385844" cy="435661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488092" y="1797157"/>
              <a:ext cx="422787" cy="40312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8" name="文字方塊 5"/>
            <p:cNvSpPr txBox="1"/>
            <p:nvPr/>
          </p:nvSpPr>
          <p:spPr>
            <a:xfrm>
              <a:off x="2003623" y="1077858"/>
              <a:ext cx="14035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600" b="1" dirty="0">
                  <a:solidFill>
                    <a:srgbClr val="C0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播放測試案例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699483" y="2328950"/>
              <a:ext cx="4409768" cy="15624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10" name="文字方塊 24"/>
            <p:cNvSpPr txBox="1"/>
            <p:nvPr/>
          </p:nvSpPr>
          <p:spPr>
            <a:xfrm>
              <a:off x="7241155" y="3014752"/>
              <a:ext cx="106328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600" b="1" dirty="0">
                  <a:solidFill>
                    <a:srgbClr val="C0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測試腳本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7857" y="1797154"/>
              <a:ext cx="422787" cy="40312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12" name="文字方塊 45"/>
            <p:cNvSpPr txBox="1"/>
            <p:nvPr/>
          </p:nvSpPr>
          <p:spPr>
            <a:xfrm>
              <a:off x="7254277" y="1861723"/>
              <a:ext cx="10370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600" b="1" dirty="0">
                  <a:solidFill>
                    <a:srgbClr val="C0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錄製腳本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699485" y="3979917"/>
              <a:ext cx="4409769" cy="6292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14" name="文字方塊 51"/>
            <p:cNvSpPr txBox="1"/>
            <p:nvPr/>
          </p:nvSpPr>
          <p:spPr>
            <a:xfrm>
              <a:off x="7238083" y="4167781"/>
              <a:ext cx="106328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600" b="1" dirty="0">
                  <a:solidFill>
                    <a:srgbClr val="C0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腳本編輯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957149" y="4703897"/>
              <a:ext cx="3893575" cy="9671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16" name="文字方塊 60"/>
            <p:cNvSpPr txBox="1"/>
            <p:nvPr/>
          </p:nvSpPr>
          <p:spPr>
            <a:xfrm>
              <a:off x="839557" y="5018202"/>
              <a:ext cx="9625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600" b="1" dirty="0">
                  <a:solidFill>
                    <a:srgbClr val="C0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測試</a:t>
              </a:r>
              <a:r>
                <a:rPr lang="en-US" altLang="zh-TW" sz="1600" b="1" dirty="0">
                  <a:solidFill>
                    <a:srgbClr val="C0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Log</a:t>
              </a:r>
              <a:endParaRPr lang="zh-TW" alt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9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 </a:t>
            </a:r>
            <a:r>
              <a:rPr lang="en-US" altLang="zh-TW" dirty="0" smtClean="0"/>
              <a:t>WebDriver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41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Selenium </a:t>
            </a:r>
            <a:r>
              <a:rPr lang="zh-TW" altLang="en-US" sz="2400" dirty="0" smtClean="0"/>
              <a:t>提供各種瀏覽器驅動執行檔</a:t>
            </a:r>
          </a:p>
          <a:p>
            <a:pPr marL="0" lvl="1" indent="0">
              <a:buNone/>
            </a:pPr>
            <a:endParaRPr lang="en-US" altLang="zh-TW" sz="2800" dirty="0">
              <a:solidFill>
                <a:srgbClr val="0066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992884"/>
            <a:ext cx="8640960" cy="2308324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3F7F5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指定 </a:t>
            </a:r>
            <a:r>
              <a:rPr lang="en-US" altLang="zh-TW" sz="1600" dirty="0">
                <a:solidFill>
                  <a:srgbClr val="3F7F5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Selenium IE WebDriver </a:t>
            </a:r>
            <a:r>
              <a:rPr lang="zh-TW" altLang="en-US" sz="1600" dirty="0">
                <a:solidFill>
                  <a:srgbClr val="3F7F5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執行檔位置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webdriver.ie.driver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:/Selenium/IEDriverServer.exe"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endParaRPr lang="en-US" altLang="zh-TW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3F7F5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指定瀏覽器相關參數 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DesiredCapabilities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capability =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DesiredCapabilities.</a:t>
            </a:r>
            <a:r>
              <a:rPr lang="en-US" altLang="zh-TW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internetExplorer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      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capability.setPlatform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zh-TW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WINDOWS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endParaRPr lang="en-US" altLang="zh-TW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3F7F5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// </a:t>
            </a:r>
            <a:r>
              <a:rPr lang="zh-TW" altLang="en-US" sz="1600" dirty="0">
                <a:solidFill>
                  <a:srgbClr val="3F7F5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 </a:t>
            </a:r>
            <a:r>
              <a:rPr lang="en-US" altLang="zh-TW" sz="1600" dirty="0">
                <a:solidFill>
                  <a:srgbClr val="3F7F5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IE </a:t>
            </a:r>
            <a:r>
              <a:rPr lang="en-US" altLang="zh-TW" sz="1600" dirty="0" smtClean="0">
                <a:solidFill>
                  <a:srgbClr val="3F7F5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WebDriver</a:t>
            </a:r>
            <a:r>
              <a:rPr lang="zh-TW" altLang="en-US" sz="1600" dirty="0" smtClean="0">
                <a:solidFill>
                  <a:srgbClr val="3F7F5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物件</a:t>
            </a:r>
            <a:endParaRPr lang="zh-TW" altLang="en-US" sz="1600" dirty="0">
              <a:solidFill>
                <a:srgbClr val="3F7F5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TW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InternetExplorerDriver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(capability);</a:t>
            </a:r>
            <a:endParaRPr lang="zh-TW" altLang="en-US" sz="1600" dirty="0"/>
          </a:p>
        </p:txBody>
      </p:sp>
      <p:sp>
        <p:nvSpPr>
          <p:cNvPr id="8" name="圓角矩形 7"/>
          <p:cNvSpPr/>
          <p:nvPr/>
        </p:nvSpPr>
        <p:spPr>
          <a:xfrm>
            <a:off x="251520" y="2624532"/>
            <a:ext cx="1150985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程式範例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 WebDriver API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42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Selenium </a:t>
            </a:r>
            <a:r>
              <a:rPr lang="zh-TW" altLang="en-US" sz="2400" dirty="0" smtClean="0"/>
              <a:t>提供各種主流程式開發語言</a:t>
            </a:r>
            <a:r>
              <a:rPr lang="en-US" altLang="zh-TW" sz="2400" dirty="0" smtClean="0"/>
              <a:t> API</a:t>
            </a:r>
            <a:r>
              <a:rPr lang="zh-TW" altLang="en-US" sz="2400" dirty="0" smtClean="0"/>
              <a:t>與瀏覽器互動</a:t>
            </a:r>
            <a:endParaRPr lang="en-US" altLang="zh-TW" sz="2400" dirty="0" smtClean="0"/>
          </a:p>
          <a:p>
            <a:r>
              <a:rPr lang="zh-TW" altLang="en-US" sz="2400" dirty="0" smtClean="0"/>
              <a:t>包含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C#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Ruby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Python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Javascript</a:t>
            </a:r>
            <a:r>
              <a:rPr lang="en-US" altLang="zh-TW" sz="2400" dirty="0" smtClean="0"/>
              <a:t> (Node.js)</a:t>
            </a:r>
          </a:p>
          <a:p>
            <a:endParaRPr lang="en-US" altLang="zh-TW" sz="2800" dirty="0">
              <a:solidFill>
                <a:srgbClr val="0066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93006" y="4509599"/>
            <a:ext cx="1150985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程式範例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" y="3212532"/>
            <a:ext cx="9087803" cy="980122"/>
          </a:xfrm>
          <a:prstGeom prst="rect">
            <a:avLst/>
          </a:prstGeom>
        </p:spPr>
      </p:pic>
      <p:sp>
        <p:nvSpPr>
          <p:cNvPr id="11" name="文字方塊 28"/>
          <p:cNvSpPr txBox="1"/>
          <p:nvPr/>
        </p:nvSpPr>
        <p:spPr>
          <a:xfrm>
            <a:off x="352190" y="5186584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1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文字方塊 30"/>
          <p:cNvSpPr txBox="1"/>
          <p:nvPr/>
        </p:nvSpPr>
        <p:spPr>
          <a:xfrm>
            <a:off x="1547664" y="3616726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1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3006" y="4870901"/>
            <a:ext cx="5419154" cy="584775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索引按鈕</a:t>
            </a:r>
            <a:endParaRPr lang="zh-TW" altLang="en-US" sz="1600" dirty="0"/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US" altLang="zh-TW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"BTN_INDEX"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)).click(); 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99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 WebDriver API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43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93006" y="3015709"/>
            <a:ext cx="1150985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程式範例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" y="1864457"/>
            <a:ext cx="8911114" cy="894779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619216" y="2168280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3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40352" y="2168280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4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86496" y="2475696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5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184" y="1628800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2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006" y="3375749"/>
            <a:ext cx="7776864" cy="2308324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driver.switchTo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().frame(0);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TW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(2000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select1 = </a:t>
            </a:r>
            <a:r>
              <a:rPr lang="en-US" altLang="zh-TW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Select(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"DEPT_KIND"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select1.selectByVisibleText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投資資訊部</a:t>
            </a:r>
            <a:r>
              <a:rPr lang="en-US" altLang="zh-TW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TW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(2000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select2 = </a:t>
            </a:r>
            <a:r>
              <a:rPr lang="en-US" altLang="zh-TW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Select(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"DIV_KIND"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select2.selectByVisibleText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投資程設科</a:t>
            </a:r>
            <a:r>
              <a:rPr lang="en-US" altLang="zh-TW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btn_confirm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TW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(2000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sz="1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6792" y="4005128"/>
            <a:ext cx="240816" cy="576000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3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36792" y="4696333"/>
            <a:ext cx="240816" cy="360000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4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6792" y="5222032"/>
            <a:ext cx="240816" cy="396000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5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6792" y="3501048"/>
            <a:ext cx="240816" cy="360000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2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" y="1644768"/>
            <a:ext cx="8928000" cy="9628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 WebDriver API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44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93006" y="2781261"/>
            <a:ext cx="1150985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程式範例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623" y="1412776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6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411760" y="2209898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7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668344" y="2203601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8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807963" y="2203601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9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39952" y="2516463"/>
            <a:ext cx="238806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10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3006" y="3141301"/>
            <a:ext cx="7867426" cy="2800767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3F7F5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solidFill>
                  <a:srgbClr val="3F7F5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切回原本畫面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driver.switchTo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parentFrame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driver.switchTo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().frame(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leftFrame</a:t>
            </a:r>
            <a:r>
              <a:rPr lang="en-US" altLang="zh-TW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driver.switchTo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().frame(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mainFrame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driver.switchTo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().frame(1);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select3 = </a:t>
            </a:r>
            <a:r>
              <a:rPr lang="en-US" altLang="zh-TW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Select(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"RCV_EMP_ID"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select3.selectByVisibleText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吳</a:t>
            </a:r>
            <a:r>
              <a:rPr lang="en-US" altLang="zh-TW" sz="1600" dirty="0">
                <a:solidFill>
                  <a:srgbClr val="2A00FF"/>
                </a:solidFill>
                <a:latin typeface="Consolas" panose="020B0609020204030204" pitchFamily="49" charset="0"/>
              </a:rPr>
              <a:t>o</a:t>
            </a:r>
            <a:r>
              <a:rPr lang="zh-TW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豫</a:t>
            </a:r>
            <a:r>
              <a:rPr lang="en-US" altLang="zh-TW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"RCVABL_CNT"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altLang="zh-TW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"EXPT_DLVRY_DT"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altLang="zh-TW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"2016-12-31"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altLang="zh-TW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"BTN_ADD"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40896" y="3233008"/>
            <a:ext cx="240816" cy="1368000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6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40896" y="4689160"/>
            <a:ext cx="240816" cy="360000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7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40896" y="5157772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8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2449" y="5409800"/>
            <a:ext cx="240816" cy="215444"/>
          </a:xfrm>
          <a:prstGeom prst="rect">
            <a:avLst/>
          </a:prstGeom>
          <a:solidFill>
            <a:srgbClr val="C00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9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32449" y="5661828"/>
            <a:ext cx="238806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10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45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zh-TW" altLang="en-US" sz="2400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 err="1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altLang="zh-TW" sz="24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(By.id</a:t>
            </a:r>
            <a:r>
              <a:rPr lang="en-US" altLang="zh-TW" sz="2400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zh-TW" altLang="en-US" sz="2400" dirty="0">
              <a:solidFill>
                <a:srgbClr val="00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(By.name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By.className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By.tagName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超連結文字模糊搜尋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By.linkText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partialLink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超連結文字模糊搜尋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By.partialLinkText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By.xpath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By.cssSelector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5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46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CathaySelenium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CathaySelenium3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72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本地端測</a:t>
            </a:r>
            <a:r>
              <a:rPr lang="zh-TW" altLang="en-US" dirty="0"/>
              <a:t>試</a:t>
            </a:r>
            <a:r>
              <a:rPr lang="en-US" altLang="zh-TW" dirty="0" smtClean="0"/>
              <a:t>Jenkins</a:t>
            </a:r>
            <a:r>
              <a:rPr lang="zh-TW" altLang="en-US" dirty="0" smtClean="0"/>
              <a:t>事前準備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安裝以下軟體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後續範例為使用</a:t>
            </a:r>
            <a:r>
              <a:rPr lang="en-US" altLang="zh-TW" sz="2800" dirty="0" smtClean="0"/>
              <a:t>Java 8</a:t>
            </a:r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503711"/>
              </p:ext>
            </p:extLst>
          </p:nvPr>
        </p:nvGraphicFramePr>
        <p:xfrm>
          <a:off x="539552" y="2204864"/>
          <a:ext cx="8034211" cy="230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97"/>
                <a:gridCol w="3231215"/>
                <a:gridCol w="3177499"/>
              </a:tblGrid>
              <a:tr h="361584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 7</a:t>
                      </a:r>
                    </a:p>
                  </a:txBody>
                  <a:tcPr/>
                </a:tc>
              </a:tr>
              <a:tr h="4801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JDK 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JDK 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4801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建置工具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Maven (3.5.2) / Ant (1.10.1)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Maven (3.5.2) / Ant (1.9.9)</a:t>
                      </a:r>
                    </a:p>
                  </a:txBody>
                  <a:tcPr anchor="ctr"/>
                </a:tc>
              </a:tr>
              <a:tr h="5020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版控工具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(2.16.1)</a:t>
                      </a:r>
                      <a:endPara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4801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持續整合工具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Jenkins (2.89.3)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Jenkins (2.53)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6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本地端測</a:t>
            </a:r>
            <a:r>
              <a:rPr lang="zh-TW" altLang="en-US" dirty="0"/>
              <a:t>試</a:t>
            </a:r>
            <a:r>
              <a:rPr lang="en-US" altLang="zh-TW" dirty="0" smtClean="0"/>
              <a:t>Jenkins</a:t>
            </a:r>
            <a:r>
              <a:rPr lang="zh-TW" altLang="en-US" dirty="0" smtClean="0"/>
              <a:t>事前準備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建立測試用</a:t>
            </a:r>
            <a:r>
              <a:rPr lang="en-US" altLang="zh-TW" sz="2800" dirty="0" smtClean="0"/>
              <a:t>Java</a:t>
            </a:r>
            <a:r>
              <a:rPr lang="zh-TW" altLang="en-US" sz="2800" dirty="0" smtClean="0"/>
              <a:t>專案</a:t>
            </a:r>
            <a:endParaRPr lang="en-US" altLang="zh-TW" sz="2800" dirty="0" smtClean="0"/>
          </a:p>
          <a:p>
            <a:r>
              <a:rPr lang="zh-TW" altLang="en-US" sz="2800" dirty="0" smtClean="0"/>
              <a:t>開啟 </a:t>
            </a:r>
            <a:r>
              <a:rPr lang="en-US" altLang="zh-TW" sz="2800" dirty="0" err="1" smtClean="0"/>
              <a:t>Git</a:t>
            </a:r>
            <a:r>
              <a:rPr lang="zh-TW" altLang="en-US" sz="2800" dirty="0" smtClean="0"/>
              <a:t> ，建立本地端 </a:t>
            </a:r>
            <a:r>
              <a:rPr lang="en-US" altLang="zh-TW" sz="2800" dirty="0" smtClean="0"/>
              <a:t>Repository</a:t>
            </a:r>
          </a:p>
          <a:p>
            <a:r>
              <a:rPr lang="zh-TW" altLang="en-US" sz="2800" dirty="0" smtClean="0"/>
              <a:t>建立 </a:t>
            </a:r>
            <a:r>
              <a:rPr lang="en-US" altLang="zh-TW" sz="2800" dirty="0" smtClean="0"/>
              <a:t>Java Maven </a:t>
            </a:r>
            <a:r>
              <a:rPr lang="zh-TW" altLang="en-US" sz="2800" dirty="0" smtClean="0"/>
              <a:t>專案，</a:t>
            </a:r>
            <a:r>
              <a:rPr lang="en-US" altLang="zh-TW" sz="2800" dirty="0" smtClean="0"/>
              <a:t>Workspace</a:t>
            </a:r>
            <a:r>
              <a:rPr lang="zh-TW" altLang="en-US" sz="2800" dirty="0" smtClean="0"/>
              <a:t>指向</a:t>
            </a:r>
            <a:r>
              <a:rPr lang="zh-TW" altLang="en-US" sz="2800" dirty="0"/>
              <a:t>本地端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Git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Repository</a:t>
            </a:r>
          </a:p>
          <a:p>
            <a:r>
              <a:rPr lang="zh-TW" altLang="en-US" sz="2800" dirty="0" smtClean="0"/>
              <a:t>建立</a:t>
            </a:r>
            <a:r>
              <a:rPr lang="en-US" altLang="zh-TW" sz="2800" dirty="0" smtClean="0"/>
              <a:t>Java</a:t>
            </a:r>
            <a:r>
              <a:rPr lang="zh-TW" altLang="en-US" sz="2800" dirty="0" smtClean="0"/>
              <a:t>模組和</a:t>
            </a:r>
            <a:r>
              <a:rPr lang="en-US" altLang="zh-TW" sz="2800" dirty="0" smtClean="0"/>
              <a:t>JUnit</a:t>
            </a:r>
            <a:r>
              <a:rPr lang="zh-TW" altLang="en-US" sz="2800" dirty="0" smtClean="0"/>
              <a:t>測試程式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548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996952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Java</a:t>
            </a:r>
            <a:r>
              <a:rPr lang="zh-TW" altLang="en-US" dirty="0" smtClean="0"/>
              <a:t>軟體專</a:t>
            </a:r>
            <a:r>
              <a:rPr lang="zh-TW" altLang="en-US" dirty="0"/>
              <a:t>案</a:t>
            </a:r>
            <a:r>
              <a:rPr lang="zh-TW" altLang="en-US" dirty="0" smtClean="0"/>
              <a:t>項目管理和建構工具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Maven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E3AE-A92B-41FE-B723-18CAC98B3B38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5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建置工具發展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95049"/>
            <a:ext cx="8496944" cy="45719"/>
          </a:xfrm>
          <a:prstGeom prst="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277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Java </a:t>
            </a:r>
            <a:r>
              <a:rPr lang="zh-TW" altLang="en-US" sz="2400" dirty="0" smtClean="0"/>
              <a:t>開發過程：開發 </a:t>
            </a:r>
            <a:r>
              <a:rPr lang="en-US" altLang="zh-TW" sz="2400" dirty="0"/>
              <a:t>&gt;</a:t>
            </a:r>
            <a:r>
              <a:rPr lang="zh-TW" altLang="en-US" sz="2400" dirty="0"/>
              <a:t> 編譯 </a:t>
            </a:r>
            <a:r>
              <a:rPr lang="en-US" altLang="zh-TW" sz="2400" dirty="0"/>
              <a:t>&gt;</a:t>
            </a:r>
            <a:r>
              <a:rPr lang="zh-TW" altLang="en-US" sz="2400" dirty="0"/>
              <a:t> 測試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包裝等工作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原</a:t>
            </a:r>
            <a:r>
              <a:rPr lang="zh-TW" altLang="en-US" sz="2400" dirty="0" smtClean="0"/>
              <a:t>生：</a:t>
            </a:r>
            <a:r>
              <a:rPr lang="en-US" altLang="zh-TW" sz="2400" dirty="0" err="1" smtClean="0"/>
              <a:t>javac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jar</a:t>
            </a:r>
            <a:r>
              <a:rPr lang="zh-TW" altLang="en-US" sz="2400" dirty="0" smtClean="0"/>
              <a:t>等指令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Ant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zh-TW" altLang="en-US" sz="2000" dirty="0" smtClean="0"/>
              <a:t>透過</a:t>
            </a:r>
            <a:r>
              <a:rPr lang="en-US" altLang="zh-TW" sz="2000" dirty="0" smtClean="0"/>
              <a:t>XML</a:t>
            </a:r>
            <a:r>
              <a:rPr lang="zh-TW" altLang="en-US" sz="2000" dirty="0" smtClean="0"/>
              <a:t>檔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rgbClr val="0066CC"/>
                </a:solidFill>
              </a:rPr>
              <a:t>build.xml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定義要執行的工作</a:t>
            </a:r>
            <a:r>
              <a:rPr lang="en-US" altLang="zh-TW" sz="2000" dirty="0" smtClean="0"/>
              <a:t>(target)</a:t>
            </a:r>
            <a:r>
              <a:rPr lang="zh-TW" altLang="en-US" sz="2000" dirty="0" smtClean="0"/>
              <a:t>和流程</a:t>
            </a:r>
            <a:r>
              <a:rPr lang="en-US" altLang="zh-TW" sz="2000" dirty="0" smtClean="0"/>
              <a:t>(depends)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Maven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zh-TW" altLang="en-US" sz="2000" dirty="0"/>
              <a:t>透過</a:t>
            </a:r>
            <a:r>
              <a:rPr lang="zh-TW" altLang="en-US" sz="2000" dirty="0" smtClean="0"/>
              <a:t>專案對象模型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rgbClr val="0066CC"/>
                </a:solidFill>
              </a:rPr>
              <a:t>pom.xml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管理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專案，內建專案生命週期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Project Lifecycle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進行工作和相依管理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Dependency </a:t>
            </a:r>
            <a:r>
              <a:rPr lang="en-US" altLang="zh-TW" sz="2000" dirty="0" smtClean="0"/>
              <a:t>Management)</a:t>
            </a:r>
            <a:r>
              <a:rPr lang="zh-TW" altLang="en-US" sz="2000" dirty="0" smtClean="0"/>
              <a:t>管理第三方套件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存放於</a:t>
            </a:r>
            <a:r>
              <a:rPr lang="en-US" altLang="zh-TW" sz="2000" dirty="0" smtClean="0">
                <a:solidFill>
                  <a:srgbClr val="0066CC"/>
                </a:solidFill>
              </a:rPr>
              <a:t>Repository</a:t>
            </a:r>
            <a:r>
              <a:rPr lang="en-US" altLang="zh-TW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 smtClean="0"/>
              <a:t>Gradle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400050" lvl="1" indent="0">
              <a:buNone/>
            </a:pPr>
            <a:r>
              <a:rPr lang="zh-TW" altLang="en-US" sz="2000" dirty="0" smtClean="0"/>
              <a:t>結合</a:t>
            </a:r>
            <a:r>
              <a:rPr lang="en-US" altLang="zh-TW" sz="2000" dirty="0" smtClean="0"/>
              <a:t>Ant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優點，並改用更簡潔的</a:t>
            </a:r>
            <a:r>
              <a:rPr lang="en-US" altLang="zh-TW" sz="2000" dirty="0" smtClean="0"/>
              <a:t>Groovy</a:t>
            </a:r>
            <a:r>
              <a:rPr lang="zh-TW" altLang="en-US" sz="2000" dirty="0" smtClean="0"/>
              <a:t>來開發。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9653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20B1-234C-4012-97DB-15C998547916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Jenkins</a:t>
            </a:r>
            <a:r>
              <a:rPr lang="zh-TW" altLang="en-US" sz="2800" dirty="0" smtClean="0"/>
              <a:t>首頁儀表板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20688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679827"/>
            <a:ext cx="8084114" cy="5413469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3347864" y="1844824"/>
            <a:ext cx="828154" cy="360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8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14017</TotalTime>
  <Words>1092</Words>
  <Application>Microsoft Office PowerPoint</Application>
  <PresentationFormat>如螢幕大小 (4:3)</PresentationFormat>
  <Paragraphs>287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微軟正黑體</vt:lpstr>
      <vt:lpstr>新細明體</vt:lpstr>
      <vt:lpstr>新細明體-ExtB</vt:lpstr>
      <vt:lpstr>標楷體</vt:lpstr>
      <vt:lpstr>Arial</vt:lpstr>
      <vt:lpstr>Calibri</vt:lpstr>
      <vt:lpstr>Consolas</vt:lpstr>
      <vt:lpstr>佈景主題2</vt:lpstr>
      <vt:lpstr>DevOps 範例 Jenkins 和 Selenium</vt:lpstr>
      <vt:lpstr>DevOps</vt:lpstr>
      <vt:lpstr>JENKINS</vt:lpstr>
      <vt:lpstr>持續整合和持續交付工具-Jenkins</vt:lpstr>
      <vt:lpstr>本地端測試Jenkins事前準備</vt:lpstr>
      <vt:lpstr>本地端測試Jenkins事前準備</vt:lpstr>
      <vt:lpstr>Java軟體專案項目管理和建構工具 Maven</vt:lpstr>
      <vt:lpstr>Java 建置工具發展</vt:lpstr>
      <vt:lpstr>Jenkins首頁儀表板</vt:lpstr>
      <vt:lpstr>建立Jenkins專案</vt:lpstr>
      <vt:lpstr>建立Jenkins專案</vt:lpstr>
      <vt:lpstr>Jenkins 基本專案組成</vt:lpstr>
      <vt:lpstr>Jenkins 原始碼管理</vt:lpstr>
      <vt:lpstr>Jenkins專案-原始碼管理</vt:lpstr>
      <vt:lpstr>Jenkins 建置觸發程序</vt:lpstr>
      <vt:lpstr>Jenkins專案-原始碼管理</vt:lpstr>
      <vt:lpstr>Jenkins 建置環境</vt:lpstr>
      <vt:lpstr>Jenkins專案-建置環境</vt:lpstr>
      <vt:lpstr>Jenkins 建置</vt:lpstr>
      <vt:lpstr>Jenkins專案-建置環境</vt:lpstr>
      <vt:lpstr>Jenkins專案-建置環境</vt:lpstr>
      <vt:lpstr>Jenkins 建置後動作</vt:lpstr>
      <vt:lpstr>Jenkins專案-建置環境</vt:lpstr>
      <vt:lpstr>Jenkins專案-建置環境</vt:lpstr>
      <vt:lpstr>建置JENKINS專案</vt:lpstr>
      <vt:lpstr>Jenkins專案-建置環境</vt:lpstr>
      <vt:lpstr>Jenkins專案-建置環境</vt:lpstr>
      <vt:lpstr>JENKINS結合junit單元測試 (JUnit Plugin)</vt:lpstr>
      <vt:lpstr>Jenkins專案-JUnit測試</vt:lpstr>
      <vt:lpstr>Jenkins專案-JUnit測試</vt:lpstr>
      <vt:lpstr>Jenkins專案-JUnit測試結果</vt:lpstr>
      <vt:lpstr>Jenkins專案-JUnit測試結果</vt:lpstr>
      <vt:lpstr>Jenkins pipeline</vt:lpstr>
      <vt:lpstr>Jenkins Pipeline</vt:lpstr>
      <vt:lpstr>網頁自動化框架 SELENIUM</vt:lpstr>
      <vt:lpstr>網頁功能測試目的</vt:lpstr>
      <vt:lpstr>開源第三方網頁自動化套件 - Selenium</vt:lpstr>
      <vt:lpstr>Selenium 版本</vt:lpstr>
      <vt:lpstr>Selenium IDE</vt:lpstr>
      <vt:lpstr>Selenium IDE</vt:lpstr>
      <vt:lpstr>Selenium WebDriver</vt:lpstr>
      <vt:lpstr>Selenium WebDriver API </vt:lpstr>
      <vt:lpstr>Selenium WebDriver API </vt:lpstr>
      <vt:lpstr>Selenium WebDriver API </vt:lpstr>
      <vt:lpstr>Selenium方法</vt:lpstr>
      <vt:lpstr>Selenium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</dc:creator>
  <cp:lastModifiedBy>吳秉豫</cp:lastModifiedBy>
  <cp:revision>1183</cp:revision>
  <cp:lastPrinted>2014-05-02T01:08:47Z</cp:lastPrinted>
  <dcterms:created xsi:type="dcterms:W3CDTF">2012-04-14T04:44:07Z</dcterms:created>
  <dcterms:modified xsi:type="dcterms:W3CDTF">2018-02-27T09:30:17Z</dcterms:modified>
</cp:coreProperties>
</file>