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264" r:id="rId3"/>
    <p:sldId id="265" r:id="rId4"/>
    <p:sldId id="267" r:id="rId5"/>
    <p:sldId id="257" r:id="rId6"/>
    <p:sldId id="259" r:id="rId7"/>
    <p:sldId id="260" r:id="rId8"/>
    <p:sldId id="269" r:id="rId9"/>
    <p:sldId id="273" r:id="rId10"/>
    <p:sldId id="274" r:id="rId11"/>
    <p:sldId id="270" r:id="rId12"/>
    <p:sldId id="275" r:id="rId13"/>
    <p:sldId id="271" r:id="rId14"/>
    <p:sldId id="281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61" r:id="rId24"/>
    <p:sldId id="258" r:id="rId25"/>
    <p:sldId id="268" r:id="rId26"/>
    <p:sldId id="266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730B9-6D3A-45F5-A903-F2206B9C1ED7}" type="datetimeFigureOut">
              <a:rPr lang="zh-TW" altLang="en-US" smtClean="0"/>
              <a:t>2018/1/29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4C187-BFD9-4582-ACCE-DFF8E6522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418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590BD8F-17F1-4EA0-A428-B0F2B7114228}" type="datetimeFigureOut">
              <a:rPr lang="zh-TW" altLang="en-US" smtClean="0"/>
              <a:pPr/>
              <a:t>2018/1/29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DBDB29F-EA92-4C46-98C0-066715F23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0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590BD8F-17F1-4EA0-A428-B0F2B7114228}" type="datetimeFigureOut">
              <a:rPr lang="zh-TW" altLang="en-US" smtClean="0"/>
              <a:pPr/>
              <a:t>2018/1/29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DBDB29F-EA92-4C46-98C0-066715F23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88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590BD8F-17F1-4EA0-A428-B0F2B7114228}" type="datetimeFigureOut">
              <a:rPr lang="zh-TW" altLang="en-US" smtClean="0"/>
              <a:pPr/>
              <a:t>2018/1/29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DBDB29F-EA92-4C46-98C0-066715F23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3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590BD8F-17F1-4EA0-A428-B0F2B7114228}" type="datetimeFigureOut">
              <a:rPr lang="zh-TW" altLang="en-US" smtClean="0"/>
              <a:pPr/>
              <a:t>2018/1/29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DBDB29F-EA92-4C46-98C0-066715F23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590BD8F-17F1-4EA0-A428-B0F2B7114228}" type="datetimeFigureOut">
              <a:rPr lang="zh-TW" altLang="en-US" smtClean="0"/>
              <a:pPr/>
              <a:t>2018/1/29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DBDB29F-EA92-4C46-98C0-066715F23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04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590BD8F-17F1-4EA0-A428-B0F2B7114228}" type="datetimeFigureOut">
              <a:rPr lang="zh-TW" altLang="en-US" smtClean="0"/>
              <a:pPr/>
              <a:t>2018/1/29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DBDB29F-EA92-4C46-98C0-066715F23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0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590BD8F-17F1-4EA0-A428-B0F2B7114228}" type="datetimeFigureOut">
              <a:rPr lang="zh-TW" altLang="en-US" smtClean="0"/>
              <a:pPr/>
              <a:t>2018/1/29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DBDB29F-EA92-4C46-98C0-066715F23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25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590BD8F-17F1-4EA0-A428-B0F2B7114228}" type="datetimeFigureOut">
              <a:rPr lang="zh-TW" altLang="en-US" smtClean="0"/>
              <a:pPr/>
              <a:t>2018/1/29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DBDB29F-EA92-4C46-98C0-066715F23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5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590BD8F-17F1-4EA0-A428-B0F2B7114228}" type="datetimeFigureOut">
              <a:rPr lang="zh-TW" altLang="en-US" smtClean="0"/>
              <a:pPr/>
              <a:t>2018/1/29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DBDB29F-EA92-4C46-98C0-066715F23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32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590BD8F-17F1-4EA0-A428-B0F2B7114228}" type="datetimeFigureOut">
              <a:rPr lang="zh-TW" altLang="en-US" smtClean="0"/>
              <a:pPr/>
              <a:t>2018/1/29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DBDB29F-EA92-4C46-98C0-066715F23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9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590BD8F-17F1-4EA0-A428-B0F2B7114228}" type="datetimeFigureOut">
              <a:rPr lang="zh-TW" altLang="en-US" smtClean="0"/>
              <a:pPr/>
              <a:t>2018/1/29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DBDB29F-EA92-4C46-98C0-066715F23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BD8F-17F1-4EA0-A428-B0F2B7114228}" type="datetimeFigureOut">
              <a:rPr lang="zh-TW" altLang="en-US" smtClean="0"/>
              <a:t>2018/1/29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B29F-EA92-4C46-98C0-066715F23D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02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ransfer-learning-using-keras-d804b2e04ef8" TargetMode="External"/><Relationship Id="rId2" Type="http://schemas.openxmlformats.org/officeDocument/2006/relationships/hyperlink" Target="https://www.kaggle.com/abnera/transfer-learning-keras-xception-cn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yyufelix.github.io/2016/10/08/fine-tuning-in-keras-part2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yyufelix/cnn_finetune" TargetMode="External"/><Relationship Id="rId2" Type="http://schemas.openxmlformats.org/officeDocument/2006/relationships/hyperlink" Target="https://keras.io/applic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flyyufelix.github.io/2016/10/03/fine-tuning-in-keras-part1.html" TargetMode="External"/><Relationship Id="rId3" Type="http://schemas.openxmlformats.org/officeDocument/2006/relationships/hyperlink" Target="https://github.com/ry/tensorflow-vgg16" TargetMode="External"/><Relationship Id="rId7" Type="http://schemas.openxmlformats.org/officeDocument/2006/relationships/hyperlink" Target="https://github.com/dmlc/mxnet-model-gallery" TargetMode="External"/><Relationship Id="rId2" Type="http://schemas.openxmlformats.org/officeDocument/2006/relationships/hyperlink" Target="https://github.com/BVLC/caffe/wiki/Model-Zo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zagoruyko/loadcaffe" TargetMode="External"/><Relationship Id="rId5" Type="http://schemas.openxmlformats.org/officeDocument/2006/relationships/hyperlink" Target="https://github.com/ry/tensorflow-resnet" TargetMode="External"/><Relationship Id="rId4" Type="http://schemas.openxmlformats.org/officeDocument/2006/relationships/hyperlink" Target="https://github.com/tensorflow/models/blob/master/inception/README.md#how-to-fine-tune-a-pre-trained-model-on-a-new-task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lamda.nju.edu.cn/weixs/project/CNNTricks/CNNTricks.html" TargetMode="External"/><Relationship Id="rId3" Type="http://schemas.openxmlformats.org/officeDocument/2006/relationships/hyperlink" Target="https://flyyufelix.github.io/2016/10/08/fine-tuning-in-keras-part2.html" TargetMode="External"/><Relationship Id="rId7" Type="http://schemas.openxmlformats.org/officeDocument/2006/relationships/hyperlink" Target="https://www.kaggle.com/abnera/transfer-learning-keras-xception-cnn/code" TargetMode="External"/><Relationship Id="rId2" Type="http://schemas.openxmlformats.org/officeDocument/2006/relationships/hyperlink" Target="https://flyyufelix.github.io/2016/10/03/fine-tuning-in-keras-part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231n.github.io/transfer-learning/" TargetMode="External"/><Relationship Id="rId5" Type="http://schemas.openxmlformats.org/officeDocument/2006/relationships/hyperlink" Target="https://towardsdatascience.com/transfer-learning-using-keras-d804b2e04ef8" TargetMode="External"/><Relationship Id="rId4" Type="http://schemas.openxmlformats.org/officeDocument/2006/relationships/hyperlink" Target="https://github.com/flyyufelix/cnn_finetun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der.io/transfer-learn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-net.org/challenges/talks_2017/imagenet_ilsvrc2017_v1.0.pdf" TargetMode="External"/><Relationship Id="rId2" Type="http://schemas.openxmlformats.org/officeDocument/2006/relationships/hyperlink" Target="https://gist.github.com/yrevar/942d3a0ac09ec9e5eb3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amda.nju.edu.cn/weixs/project/CNNTricks/CNNTricks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transfer-learn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Transfer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20171212</a:t>
            </a:r>
          </a:p>
          <a:p>
            <a:r>
              <a:rPr lang="zh-TW" altLang="en-US" dirty="0" smtClean="0"/>
              <a:t>投資程設科 劉義瑋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489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</a:t>
            </a:r>
            <a:r>
              <a:rPr lang="en-US" altLang="zh-TW" dirty="0" smtClean="0"/>
              <a:t>Scenarios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similar dataset, very little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/>
              <a:t>linear classifier on top </a:t>
            </a:r>
            <a:r>
              <a:rPr lang="en-US" altLang="zh-TW" dirty="0" smtClean="0"/>
              <a:t>layer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179934" y="3769821"/>
            <a:ext cx="2483498" cy="7980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Linear classifier</a:t>
            </a:r>
          </a:p>
          <a:p>
            <a:pPr algn="ctr"/>
            <a:r>
              <a:rPr lang="en-US" altLang="zh-TW" dirty="0" smtClean="0"/>
              <a:t>(SVM…)</a:t>
            </a:r>
            <a:endParaRPr lang="zh-TW" altLang="en-US" dirty="0"/>
          </a:p>
        </p:txBody>
      </p:sp>
      <p:sp>
        <p:nvSpPr>
          <p:cNvPr id="11" name="立方體 10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立方體 11"/>
          <p:cNvSpPr/>
          <p:nvPr/>
        </p:nvSpPr>
        <p:spPr>
          <a:xfrm flipH="1">
            <a:off x="3875809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立方體 12"/>
          <p:cNvSpPr/>
          <p:nvPr/>
        </p:nvSpPr>
        <p:spPr>
          <a:xfrm flipH="1">
            <a:off x="5809816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031540" y="5214006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(14,14,32)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182415" y="5199307"/>
            <a:ext cx="91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(7,7,64)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5440194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7522445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866147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圖說文字 6"/>
          <p:cNvSpPr/>
          <p:nvPr/>
        </p:nvSpPr>
        <p:spPr>
          <a:xfrm>
            <a:off x="7562400" y="2501988"/>
            <a:ext cx="2198156" cy="564658"/>
          </a:xfrm>
          <a:prstGeom prst="wedgeRectCallout">
            <a:avLst>
              <a:gd name="adj1" fmla="val -21589"/>
              <a:gd name="adj2" fmla="val 816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Referred as feature 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041090" y="3383273"/>
            <a:ext cx="363077" cy="16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825724" y="5214005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sp>
        <p:nvSpPr>
          <p:cNvPr id="14" name="右中括弧 13"/>
          <p:cNvSpPr/>
          <p:nvPr/>
        </p:nvSpPr>
        <p:spPr>
          <a:xfrm rot="5400000">
            <a:off x="4494839" y="2433893"/>
            <a:ext cx="382575" cy="7186696"/>
          </a:xfrm>
          <a:prstGeom prst="rightBracket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3011276" y="6297617"/>
            <a:ext cx="33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 not train anything, just predict</a:t>
            </a:r>
            <a:endParaRPr lang="zh-TW" altLang="en-US" dirty="0"/>
          </a:p>
        </p:txBody>
      </p:sp>
      <p:sp>
        <p:nvSpPr>
          <p:cNvPr id="30" name="右中括弧 29"/>
          <p:cNvSpPr/>
          <p:nvPr/>
        </p:nvSpPr>
        <p:spPr>
          <a:xfrm rot="5400000">
            <a:off x="10230395" y="3712743"/>
            <a:ext cx="382575" cy="2483498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9399324" y="5280717"/>
            <a:ext cx="212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Train </a:t>
            </a:r>
            <a:r>
              <a:rPr lang="en-US" altLang="zh-TW" dirty="0"/>
              <a:t>l</a:t>
            </a:r>
            <a:r>
              <a:rPr lang="en-US" altLang="zh-TW" dirty="0" smtClean="0"/>
              <a:t>inear classifier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019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Scenarios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similar dataset, a lot of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 err="1" smtClean="0"/>
              <a:t>Finetune</a:t>
            </a:r>
            <a:r>
              <a:rPr lang="en-US" altLang="zh-TW" dirty="0" smtClean="0"/>
              <a:t> </a:t>
            </a:r>
            <a:r>
              <a:rPr lang="en-US" altLang="zh-TW" dirty="0"/>
              <a:t>a few layers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41090" y="3383273"/>
            <a:ext cx="363077" cy="16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179934" y="3591098"/>
            <a:ext cx="363077" cy="108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立方體 6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立方體 7"/>
          <p:cNvSpPr/>
          <p:nvPr/>
        </p:nvSpPr>
        <p:spPr>
          <a:xfrm flipH="1">
            <a:off x="3875809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立方體 8"/>
          <p:cNvSpPr/>
          <p:nvPr/>
        </p:nvSpPr>
        <p:spPr>
          <a:xfrm flipH="1">
            <a:off x="5809816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31540" y="5214006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(14,14,32)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182415" y="5199307"/>
            <a:ext cx="91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(7,7,64)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25724" y="5214005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34824" y="4922308"/>
            <a:ext cx="856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Output</a:t>
            </a:r>
          </a:p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(1000)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440194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522445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866147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03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Scenarios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similar dataset, a lot of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 err="1" smtClean="0"/>
              <a:t>Finetune</a:t>
            </a:r>
            <a:r>
              <a:rPr lang="en-US" altLang="zh-TW" dirty="0" smtClean="0"/>
              <a:t> </a:t>
            </a:r>
            <a:r>
              <a:rPr lang="en-US" altLang="zh-TW" dirty="0"/>
              <a:t>a few layers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41090" y="3383273"/>
            <a:ext cx="363077" cy="1695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179934" y="3591098"/>
            <a:ext cx="363077" cy="10832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立方體 6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立方體 7"/>
          <p:cNvSpPr/>
          <p:nvPr/>
        </p:nvSpPr>
        <p:spPr>
          <a:xfrm flipH="1">
            <a:off x="3875809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立方體 8"/>
          <p:cNvSpPr/>
          <p:nvPr/>
        </p:nvSpPr>
        <p:spPr>
          <a:xfrm flipH="1">
            <a:off x="5809816" y="3383273"/>
            <a:ext cx="1454727" cy="1695796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31540" y="5214006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(14,14,32)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182415" y="5199307"/>
            <a:ext cx="91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(7,7,64)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25724" y="5214005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34824" y="4922308"/>
            <a:ext cx="856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Output</a:t>
            </a:r>
          </a:p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440194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522445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866147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右中括弧 20"/>
          <p:cNvSpPr/>
          <p:nvPr/>
        </p:nvSpPr>
        <p:spPr>
          <a:xfrm rot="5400000">
            <a:off x="2695134" y="4233599"/>
            <a:ext cx="382575" cy="3587286"/>
          </a:xfrm>
          <a:prstGeom prst="rightBracket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856200" y="6232239"/>
            <a:ext cx="2032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Freeze lots of layers</a:t>
            </a:r>
            <a:endParaRPr lang="en-US" altLang="zh-TW" dirty="0"/>
          </a:p>
          <a:p>
            <a:pPr algn="ctr"/>
            <a:r>
              <a:rPr lang="en-US" altLang="zh-TW" dirty="0" smtClean="0"/>
              <a:t>Trainable = False</a:t>
            </a:r>
            <a:endParaRPr lang="zh-TW" altLang="en-US" dirty="0"/>
          </a:p>
        </p:txBody>
      </p:sp>
      <p:sp>
        <p:nvSpPr>
          <p:cNvPr id="23" name="右中括弧 22"/>
          <p:cNvSpPr/>
          <p:nvPr/>
        </p:nvSpPr>
        <p:spPr>
          <a:xfrm rot="5400000">
            <a:off x="7780618" y="4607416"/>
            <a:ext cx="382575" cy="2793077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925041" y="6232239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Finetune</a:t>
            </a:r>
            <a:r>
              <a:rPr lang="en-US" altLang="zh-TW" dirty="0" smtClean="0"/>
              <a:t> a few layers</a:t>
            </a:r>
            <a:endParaRPr lang="en-US" altLang="zh-TW" dirty="0"/>
          </a:p>
          <a:p>
            <a:pPr algn="ctr"/>
            <a:r>
              <a:rPr lang="en-US" altLang="zh-TW" dirty="0" smtClean="0"/>
              <a:t>Trainable = 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28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Scenarios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dataset, very little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 smtClean="0"/>
              <a:t>Try </a:t>
            </a:r>
            <a:r>
              <a:rPr lang="en-US" altLang="zh-TW" dirty="0"/>
              <a:t>linear classifier from different stages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41090" y="3383273"/>
            <a:ext cx="363077" cy="16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179934" y="3591098"/>
            <a:ext cx="363077" cy="108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立方體 6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立方體 7"/>
          <p:cNvSpPr/>
          <p:nvPr/>
        </p:nvSpPr>
        <p:spPr>
          <a:xfrm flipH="1">
            <a:off x="3875809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立方體 8"/>
          <p:cNvSpPr/>
          <p:nvPr/>
        </p:nvSpPr>
        <p:spPr>
          <a:xfrm flipH="1">
            <a:off x="5809816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31540" y="5214006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(14,14,32)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182415" y="5199307"/>
            <a:ext cx="91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(7,7,64)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25724" y="5214005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34824" y="4922308"/>
            <a:ext cx="856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Output</a:t>
            </a:r>
          </a:p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(1000)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440194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522445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866147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3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Scenarios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dataset, very little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 smtClean="0"/>
              <a:t>Try </a:t>
            </a:r>
            <a:r>
              <a:rPr lang="en-US" altLang="zh-TW" dirty="0"/>
              <a:t>linear classifier from different stages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41090" y="3383273"/>
            <a:ext cx="363077" cy="16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179934" y="3591098"/>
            <a:ext cx="363077" cy="108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立方體 6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立方體 7"/>
          <p:cNvSpPr/>
          <p:nvPr/>
        </p:nvSpPr>
        <p:spPr>
          <a:xfrm flipH="1">
            <a:off x="3875809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立方體 8"/>
          <p:cNvSpPr/>
          <p:nvPr/>
        </p:nvSpPr>
        <p:spPr>
          <a:xfrm flipH="1">
            <a:off x="5809816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31540" y="5214006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(14,14,32)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182415" y="5199307"/>
            <a:ext cx="91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(7,7,64)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25724" y="5214005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34824" y="4922308"/>
            <a:ext cx="856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Output</a:t>
            </a:r>
          </a:p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(1000)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440194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522445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866147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8956377" y="3458096"/>
            <a:ext cx="818069" cy="13312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8945440" y="3458096"/>
            <a:ext cx="818068" cy="13312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矩形圖說文字 22"/>
          <p:cNvSpPr/>
          <p:nvPr/>
        </p:nvSpPr>
        <p:spPr>
          <a:xfrm>
            <a:off x="8791459" y="1690688"/>
            <a:ext cx="1906964" cy="106082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Remove top 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14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Scenarios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dataset, very little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 smtClean="0"/>
              <a:t>Try </a:t>
            </a:r>
            <a:r>
              <a:rPr lang="en-US" altLang="zh-TW" dirty="0"/>
              <a:t>linear classifier from different stages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9179934" y="3769821"/>
            <a:ext cx="2483498" cy="7980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Linear classifier</a:t>
            </a:r>
          </a:p>
          <a:p>
            <a:pPr algn="ctr"/>
            <a:r>
              <a:rPr lang="en-US" altLang="zh-TW" dirty="0" smtClean="0"/>
              <a:t>(SVM…)</a:t>
            </a:r>
            <a:endParaRPr lang="zh-TW" altLang="en-US" dirty="0"/>
          </a:p>
        </p:txBody>
      </p:sp>
      <p:sp>
        <p:nvSpPr>
          <p:cNvPr id="23" name="立方體 22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立方體 23"/>
          <p:cNvSpPr/>
          <p:nvPr/>
        </p:nvSpPr>
        <p:spPr>
          <a:xfrm flipH="1">
            <a:off x="3875809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立方體 24"/>
          <p:cNvSpPr/>
          <p:nvPr/>
        </p:nvSpPr>
        <p:spPr>
          <a:xfrm flipH="1">
            <a:off x="5809816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031540" y="5214006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(14,14,32)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182415" y="5199307"/>
            <a:ext cx="91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(7,7,64)</a:t>
            </a:r>
            <a:endParaRPr lang="zh-TW" altLang="en-US" dirty="0"/>
          </a:p>
        </p:txBody>
      </p:sp>
      <p:sp>
        <p:nvSpPr>
          <p:cNvPr id="30" name="向右箭號 29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440194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7522445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866147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圖說文字 34"/>
          <p:cNvSpPr/>
          <p:nvPr/>
        </p:nvSpPr>
        <p:spPr>
          <a:xfrm>
            <a:off x="7562400" y="2501988"/>
            <a:ext cx="2198156" cy="564658"/>
          </a:xfrm>
          <a:prstGeom prst="wedgeRectCallout">
            <a:avLst>
              <a:gd name="adj1" fmla="val -21589"/>
              <a:gd name="adj2" fmla="val 816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Referred as feature 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041090" y="3383273"/>
            <a:ext cx="363077" cy="16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7825724" y="5214005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sp>
        <p:nvSpPr>
          <p:cNvPr id="38" name="右中括弧 37"/>
          <p:cNvSpPr/>
          <p:nvPr/>
        </p:nvSpPr>
        <p:spPr>
          <a:xfrm rot="5400000">
            <a:off x="4494839" y="2433893"/>
            <a:ext cx="382575" cy="7186696"/>
          </a:xfrm>
          <a:prstGeom prst="rightBracket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011276" y="6297617"/>
            <a:ext cx="33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 not train anything, just predict</a:t>
            </a:r>
            <a:endParaRPr lang="zh-TW" altLang="en-US" dirty="0"/>
          </a:p>
        </p:txBody>
      </p:sp>
      <p:sp>
        <p:nvSpPr>
          <p:cNvPr id="40" name="右中括弧 39"/>
          <p:cNvSpPr/>
          <p:nvPr/>
        </p:nvSpPr>
        <p:spPr>
          <a:xfrm rot="5400000">
            <a:off x="10230395" y="3712743"/>
            <a:ext cx="382575" cy="2483498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9399324" y="5280717"/>
            <a:ext cx="212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Train </a:t>
            </a:r>
            <a:r>
              <a:rPr lang="en-US" altLang="zh-TW" dirty="0"/>
              <a:t>l</a:t>
            </a:r>
            <a:r>
              <a:rPr lang="en-US" altLang="zh-TW" dirty="0" smtClean="0"/>
              <a:t>inear classifier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4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Scenarios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dataset, very little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 smtClean="0"/>
              <a:t>Try </a:t>
            </a:r>
            <a:r>
              <a:rPr lang="en-US" altLang="zh-TW" dirty="0"/>
              <a:t>linear classifier from different stages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9179934" y="3769821"/>
            <a:ext cx="2483498" cy="7980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Linear classifier</a:t>
            </a:r>
          </a:p>
          <a:p>
            <a:pPr algn="ctr"/>
            <a:r>
              <a:rPr lang="en-US" altLang="zh-TW" dirty="0" smtClean="0"/>
              <a:t>(SVM…)</a:t>
            </a:r>
            <a:endParaRPr lang="zh-TW" altLang="en-US" dirty="0"/>
          </a:p>
        </p:txBody>
      </p:sp>
      <p:sp>
        <p:nvSpPr>
          <p:cNvPr id="23" name="立方體 22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立方體 23"/>
          <p:cNvSpPr/>
          <p:nvPr/>
        </p:nvSpPr>
        <p:spPr>
          <a:xfrm flipH="1">
            <a:off x="3875809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立方體 24"/>
          <p:cNvSpPr/>
          <p:nvPr/>
        </p:nvSpPr>
        <p:spPr>
          <a:xfrm flipH="1">
            <a:off x="5809816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031540" y="5214006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(14,14,32)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182415" y="5199307"/>
            <a:ext cx="91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(7,7,64)</a:t>
            </a:r>
            <a:endParaRPr lang="zh-TW" altLang="en-US" dirty="0"/>
          </a:p>
        </p:txBody>
      </p:sp>
      <p:sp>
        <p:nvSpPr>
          <p:cNvPr id="30" name="向右箭號 29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440194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7522445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866147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圖說文字 34"/>
          <p:cNvSpPr/>
          <p:nvPr/>
        </p:nvSpPr>
        <p:spPr>
          <a:xfrm>
            <a:off x="5894840" y="2715602"/>
            <a:ext cx="2766638" cy="356697"/>
          </a:xfrm>
          <a:prstGeom prst="wedgeRectCallout">
            <a:avLst>
              <a:gd name="adj1" fmla="val -21589"/>
              <a:gd name="adj2" fmla="val 1049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Remove these layers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041090" y="3383273"/>
            <a:ext cx="363077" cy="16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7825724" y="5214005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cxnSp>
        <p:nvCxnSpPr>
          <p:cNvPr id="40" name="直線接點 39"/>
          <p:cNvCxnSpPr/>
          <p:nvPr/>
        </p:nvCxnSpPr>
        <p:spPr>
          <a:xfrm>
            <a:off x="5700157" y="3383273"/>
            <a:ext cx="2961321" cy="1753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>
            <a:off x="5700157" y="3383273"/>
            <a:ext cx="2961322" cy="1695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18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Scenarios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dataset, very little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 smtClean="0"/>
              <a:t>Try </a:t>
            </a:r>
            <a:r>
              <a:rPr lang="en-US" altLang="zh-TW" dirty="0"/>
              <a:t>linear classifier from different stages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126396" y="3769821"/>
            <a:ext cx="2483498" cy="7980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Linear classifier</a:t>
            </a:r>
          </a:p>
          <a:p>
            <a:pPr algn="ctr"/>
            <a:r>
              <a:rPr lang="en-US" altLang="zh-TW" dirty="0" smtClean="0"/>
              <a:t>(SVM…)</a:t>
            </a:r>
            <a:endParaRPr lang="zh-TW" altLang="en-US" dirty="0"/>
          </a:p>
        </p:txBody>
      </p:sp>
      <p:sp>
        <p:nvSpPr>
          <p:cNvPr id="23" name="立方體 22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立方體 23"/>
          <p:cNvSpPr/>
          <p:nvPr/>
        </p:nvSpPr>
        <p:spPr>
          <a:xfrm flipH="1">
            <a:off x="3875809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031540" y="5214006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(14,14,32)</a:t>
            </a:r>
            <a:endParaRPr lang="zh-TW" altLang="en-US" dirty="0"/>
          </a:p>
        </p:txBody>
      </p:sp>
      <p:sp>
        <p:nvSpPr>
          <p:cNvPr id="30" name="向右箭號 29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440194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6607940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029586" y="3383273"/>
            <a:ext cx="363077" cy="16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5814220" y="5214005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sp>
        <p:nvSpPr>
          <p:cNvPr id="38" name="矩形圖說文字 37"/>
          <p:cNvSpPr/>
          <p:nvPr/>
        </p:nvSpPr>
        <p:spPr>
          <a:xfrm>
            <a:off x="5584252" y="2789786"/>
            <a:ext cx="2198156" cy="323446"/>
          </a:xfrm>
          <a:prstGeom prst="wedgeRectCallout">
            <a:avLst>
              <a:gd name="adj1" fmla="val -21589"/>
              <a:gd name="adj2" fmla="val 816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Referred as feature </a:t>
            </a:r>
            <a:endParaRPr lang="zh-TW" altLang="en-US" dirty="0"/>
          </a:p>
        </p:txBody>
      </p:sp>
      <p:sp>
        <p:nvSpPr>
          <p:cNvPr id="39" name="右中括弧 38"/>
          <p:cNvSpPr/>
          <p:nvPr/>
        </p:nvSpPr>
        <p:spPr>
          <a:xfrm rot="5400000">
            <a:off x="3459905" y="3468828"/>
            <a:ext cx="382575" cy="5116828"/>
          </a:xfrm>
          <a:prstGeom prst="rightBracket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2090494" y="6311900"/>
            <a:ext cx="33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 not train anything, just predict</a:t>
            </a:r>
            <a:endParaRPr lang="zh-TW" altLang="en-US" dirty="0"/>
          </a:p>
        </p:txBody>
      </p:sp>
      <p:sp>
        <p:nvSpPr>
          <p:cNvPr id="43" name="右中括弧 42"/>
          <p:cNvSpPr/>
          <p:nvPr/>
        </p:nvSpPr>
        <p:spPr>
          <a:xfrm rot="5400000">
            <a:off x="8176857" y="3687233"/>
            <a:ext cx="382575" cy="2483498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7345786" y="5255207"/>
            <a:ext cx="212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Train </a:t>
            </a:r>
            <a:r>
              <a:rPr lang="en-US" altLang="zh-TW" dirty="0"/>
              <a:t>l</a:t>
            </a:r>
            <a:r>
              <a:rPr lang="en-US" altLang="zh-TW" dirty="0" smtClean="0"/>
              <a:t>inear classifier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095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Scenarios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dataset, very little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 smtClean="0"/>
              <a:t>Try </a:t>
            </a:r>
            <a:r>
              <a:rPr lang="en-US" altLang="zh-TW" dirty="0"/>
              <a:t>linear classifier from different stages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9179934" y="3769821"/>
            <a:ext cx="2483498" cy="7980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Linear classifier</a:t>
            </a:r>
          </a:p>
          <a:p>
            <a:pPr algn="ctr"/>
            <a:r>
              <a:rPr lang="en-US" altLang="zh-TW" dirty="0" smtClean="0"/>
              <a:t>(SVM…)</a:t>
            </a:r>
            <a:endParaRPr lang="zh-TW" altLang="en-US" dirty="0"/>
          </a:p>
        </p:txBody>
      </p:sp>
      <p:sp>
        <p:nvSpPr>
          <p:cNvPr id="23" name="立方體 22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立方體 23"/>
          <p:cNvSpPr/>
          <p:nvPr/>
        </p:nvSpPr>
        <p:spPr>
          <a:xfrm flipH="1">
            <a:off x="3875809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立方體 24"/>
          <p:cNvSpPr/>
          <p:nvPr/>
        </p:nvSpPr>
        <p:spPr>
          <a:xfrm flipH="1">
            <a:off x="5809816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031540" y="5214006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(14,14,32)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182415" y="5199307"/>
            <a:ext cx="91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(7,7,64)</a:t>
            </a:r>
            <a:endParaRPr lang="zh-TW" altLang="en-US" dirty="0"/>
          </a:p>
        </p:txBody>
      </p:sp>
      <p:sp>
        <p:nvSpPr>
          <p:cNvPr id="30" name="向右箭號 29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440194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7522445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866147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圖說文字 34"/>
          <p:cNvSpPr/>
          <p:nvPr/>
        </p:nvSpPr>
        <p:spPr>
          <a:xfrm>
            <a:off x="3871671" y="2695251"/>
            <a:ext cx="4391180" cy="356697"/>
          </a:xfrm>
          <a:prstGeom prst="wedgeRectCallout">
            <a:avLst>
              <a:gd name="adj1" fmla="val -21589"/>
              <a:gd name="adj2" fmla="val 1049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Remove more layers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041090" y="3383273"/>
            <a:ext cx="363077" cy="16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7825724" y="5214005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cxnSp>
        <p:nvCxnSpPr>
          <p:cNvPr id="40" name="直線接點 39"/>
          <p:cNvCxnSpPr/>
          <p:nvPr/>
        </p:nvCxnSpPr>
        <p:spPr>
          <a:xfrm>
            <a:off x="3690851" y="3316778"/>
            <a:ext cx="4970627" cy="1820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>
            <a:off x="3821481" y="3383273"/>
            <a:ext cx="4839998" cy="1695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5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Scenarios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dataset, very little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 smtClean="0"/>
              <a:t>Try </a:t>
            </a:r>
            <a:r>
              <a:rPr lang="en-US" altLang="zh-TW" dirty="0"/>
              <a:t>linear classifier from different stages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149293" y="3777684"/>
            <a:ext cx="2483498" cy="7980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Linear classifier</a:t>
            </a:r>
          </a:p>
          <a:p>
            <a:pPr algn="ctr"/>
            <a:r>
              <a:rPr lang="en-US" altLang="zh-TW" dirty="0" smtClean="0"/>
              <a:t>(SVM…)</a:t>
            </a:r>
            <a:endParaRPr lang="zh-TW" altLang="en-US" dirty="0"/>
          </a:p>
        </p:txBody>
      </p:sp>
      <p:sp>
        <p:nvSpPr>
          <p:cNvPr id="23" name="立方體 22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30" name="向右箭號 29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4630837" y="4085256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4033960" y="3383274"/>
            <a:ext cx="363077" cy="16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3837029" y="5212611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sp>
        <p:nvSpPr>
          <p:cNvPr id="38" name="矩形圖說文字 37"/>
          <p:cNvSpPr/>
          <p:nvPr/>
        </p:nvSpPr>
        <p:spPr>
          <a:xfrm>
            <a:off x="3561518" y="2828120"/>
            <a:ext cx="2198156" cy="323446"/>
          </a:xfrm>
          <a:prstGeom prst="wedgeRectCallout">
            <a:avLst>
              <a:gd name="adj1" fmla="val -21589"/>
              <a:gd name="adj2" fmla="val 816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Referred as feature </a:t>
            </a:r>
            <a:endParaRPr lang="zh-TW" altLang="en-US" dirty="0"/>
          </a:p>
        </p:txBody>
      </p:sp>
      <p:sp>
        <p:nvSpPr>
          <p:cNvPr id="39" name="右中括弧 38"/>
          <p:cNvSpPr/>
          <p:nvPr/>
        </p:nvSpPr>
        <p:spPr>
          <a:xfrm rot="5400000">
            <a:off x="2636945" y="4291789"/>
            <a:ext cx="382575" cy="3470908"/>
          </a:xfrm>
          <a:prstGeom prst="rightBracket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1153382" y="6249956"/>
            <a:ext cx="33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 not train anything, just predict</a:t>
            </a:r>
            <a:endParaRPr lang="zh-TW" altLang="en-US" dirty="0"/>
          </a:p>
        </p:txBody>
      </p:sp>
      <p:sp>
        <p:nvSpPr>
          <p:cNvPr id="20" name="右中括弧 19"/>
          <p:cNvSpPr/>
          <p:nvPr/>
        </p:nvSpPr>
        <p:spPr>
          <a:xfrm rot="5400000">
            <a:off x="6243397" y="3691164"/>
            <a:ext cx="382575" cy="2483498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412326" y="5259138"/>
            <a:ext cx="212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Train </a:t>
            </a:r>
            <a:r>
              <a:rPr lang="en-US" altLang="zh-TW" dirty="0"/>
              <a:t>l</a:t>
            </a:r>
            <a:r>
              <a:rPr lang="en-US" altLang="zh-TW" dirty="0" smtClean="0"/>
              <a:t>inear classifier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17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Transfer Learning</a:t>
            </a:r>
          </a:p>
          <a:p>
            <a:r>
              <a:rPr lang="en-US" altLang="zh-TW" dirty="0" smtClean="0"/>
              <a:t>ImageNet</a:t>
            </a:r>
          </a:p>
          <a:p>
            <a:r>
              <a:rPr lang="en-US" altLang="zh-TW" dirty="0" smtClean="0"/>
              <a:t>Four Major Scenarios</a:t>
            </a:r>
          </a:p>
          <a:p>
            <a:r>
              <a:rPr lang="en-US" altLang="zh-TW" dirty="0" smtClean="0"/>
              <a:t>Examples</a:t>
            </a:r>
          </a:p>
          <a:p>
            <a:r>
              <a:rPr lang="en-US" altLang="zh-TW" dirty="0" smtClean="0"/>
              <a:t>Pretrained model</a:t>
            </a:r>
          </a:p>
          <a:p>
            <a:r>
              <a:rPr lang="en-US" altLang="zh-TW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509534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Scenarios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dataset, a lot of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 err="1" smtClean="0"/>
              <a:t>Finetuen</a:t>
            </a:r>
            <a:r>
              <a:rPr lang="en-US" altLang="zh-TW" dirty="0" smtClean="0"/>
              <a:t> </a:t>
            </a:r>
            <a:r>
              <a:rPr lang="en-US" altLang="zh-TW" dirty="0"/>
              <a:t>a large number of layers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41090" y="3383273"/>
            <a:ext cx="363077" cy="16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179934" y="3591098"/>
            <a:ext cx="363077" cy="108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立方體 6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立方體 7"/>
          <p:cNvSpPr/>
          <p:nvPr/>
        </p:nvSpPr>
        <p:spPr>
          <a:xfrm flipH="1">
            <a:off x="3875809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立方體 8"/>
          <p:cNvSpPr/>
          <p:nvPr/>
        </p:nvSpPr>
        <p:spPr>
          <a:xfrm flipH="1">
            <a:off x="5809816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31540" y="5214006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(14,14,32)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182415" y="5199307"/>
            <a:ext cx="91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(7,7,64)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25724" y="5214005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34824" y="4922308"/>
            <a:ext cx="856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Output</a:t>
            </a:r>
          </a:p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(1000)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440194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522445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866147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89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Scenarios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dataset, a lot of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 err="1" smtClean="0"/>
              <a:t>Finetuen</a:t>
            </a:r>
            <a:r>
              <a:rPr lang="en-US" altLang="zh-TW" dirty="0" smtClean="0"/>
              <a:t> </a:t>
            </a:r>
            <a:r>
              <a:rPr lang="en-US" altLang="zh-TW" dirty="0"/>
              <a:t>a large number of layers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41090" y="3383273"/>
            <a:ext cx="363077" cy="16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179934" y="3591098"/>
            <a:ext cx="363077" cy="108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立方體 6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立方體 7"/>
          <p:cNvSpPr/>
          <p:nvPr/>
        </p:nvSpPr>
        <p:spPr>
          <a:xfrm flipH="1">
            <a:off x="3875809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立方體 8"/>
          <p:cNvSpPr/>
          <p:nvPr/>
        </p:nvSpPr>
        <p:spPr>
          <a:xfrm flipH="1">
            <a:off x="5809816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31540" y="5214006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(14,14,32)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182415" y="5199307"/>
            <a:ext cx="91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(7,7,64)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25724" y="5214005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34824" y="4922308"/>
            <a:ext cx="856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Output</a:t>
            </a:r>
          </a:p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440194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522445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866147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041090" y="3383273"/>
            <a:ext cx="363077" cy="1695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179934" y="3591098"/>
            <a:ext cx="363077" cy="10832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立方體 23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立方體 24"/>
          <p:cNvSpPr/>
          <p:nvPr/>
        </p:nvSpPr>
        <p:spPr>
          <a:xfrm flipH="1">
            <a:off x="3875809" y="3383273"/>
            <a:ext cx="1454727" cy="1695796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立方體 25"/>
          <p:cNvSpPr/>
          <p:nvPr/>
        </p:nvSpPr>
        <p:spPr>
          <a:xfrm flipH="1">
            <a:off x="5809816" y="3383273"/>
            <a:ext cx="1454727" cy="1695796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31540" y="5214006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(14,14,32)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182415" y="5199307"/>
            <a:ext cx="91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(7,7,64)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825724" y="5214005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sp>
        <p:nvSpPr>
          <p:cNvPr id="33" name="向右箭號 32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>
            <a:off x="5440194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>
            <a:off x="7522445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866147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右中括弧 37"/>
          <p:cNvSpPr/>
          <p:nvPr/>
        </p:nvSpPr>
        <p:spPr>
          <a:xfrm rot="5400000">
            <a:off x="1759953" y="5168781"/>
            <a:ext cx="382575" cy="1716923"/>
          </a:xfrm>
          <a:prstGeom prst="rightBracket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040553" y="6219140"/>
            <a:ext cx="1953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Freeze a few layers</a:t>
            </a:r>
            <a:endParaRPr lang="en-US" altLang="zh-TW" dirty="0"/>
          </a:p>
          <a:p>
            <a:pPr algn="ctr"/>
            <a:r>
              <a:rPr lang="en-US" altLang="zh-TW" dirty="0" smtClean="0"/>
              <a:t>Trainable = False</a:t>
            </a:r>
            <a:endParaRPr lang="zh-TW" altLang="en-US" dirty="0"/>
          </a:p>
        </p:txBody>
      </p:sp>
      <p:sp>
        <p:nvSpPr>
          <p:cNvPr id="40" name="右中括弧 39"/>
          <p:cNvSpPr/>
          <p:nvPr/>
        </p:nvSpPr>
        <p:spPr>
          <a:xfrm rot="5400000">
            <a:off x="6820497" y="3647296"/>
            <a:ext cx="382575" cy="4713317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5703887" y="6218530"/>
            <a:ext cx="224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Finetune</a:t>
            </a:r>
            <a:r>
              <a:rPr lang="en-US" altLang="zh-TW" dirty="0" smtClean="0"/>
              <a:t> lots of layers</a:t>
            </a:r>
            <a:endParaRPr lang="en-US" altLang="zh-TW" dirty="0"/>
          </a:p>
          <a:p>
            <a:pPr algn="ctr"/>
            <a:r>
              <a:rPr lang="en-US" altLang="zh-TW" dirty="0" smtClean="0"/>
              <a:t>Trainable = 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688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Scenarios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dataset, a lot of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 err="1" smtClean="0"/>
              <a:t>Finetuen</a:t>
            </a:r>
            <a:r>
              <a:rPr lang="en-US" altLang="zh-TW" dirty="0" smtClean="0"/>
              <a:t> </a:t>
            </a:r>
            <a:r>
              <a:rPr lang="en-US" altLang="zh-TW" dirty="0"/>
              <a:t>a large number of layers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41090" y="3383273"/>
            <a:ext cx="363077" cy="16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179934" y="3591098"/>
            <a:ext cx="363077" cy="108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立方體 6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立方體 7"/>
          <p:cNvSpPr/>
          <p:nvPr/>
        </p:nvSpPr>
        <p:spPr>
          <a:xfrm flipH="1">
            <a:off x="3875809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立方體 8"/>
          <p:cNvSpPr/>
          <p:nvPr/>
        </p:nvSpPr>
        <p:spPr>
          <a:xfrm flipH="1">
            <a:off x="5809816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31540" y="5214006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(14,14,32)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182415" y="5199307"/>
            <a:ext cx="91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(7,7,64)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25724" y="5214005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34824" y="4922308"/>
            <a:ext cx="856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Output</a:t>
            </a:r>
          </a:p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440194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522445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866147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041090" y="3383273"/>
            <a:ext cx="363077" cy="1695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179934" y="3591098"/>
            <a:ext cx="363077" cy="10832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立方體 23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立方體 24"/>
          <p:cNvSpPr/>
          <p:nvPr/>
        </p:nvSpPr>
        <p:spPr>
          <a:xfrm flipH="1">
            <a:off x="3875809" y="3383273"/>
            <a:ext cx="1454727" cy="1695796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立方體 25"/>
          <p:cNvSpPr/>
          <p:nvPr/>
        </p:nvSpPr>
        <p:spPr>
          <a:xfrm flipH="1">
            <a:off x="5809816" y="3383273"/>
            <a:ext cx="1454727" cy="1695796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31540" y="5214006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(14,14,32)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182415" y="5199307"/>
            <a:ext cx="91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(7,7,64)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825724" y="5214005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sp>
        <p:nvSpPr>
          <p:cNvPr id="33" name="向右箭號 32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>
            <a:off x="5440194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>
            <a:off x="7522445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866147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中括弧 39"/>
          <p:cNvSpPr/>
          <p:nvPr/>
        </p:nvSpPr>
        <p:spPr>
          <a:xfrm rot="5400000">
            <a:off x="5066511" y="1893311"/>
            <a:ext cx="382575" cy="8221287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4060957" y="6195243"/>
            <a:ext cx="187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Finetune</a:t>
            </a:r>
            <a:r>
              <a:rPr lang="en-US" altLang="zh-TW" dirty="0" smtClean="0"/>
              <a:t> all layers</a:t>
            </a:r>
            <a:endParaRPr lang="en-US" altLang="zh-TW" dirty="0"/>
          </a:p>
          <a:p>
            <a:pPr algn="ctr"/>
            <a:r>
              <a:rPr lang="en-US" altLang="zh-TW" dirty="0" smtClean="0"/>
              <a:t>Trainable = 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079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www.kaggle.com/abnera/transfer-learning-keras-xception-cnn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towardsdatascience.com/transfer-learning-using-keras-d804b2e04ef8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flyyufelix.github.io/2016/10/08/fine-tuning-in-keras-part2.html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28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Pretrained</a:t>
            </a:r>
            <a:r>
              <a:rPr lang="en-US" altLang="zh-TW" dirty="0"/>
              <a:t> 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Keras application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Xception </a:t>
            </a:r>
            <a:r>
              <a:rPr lang="en-US" altLang="zh-TW" dirty="0" err="1" smtClean="0"/>
              <a:t>w,h</a:t>
            </a:r>
            <a:r>
              <a:rPr lang="en-US" altLang="zh-TW" dirty="0" smtClean="0"/>
              <a:t> &gt;= 71</a:t>
            </a:r>
          </a:p>
          <a:p>
            <a:pPr lvl="1"/>
            <a:r>
              <a:rPr lang="en-US" altLang="zh-TW" dirty="0" smtClean="0"/>
              <a:t>VGG16, VGG19 </a:t>
            </a:r>
            <a:r>
              <a:rPr lang="en-US" altLang="zh-TW" dirty="0" err="1" smtClean="0"/>
              <a:t>w,h</a:t>
            </a:r>
            <a:r>
              <a:rPr lang="en-US" altLang="zh-TW" dirty="0" smtClean="0"/>
              <a:t> &gt;= 48</a:t>
            </a:r>
          </a:p>
          <a:p>
            <a:pPr lvl="1"/>
            <a:r>
              <a:rPr lang="en-US" altLang="zh-TW" dirty="0"/>
              <a:t>ResNet50 </a:t>
            </a:r>
            <a:r>
              <a:rPr lang="en-US" altLang="zh-TW" dirty="0" err="1" smtClean="0"/>
              <a:t>w,h</a:t>
            </a:r>
            <a:r>
              <a:rPr lang="en-US" altLang="zh-TW" dirty="0" smtClean="0"/>
              <a:t> &gt;= 197</a:t>
            </a:r>
          </a:p>
          <a:p>
            <a:pPr lvl="1"/>
            <a:r>
              <a:rPr lang="en-US" altLang="zh-TW" dirty="0" smtClean="0"/>
              <a:t>InceptionV3 </a:t>
            </a:r>
            <a:r>
              <a:rPr lang="en-US" altLang="zh-TW" dirty="0" err="1" smtClean="0"/>
              <a:t>w,h</a:t>
            </a:r>
            <a:r>
              <a:rPr lang="en-US" altLang="zh-TW" dirty="0" smtClean="0"/>
              <a:t> &gt;= 139</a:t>
            </a:r>
          </a:p>
          <a:p>
            <a:pPr lvl="1"/>
            <a:r>
              <a:rPr lang="en-US" altLang="zh-TW" dirty="0" smtClean="0"/>
              <a:t>InceptionResNetV2 </a:t>
            </a:r>
            <a:r>
              <a:rPr lang="en-US" altLang="zh-TW" dirty="0" err="1" smtClean="0"/>
              <a:t>w,h</a:t>
            </a:r>
            <a:r>
              <a:rPr lang="en-US" altLang="zh-TW" dirty="0" smtClean="0"/>
              <a:t> &gt;= 139</a:t>
            </a:r>
          </a:p>
          <a:p>
            <a:pPr lvl="1"/>
            <a:r>
              <a:rPr lang="en-US" altLang="zh-TW" dirty="0" err="1" smtClean="0"/>
              <a:t>MobileNet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w,h</a:t>
            </a:r>
            <a:r>
              <a:rPr lang="en-US" altLang="zh-TW" dirty="0" smtClean="0"/>
              <a:t> &gt;= 32</a:t>
            </a:r>
          </a:p>
          <a:p>
            <a:r>
              <a:rPr lang="en-US" altLang="zh-TW" dirty="0">
                <a:hlinkClick r:id="rId3"/>
              </a:rPr>
              <a:t>ImageNet </a:t>
            </a:r>
            <a:r>
              <a:rPr lang="en-US" altLang="zh-TW" dirty="0" err="1">
                <a:hlinkClick r:id="rId3"/>
              </a:rPr>
              <a:t>Pretrained</a:t>
            </a:r>
            <a:r>
              <a:rPr lang="en-US" altLang="zh-TW" dirty="0">
                <a:hlinkClick r:id="rId3"/>
              </a:rPr>
              <a:t> Models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611" y="2250871"/>
            <a:ext cx="5011189" cy="21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66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Pretrained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b="1" dirty="0" err="1" smtClean="0"/>
              <a:t>Caffe</a:t>
            </a:r>
            <a:endParaRPr lang="en-US" altLang="zh-TW" sz="2000" dirty="0" smtClean="0"/>
          </a:p>
          <a:p>
            <a:pPr lvl="1"/>
            <a:r>
              <a:rPr lang="en-US" altLang="zh-TW" sz="1800" dirty="0" smtClean="0">
                <a:hlinkClick r:id="rId2"/>
              </a:rPr>
              <a:t>Model Zoo</a:t>
            </a:r>
            <a:r>
              <a:rPr lang="en-US" altLang="zh-TW" sz="1800" dirty="0" smtClean="0"/>
              <a:t> - A platform for third party contributors to share pre-trained </a:t>
            </a:r>
            <a:r>
              <a:rPr lang="en-US" altLang="zh-TW" sz="1800" dirty="0" err="1" smtClean="0"/>
              <a:t>caffe</a:t>
            </a:r>
            <a:r>
              <a:rPr lang="en-US" altLang="zh-TW" sz="1800" dirty="0" smtClean="0"/>
              <a:t> model</a:t>
            </a:r>
          </a:p>
          <a:p>
            <a:r>
              <a:rPr lang="en-US" altLang="zh-TW" sz="2000" b="1" dirty="0" smtClean="0"/>
              <a:t>TensorFlow</a:t>
            </a:r>
            <a:endParaRPr lang="en-US" altLang="zh-TW" sz="2000" dirty="0" smtClean="0"/>
          </a:p>
          <a:p>
            <a:pPr lvl="1"/>
            <a:r>
              <a:rPr lang="en-US" altLang="zh-TW" sz="1800" dirty="0" smtClean="0">
                <a:hlinkClick r:id="rId3"/>
              </a:rPr>
              <a:t>VGG16</a:t>
            </a:r>
            <a:endParaRPr lang="en-US" altLang="zh-TW" sz="1800" dirty="0" smtClean="0"/>
          </a:p>
          <a:p>
            <a:pPr lvl="1"/>
            <a:r>
              <a:rPr lang="en-US" altLang="zh-TW" sz="1800" dirty="0" smtClean="0">
                <a:hlinkClick r:id="rId4"/>
              </a:rPr>
              <a:t>Inception V3</a:t>
            </a:r>
            <a:endParaRPr lang="en-US" altLang="zh-TW" sz="1800" dirty="0" smtClean="0"/>
          </a:p>
          <a:p>
            <a:pPr lvl="1"/>
            <a:r>
              <a:rPr lang="en-US" altLang="zh-TW" sz="1800" dirty="0" err="1" smtClean="0">
                <a:hlinkClick r:id="rId5"/>
              </a:rPr>
              <a:t>ResNet</a:t>
            </a:r>
            <a:endParaRPr lang="en-US" altLang="zh-TW" sz="1800" dirty="0" smtClean="0"/>
          </a:p>
          <a:p>
            <a:r>
              <a:rPr lang="en-US" altLang="zh-TW" sz="2000" b="1" dirty="0" smtClean="0"/>
              <a:t>Torch</a:t>
            </a:r>
            <a:endParaRPr lang="en-US" altLang="zh-TW" sz="2000" dirty="0" smtClean="0"/>
          </a:p>
          <a:p>
            <a:pPr lvl="1"/>
            <a:r>
              <a:rPr lang="en-US" altLang="zh-TW" sz="1800" dirty="0" err="1" smtClean="0">
                <a:hlinkClick r:id="rId6"/>
              </a:rPr>
              <a:t>LoadCaffe</a:t>
            </a:r>
            <a:r>
              <a:rPr lang="en-US" altLang="zh-TW" sz="1800" dirty="0" smtClean="0"/>
              <a:t> - Maintains a list of popular models like </a:t>
            </a:r>
            <a:r>
              <a:rPr lang="en-US" altLang="zh-TW" sz="1800" dirty="0" err="1" smtClean="0"/>
              <a:t>AlexNet</a:t>
            </a:r>
            <a:r>
              <a:rPr lang="en-US" altLang="zh-TW" sz="1800" dirty="0" smtClean="0"/>
              <a:t> and VGG .Weights ported from </a:t>
            </a:r>
            <a:r>
              <a:rPr lang="en-US" altLang="zh-TW" sz="1800" dirty="0" err="1" smtClean="0"/>
              <a:t>Caffe</a:t>
            </a:r>
            <a:endParaRPr lang="en-US" altLang="zh-TW" sz="1800" dirty="0" smtClean="0"/>
          </a:p>
          <a:p>
            <a:r>
              <a:rPr lang="en-US" altLang="zh-TW" sz="2000" b="1" dirty="0" err="1" smtClean="0"/>
              <a:t>MxNet</a:t>
            </a:r>
            <a:endParaRPr lang="en-US" altLang="zh-TW" sz="2000" dirty="0" smtClean="0"/>
          </a:p>
          <a:p>
            <a:pPr lvl="1"/>
            <a:r>
              <a:rPr lang="en-US" altLang="zh-TW" sz="1800" dirty="0" err="1" smtClean="0">
                <a:hlinkClick r:id="rId7"/>
              </a:rPr>
              <a:t>MxNet</a:t>
            </a:r>
            <a:r>
              <a:rPr lang="en-US" altLang="zh-TW" sz="1800" dirty="0" smtClean="0">
                <a:hlinkClick r:id="rId7"/>
              </a:rPr>
              <a:t> Model Gallery</a:t>
            </a:r>
            <a:r>
              <a:rPr lang="en-US" altLang="zh-TW" sz="1800" dirty="0" smtClean="0"/>
              <a:t> - Maintains pre-trained Inception-BN (V2) and Inception V3.</a:t>
            </a:r>
            <a:endParaRPr lang="en-US" altLang="zh-TW" sz="1800" dirty="0"/>
          </a:p>
        </p:txBody>
      </p:sp>
      <p:sp>
        <p:nvSpPr>
          <p:cNvPr id="4" name="矩形 3"/>
          <p:cNvSpPr/>
          <p:nvPr/>
        </p:nvSpPr>
        <p:spPr>
          <a:xfrm>
            <a:off x="2348286" y="5992297"/>
            <a:ext cx="6803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8"/>
              </a:rPr>
              <a:t>https://flyyufelix.github.io/2016/10/03/fine-tuning-in-keras-part1.html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8771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A Comprehensive guide to Fine-tuning Deep Learning Models in Keras (Part I)</a:t>
            </a:r>
            <a:endParaRPr lang="en-US" altLang="zh-TW" sz="2000" dirty="0"/>
          </a:p>
          <a:p>
            <a:r>
              <a:rPr lang="en-US" altLang="zh-TW" sz="2000" dirty="0">
                <a:hlinkClick r:id="rId3"/>
              </a:rPr>
              <a:t>A Comprehensive guide to Fine-tuning Deep Learning Models in Keras (Part II)</a:t>
            </a:r>
            <a:endParaRPr lang="en-US" altLang="zh-TW" sz="2000" dirty="0"/>
          </a:p>
          <a:p>
            <a:r>
              <a:rPr lang="en-US" altLang="zh-TW" sz="2000" dirty="0">
                <a:hlinkClick r:id="rId4"/>
              </a:rPr>
              <a:t>Fine-tune Convolutional Neural Network in Keras with ImageNet Pretrained </a:t>
            </a:r>
            <a:r>
              <a:rPr lang="en-US" altLang="zh-TW" sz="2000" dirty="0" smtClean="0">
                <a:hlinkClick r:id="rId4"/>
              </a:rPr>
              <a:t>Models</a:t>
            </a:r>
            <a:endParaRPr lang="en-US" altLang="zh-TW" sz="2000" dirty="0" smtClean="0"/>
          </a:p>
          <a:p>
            <a:r>
              <a:rPr lang="en-US" altLang="zh-TW" sz="2000" dirty="0">
                <a:hlinkClick r:id="rId5"/>
              </a:rPr>
              <a:t>Transfer Learning using Keras</a:t>
            </a:r>
            <a:endParaRPr lang="en-US" altLang="zh-TW" sz="2000" dirty="0" smtClean="0"/>
          </a:p>
          <a:p>
            <a:r>
              <a:rPr lang="en-US" altLang="zh-TW" sz="2000" dirty="0" smtClean="0">
                <a:hlinkClick r:id="rId6"/>
              </a:rPr>
              <a:t>CS231n Convolutional Neural Networks for Visual Recognition</a:t>
            </a:r>
            <a:endParaRPr lang="en-US" altLang="zh-TW" sz="2000" dirty="0" smtClean="0"/>
          </a:p>
          <a:p>
            <a:r>
              <a:rPr lang="en-US" altLang="zh-TW" sz="2000" dirty="0">
                <a:hlinkClick r:id="rId7"/>
              </a:rPr>
              <a:t>Transfer Learning: Keras Xception CNN</a:t>
            </a:r>
            <a:endParaRPr lang="en-US" altLang="zh-TW" sz="2000" dirty="0"/>
          </a:p>
          <a:p>
            <a:r>
              <a:rPr lang="en-US" altLang="zh-TW" sz="2000" dirty="0">
                <a:hlinkClick r:id="rId8"/>
              </a:rPr>
              <a:t>Must Know Tips/Tricks in Deep Neural Networks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980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Transfer Learning?</a:t>
            </a:r>
            <a:endParaRPr lang="zh-TW" altLang="en-US" dirty="0"/>
          </a:p>
        </p:txBody>
      </p:sp>
      <p:pic>
        <p:nvPicPr>
          <p:cNvPr id="1026" name="Picture 2" descr="http://ruder.io/content/images/2017/03/transfer_learning_setu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53" y="2035533"/>
            <a:ext cx="4907991" cy="294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uder.io/content/images/2017/03/traditional_ml_set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3" y="2035533"/>
            <a:ext cx="4623322" cy="294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444426" y="5796702"/>
            <a:ext cx="3303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4"/>
              </a:rPr>
              <a:t>http</a:t>
            </a:r>
            <a:r>
              <a:rPr lang="zh-TW" altLang="en-US" dirty="0">
                <a:hlinkClick r:id="rId4"/>
              </a:rPr>
              <a:t>://ruder.io/transfer-learning/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939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Transfer Learning?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419" y="3228230"/>
            <a:ext cx="5700103" cy="3353468"/>
          </a:xfrm>
          <a:prstGeom prst="rect">
            <a:avLst/>
          </a:prstGeom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Data</a:t>
            </a:r>
          </a:p>
          <a:p>
            <a:pPr lvl="1"/>
            <a:r>
              <a:rPr lang="en-US" altLang="zh-TW" sz="2000" dirty="0" smtClean="0"/>
              <a:t>Gap between dataset and parameters</a:t>
            </a:r>
          </a:p>
          <a:p>
            <a:pPr lvl="2"/>
            <a:r>
              <a:rPr lang="en-US" altLang="zh-TW" sz="1600" dirty="0" smtClean="0"/>
              <a:t>Most Computer Vison Problems dataset (5,000 images ~40,000images)</a:t>
            </a:r>
          </a:p>
          <a:p>
            <a:pPr lvl="2"/>
            <a:r>
              <a:rPr lang="en-US" altLang="zh-TW" sz="1600" dirty="0" smtClean="0"/>
              <a:t>VGG16 parameters 138 millions</a:t>
            </a:r>
          </a:p>
          <a:p>
            <a:r>
              <a:rPr lang="en-US" altLang="zh-TW" sz="2400" dirty="0" smtClean="0"/>
              <a:t>GPU</a:t>
            </a:r>
          </a:p>
          <a:p>
            <a:pPr lvl="1"/>
            <a:r>
              <a:rPr lang="en-US" altLang="zh-TW" sz="2000" dirty="0" smtClean="0"/>
              <a:t>GeForce GTX 1080Ti $699</a:t>
            </a:r>
          </a:p>
          <a:p>
            <a:pPr lvl="1"/>
            <a:r>
              <a:rPr lang="en-US" altLang="zh-TW" sz="2000" dirty="0" smtClean="0"/>
              <a:t>Tesla P100 PCI-E 16GB $7,374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</p:txBody>
      </p:sp>
      <p:pic>
        <p:nvPicPr>
          <p:cNvPr id="2052" name="Picture 4" descr="https://images.anandtech.com/doci/10433/P100Board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44" y="4565884"/>
            <a:ext cx="2805331" cy="193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3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ImageNet contains 1.2 million images with 1,000 categories</a:t>
            </a:r>
          </a:p>
          <a:p>
            <a:pPr lvl="1"/>
            <a:r>
              <a:rPr lang="en-US" altLang="zh-TW" sz="2000" dirty="0" smtClean="0">
                <a:hlinkClick r:id="rId2"/>
              </a:rPr>
              <a:t>1,000 categories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PASCAL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(2005): 20,000 images with 20 object classes</a:t>
            </a:r>
          </a:p>
          <a:p>
            <a:r>
              <a:rPr lang="en-US" altLang="zh-TW" sz="2400" dirty="0" smtClean="0"/>
              <a:t>ImageNet Large Scale Visual Recognition Challenge (ILSVRC)</a:t>
            </a:r>
          </a:p>
          <a:p>
            <a:pPr lvl="1"/>
            <a:r>
              <a:rPr lang="en-US" altLang="zh-TW" sz="2000" dirty="0" smtClean="0"/>
              <a:t>2010 ~ 2017</a:t>
            </a:r>
          </a:p>
          <a:p>
            <a:pPr lvl="1"/>
            <a:r>
              <a:rPr lang="en-US" altLang="zh-TW" sz="2000" dirty="0" smtClean="0">
                <a:hlinkClick r:id="rId3"/>
              </a:rPr>
              <a:t>ILSVRC 2017 Workshop: Where have we been? Where are we going?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Object localization</a:t>
            </a:r>
          </a:p>
          <a:p>
            <a:pPr lvl="2"/>
            <a:r>
              <a:rPr lang="en-US" altLang="zh-TW" sz="1800" dirty="0" smtClean="0"/>
              <a:t>Classification</a:t>
            </a:r>
          </a:p>
          <a:p>
            <a:pPr lvl="2"/>
            <a:r>
              <a:rPr lang="en-US" altLang="zh-TW" sz="1800" dirty="0" smtClean="0"/>
              <a:t>Localization</a:t>
            </a:r>
          </a:p>
          <a:p>
            <a:pPr lvl="1"/>
            <a:r>
              <a:rPr lang="en-US" altLang="zh-TW" sz="2000" dirty="0" smtClean="0"/>
              <a:t>Object detection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35885"/>
              </p:ext>
            </p:extLst>
          </p:nvPr>
        </p:nvGraphicFramePr>
        <p:xfrm>
          <a:off x="6446059" y="4200800"/>
          <a:ext cx="446024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78">
                  <a:extLst>
                    <a:ext uri="{9D8B030D-6E8A-4147-A177-3AD203B41FA5}">
                      <a16:colId xmlns:a16="http://schemas.microsoft.com/office/drawing/2014/main" val="618372791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3268120300"/>
                    </a:ext>
                  </a:extLst>
                </a:gridCol>
                <a:gridCol w="2502131">
                  <a:extLst>
                    <a:ext uri="{9D8B030D-6E8A-4147-A177-3AD203B41FA5}">
                      <a16:colId xmlns:a16="http://schemas.microsoft.com/office/drawing/2014/main" val="1239335391"/>
                    </a:ext>
                  </a:extLst>
                </a:gridCol>
              </a:tblGrid>
              <a:tr h="20434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ILSVRC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Model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Classification Top-5</a:t>
                      </a:r>
                      <a:r>
                        <a:rPr lang="en-US" altLang="zh-TW" sz="1400" baseline="0" dirty="0" smtClean="0"/>
                        <a:t> Error rate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472765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2012 1</a:t>
                      </a:r>
                      <a:r>
                        <a:rPr lang="en-US" altLang="zh-TW" sz="1400" baseline="30000" dirty="0" smtClean="0"/>
                        <a:t>st</a:t>
                      </a:r>
                      <a:endParaRPr lang="en-US" altLang="zh-TW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AlexNet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/>
                        <a:t>15.4%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00311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2012 2</a:t>
                      </a:r>
                      <a:r>
                        <a:rPr lang="en-US" altLang="zh-TW" sz="1400" baseline="30000" dirty="0" smtClean="0"/>
                        <a:t>nd</a:t>
                      </a:r>
                      <a:endParaRPr lang="en-US" altLang="zh-TW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/>
                        <a:t>26.2%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183943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2013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ZF </a:t>
                      </a:r>
                      <a:r>
                        <a:rPr lang="en-US" altLang="zh-TW" sz="1400" baseline="0" dirty="0" smtClean="0"/>
                        <a:t>Net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/>
                        <a:t>11.2%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08006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2014 1</a:t>
                      </a:r>
                      <a:r>
                        <a:rPr lang="en-US" altLang="zh-TW" sz="1400" baseline="30000" dirty="0" smtClean="0"/>
                        <a:t>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GoogLeNet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/>
                        <a:t>6.7%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3660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2014</a:t>
                      </a:r>
                      <a:r>
                        <a:rPr lang="en-US" altLang="zh-TW" sz="1400" baseline="0" dirty="0" smtClean="0"/>
                        <a:t> 2</a:t>
                      </a:r>
                      <a:r>
                        <a:rPr lang="en-US" altLang="zh-TW" sz="1400" baseline="30000" dirty="0" smtClean="0"/>
                        <a:t>nd</a:t>
                      </a:r>
                      <a:endParaRPr lang="en-US" altLang="zh-TW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VGGNet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/>
                        <a:t>7.3%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399378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ResNet</a:t>
                      </a:r>
                      <a:r>
                        <a:rPr lang="en-US" altLang="zh-TW" sz="1400" dirty="0" smtClean="0"/>
                        <a:t> (MS)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/>
                        <a:t>3.5%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92843"/>
                  </a:ext>
                </a:extLst>
              </a:tr>
              <a:tr h="20434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Human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/>
                        <a:t>5.1%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4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71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Scenarios</a:t>
            </a:r>
          </a:p>
        </p:txBody>
      </p:sp>
      <p:pic>
        <p:nvPicPr>
          <p:cNvPr id="1026" name="Picture 2" descr="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14" y="1930216"/>
            <a:ext cx="9527521" cy="307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3577027" y="2739755"/>
            <a:ext cx="337617" cy="337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577027" y="4055936"/>
            <a:ext cx="337617" cy="337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100738" y="2739755"/>
            <a:ext cx="337617" cy="337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100736" y="4055936"/>
            <a:ext cx="337617" cy="337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597655" y="5064340"/>
            <a:ext cx="4996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http://lamda.nju.edu.cn/weixs/project/CNNTricks/CNNTricks.html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85417" y="3469961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&lt; 1k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874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Scenarios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8673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TW" dirty="0"/>
              <a:t>New dataset is small and similar to original dataset. Since the data is small, it is not a good idea to fine-tune the </a:t>
            </a:r>
            <a:r>
              <a:rPr lang="en-US" altLang="zh-TW" dirty="0" err="1"/>
              <a:t>ConvNet</a:t>
            </a:r>
            <a:r>
              <a:rPr lang="en-US" altLang="zh-TW" dirty="0"/>
              <a:t> due to overfitting concerns. Since the data is similar to the original data, we expect higher-level features in the </a:t>
            </a:r>
            <a:r>
              <a:rPr lang="en-US" altLang="zh-TW" dirty="0" err="1"/>
              <a:t>ConvNet</a:t>
            </a:r>
            <a:r>
              <a:rPr lang="en-US" altLang="zh-TW" dirty="0"/>
              <a:t> to be relevant to this dataset as well. Hence, the best idea might be to train a linear classifier on the CNN codes.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TW" dirty="0"/>
              <a:t>New dataset is large and similar to the original dataset. Since we have more data, we can have more confidence that we won’t </a:t>
            </a:r>
            <a:r>
              <a:rPr lang="en-US" altLang="zh-TW" dirty="0" err="1"/>
              <a:t>overfit</a:t>
            </a:r>
            <a:r>
              <a:rPr lang="en-US" altLang="zh-TW" dirty="0"/>
              <a:t> if we were to try to fine-tune through the full network.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TW" dirty="0"/>
              <a:t>New dataset is small but very different from the original dataset. Since the data is small, it is likely best to only train a linear classifier. Since the dataset is very different, it might not be best to train the classifier form the top of the network, which contains more dataset-specific features. Instead, it might work better to train the SVM classifier from activations somewhere earlier in the network.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TW" dirty="0"/>
              <a:t>New dataset is large and very different from the original dataset. Since the dataset is very large, we may expect that we can afford to train a </a:t>
            </a:r>
            <a:r>
              <a:rPr lang="en-US" altLang="zh-TW" dirty="0" err="1"/>
              <a:t>ConvNet</a:t>
            </a:r>
            <a:r>
              <a:rPr lang="en-US" altLang="zh-TW" dirty="0"/>
              <a:t> from scratch. However, in practice it is very often still beneficial to initialize with weights from a </a:t>
            </a:r>
            <a:r>
              <a:rPr lang="en-US" altLang="zh-TW" dirty="0" err="1"/>
              <a:t>pretrained</a:t>
            </a:r>
            <a:r>
              <a:rPr lang="en-US" altLang="zh-TW" dirty="0"/>
              <a:t> model. In this case, we would have enough data and confidence to fine-tune through the entire network</a:t>
            </a:r>
            <a:r>
              <a:rPr lang="en-US" altLang="zh-TW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n-US" altLang="zh-TW" dirty="0">
                <a:hlinkClick r:id="rId2"/>
              </a:rPr>
              <a:t>http://cs231n.github.io/transfer-learning/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11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</a:t>
            </a:r>
            <a:r>
              <a:rPr lang="en-US" altLang="zh-TW" dirty="0" smtClean="0"/>
              <a:t>Scenarios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similar dataset, very little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/>
              <a:t>linear classifier on top </a:t>
            </a:r>
            <a:r>
              <a:rPr lang="en-US" altLang="zh-TW" dirty="0" smtClean="0"/>
              <a:t>layer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041090" y="3383273"/>
            <a:ext cx="363077" cy="16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179934" y="3591098"/>
            <a:ext cx="363077" cy="108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立方體 10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立方體 11"/>
          <p:cNvSpPr/>
          <p:nvPr/>
        </p:nvSpPr>
        <p:spPr>
          <a:xfrm flipH="1">
            <a:off x="3875809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立方體 12"/>
          <p:cNvSpPr/>
          <p:nvPr/>
        </p:nvSpPr>
        <p:spPr>
          <a:xfrm flipH="1">
            <a:off x="5809816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031540" y="5214006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(14,14,32)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182415" y="5199307"/>
            <a:ext cx="91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(7,7,64)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825724" y="5214005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934824" y="4922308"/>
            <a:ext cx="856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Output</a:t>
            </a:r>
          </a:p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(1000)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5440194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7522445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866147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72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9179934" y="3591098"/>
            <a:ext cx="363077" cy="108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Major </a:t>
            </a:r>
            <a:r>
              <a:rPr lang="en-US" altLang="zh-TW" dirty="0" smtClean="0"/>
              <a:t>Scenarios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similar dataset, very little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/>
              <a:t>linear classifier on top </a:t>
            </a:r>
            <a:r>
              <a:rPr lang="en-US" altLang="zh-TW" dirty="0" smtClean="0"/>
              <a:t>layer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9832" y="3769822"/>
            <a:ext cx="79802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立方體 10"/>
          <p:cNvSpPr/>
          <p:nvPr/>
        </p:nvSpPr>
        <p:spPr>
          <a:xfrm flipH="1">
            <a:off x="2017134" y="3383274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立方體 11"/>
          <p:cNvSpPr/>
          <p:nvPr/>
        </p:nvSpPr>
        <p:spPr>
          <a:xfrm flipH="1">
            <a:off x="3875809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立方體 12"/>
          <p:cNvSpPr/>
          <p:nvPr/>
        </p:nvSpPr>
        <p:spPr>
          <a:xfrm flipH="1">
            <a:off x="5809816" y="3383273"/>
            <a:ext cx="1454727" cy="16957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25721" y="4674305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</a:p>
          <a:p>
            <a:pPr algn="ctr"/>
            <a:r>
              <a:rPr lang="en-US" altLang="zh-TW" dirty="0" smtClean="0"/>
              <a:t>(28,28,3)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172865" y="5214007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(28,28,32)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031540" y="5214006"/>
            <a:ext cx="114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(14,14,32)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182415" y="5199307"/>
            <a:ext cx="91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Conv2D</a:t>
            </a:r>
          </a:p>
          <a:p>
            <a:pPr algn="ctr"/>
            <a:r>
              <a:rPr lang="en-US" altLang="zh-TW" dirty="0" smtClean="0"/>
              <a:t>(7,7,64)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1629899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356151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5440194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7522445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8661478" y="4077393"/>
            <a:ext cx="259963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956377" y="3458096"/>
            <a:ext cx="818069" cy="13312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8945440" y="3458096"/>
            <a:ext cx="818068" cy="13312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矩形圖說文字 6"/>
          <p:cNvSpPr/>
          <p:nvPr/>
        </p:nvSpPr>
        <p:spPr>
          <a:xfrm>
            <a:off x="8791459" y="1690688"/>
            <a:ext cx="1906964" cy="1060825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Remove top layer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041090" y="3383273"/>
            <a:ext cx="363077" cy="16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825724" y="5214005"/>
            <a:ext cx="79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(2048)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934824" y="4922308"/>
            <a:ext cx="856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Output</a:t>
            </a:r>
          </a:p>
          <a:p>
            <a:pPr algn="ctr"/>
            <a:r>
              <a:rPr lang="en-US" altLang="zh-TW" dirty="0" smtClean="0"/>
              <a:t>Dense</a:t>
            </a:r>
          </a:p>
          <a:p>
            <a:pPr algn="ctr"/>
            <a:r>
              <a:rPr lang="en-US" altLang="zh-TW" dirty="0" smtClean="0"/>
              <a:t>(1000)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9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5" id="{4ACC6771-01C2-45CC-9DA1-F841C776C0CF}" vid="{6C094A88-ED82-44D5-9790-7E373E0E3D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微軟正黑體</Template>
  <TotalTime>2091</TotalTime>
  <Words>1380</Words>
  <Application>Microsoft Office PowerPoint</Application>
  <PresentationFormat>寬螢幕</PresentationFormat>
  <Paragraphs>373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Calibri Light</vt:lpstr>
      <vt:lpstr>Office 佈景主題</vt:lpstr>
      <vt:lpstr>Transfer Learning</vt:lpstr>
      <vt:lpstr>Outline</vt:lpstr>
      <vt:lpstr>What is Transfer Learning?</vt:lpstr>
      <vt:lpstr>Why Transfer Learning?</vt:lpstr>
      <vt:lpstr>ImageNet</vt:lpstr>
      <vt:lpstr>Four Major Scenarios</vt:lpstr>
      <vt:lpstr>Four Major Scenarios</vt:lpstr>
      <vt:lpstr>Four Major Scenarios - 1</vt:lpstr>
      <vt:lpstr>Four Major Scenarios - 1</vt:lpstr>
      <vt:lpstr>Four Major Scenarios - 1</vt:lpstr>
      <vt:lpstr>Four Major Scenarios - 2</vt:lpstr>
      <vt:lpstr>Four Major Scenarios - 2</vt:lpstr>
      <vt:lpstr>Four Major Scenarios - 3</vt:lpstr>
      <vt:lpstr>Four Major Scenarios - 3</vt:lpstr>
      <vt:lpstr>Four Major Scenarios - 3</vt:lpstr>
      <vt:lpstr>Four Major Scenarios - 3</vt:lpstr>
      <vt:lpstr>Four Major Scenarios - 3</vt:lpstr>
      <vt:lpstr>Four Major Scenarios - 3</vt:lpstr>
      <vt:lpstr>Four Major Scenarios - 3</vt:lpstr>
      <vt:lpstr>Four Major Scenarios - 4</vt:lpstr>
      <vt:lpstr>Four Major Scenarios - 4</vt:lpstr>
      <vt:lpstr>Four Major Scenarios - 4</vt:lpstr>
      <vt:lpstr>More Examples</vt:lpstr>
      <vt:lpstr>Pretrained model</vt:lpstr>
      <vt:lpstr>Pretrained model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劉義瑋</dc:creator>
  <cp:lastModifiedBy>劉義瑋</cp:lastModifiedBy>
  <cp:revision>44</cp:revision>
  <dcterms:created xsi:type="dcterms:W3CDTF">2017-11-21T02:32:07Z</dcterms:created>
  <dcterms:modified xsi:type="dcterms:W3CDTF">2018-01-29T06:31:38Z</dcterms:modified>
</cp:coreProperties>
</file>