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1" r:id="rId1"/>
  </p:sldMasterIdLst>
  <p:notesMasterIdLst>
    <p:notesMasterId r:id="rId55"/>
  </p:notesMasterIdLst>
  <p:sldIdLst>
    <p:sldId id="256" r:id="rId2"/>
    <p:sldId id="310" r:id="rId3"/>
    <p:sldId id="311" r:id="rId4"/>
    <p:sldId id="312" r:id="rId5"/>
    <p:sldId id="263" r:id="rId6"/>
    <p:sldId id="264" r:id="rId7"/>
    <p:sldId id="313" r:id="rId8"/>
    <p:sldId id="314" r:id="rId9"/>
    <p:sldId id="265" r:id="rId10"/>
    <p:sldId id="260" r:id="rId11"/>
    <p:sldId id="267" r:id="rId12"/>
    <p:sldId id="268" r:id="rId13"/>
    <p:sldId id="282" r:id="rId14"/>
    <p:sldId id="283" r:id="rId15"/>
    <p:sldId id="272" r:id="rId16"/>
    <p:sldId id="270" r:id="rId17"/>
    <p:sldId id="271" r:id="rId18"/>
    <p:sldId id="273" r:id="rId19"/>
    <p:sldId id="284" r:id="rId20"/>
    <p:sldId id="316" r:id="rId21"/>
    <p:sldId id="281" r:id="rId22"/>
    <p:sldId id="307" r:id="rId23"/>
    <p:sldId id="319" r:id="rId24"/>
    <p:sldId id="315" r:id="rId25"/>
    <p:sldId id="317" r:id="rId26"/>
    <p:sldId id="285" r:id="rId27"/>
    <p:sldId id="286" r:id="rId28"/>
    <p:sldId id="287" r:id="rId29"/>
    <p:sldId id="288" r:id="rId30"/>
    <p:sldId id="289" r:id="rId31"/>
    <p:sldId id="292" r:id="rId32"/>
    <p:sldId id="290" r:id="rId33"/>
    <p:sldId id="291" r:id="rId34"/>
    <p:sldId id="293" r:id="rId35"/>
    <p:sldId id="294" r:id="rId36"/>
    <p:sldId id="295" r:id="rId37"/>
    <p:sldId id="296" r:id="rId38"/>
    <p:sldId id="297" r:id="rId39"/>
    <p:sldId id="298" r:id="rId40"/>
    <p:sldId id="299" r:id="rId41"/>
    <p:sldId id="300" r:id="rId42"/>
    <p:sldId id="305" r:id="rId43"/>
    <p:sldId id="276" r:id="rId44"/>
    <p:sldId id="278" r:id="rId45"/>
    <p:sldId id="301" r:id="rId46"/>
    <p:sldId id="302" r:id="rId47"/>
    <p:sldId id="303" r:id="rId48"/>
    <p:sldId id="304" r:id="rId49"/>
    <p:sldId id="308" r:id="rId50"/>
    <p:sldId id="309" r:id="rId51"/>
    <p:sldId id="318" r:id="rId52"/>
    <p:sldId id="320" r:id="rId53"/>
    <p:sldId id="321" r:id="rId5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243"/>
    <p:restoredTop sz="85570"/>
  </p:normalViewPr>
  <p:slideViewPr>
    <p:cSldViewPr snapToGrid="0" snapToObjects="1">
      <p:cViewPr varScale="1">
        <p:scale>
          <a:sx n="87" d="100"/>
          <a:sy n="87" d="100"/>
        </p:scale>
        <p:origin x="76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預留位置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1A9044-F107-2C4A-A0D6-C69DEDE31763}" type="datetimeFigureOut">
              <a:rPr kumimoji="1" lang="zh-TW" altLang="en-US" smtClean="0"/>
              <a:t>2018/5/2</a:t>
            </a:fld>
            <a:endParaRPr kumimoji="1" lang="zh-TW" altLang="en-US"/>
          </a:p>
        </p:txBody>
      </p:sp>
      <p:sp>
        <p:nvSpPr>
          <p:cNvPr id="4" name="投影片影像預留位置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48400D-00AB-6242-8E58-86E67A4B10CB}" type="slidenum">
              <a:rPr kumimoji="1" lang="zh-TW" altLang="en-US" smtClean="0"/>
              <a:t>‹#›</a:t>
            </a:fld>
            <a:endParaRPr kumimoji="1" lang="zh-TW" altLang="en-US"/>
          </a:p>
        </p:txBody>
      </p:sp>
    </p:spTree>
    <p:extLst>
      <p:ext uri="{BB962C8B-B14F-4D97-AF65-F5344CB8AC3E}">
        <p14:creationId xmlns:p14="http://schemas.microsoft.com/office/powerpoint/2010/main" val="3043288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r>
              <a:rPr kumimoji="1" lang="zh-TW" altLang="en-US" dirty="0"/>
              <a:t>不只是搜尋引擎，也是資料儲存的地方。</a:t>
            </a:r>
          </a:p>
        </p:txBody>
      </p:sp>
      <p:sp>
        <p:nvSpPr>
          <p:cNvPr id="4" name="投影片編號預留位置 3"/>
          <p:cNvSpPr>
            <a:spLocks noGrp="1"/>
          </p:cNvSpPr>
          <p:nvPr>
            <p:ph type="sldNum" sz="quarter" idx="10"/>
          </p:nvPr>
        </p:nvSpPr>
        <p:spPr/>
        <p:txBody>
          <a:bodyPr/>
          <a:lstStyle/>
          <a:p>
            <a:fld id="{3348400D-00AB-6242-8E58-86E67A4B10CB}" type="slidenum">
              <a:rPr kumimoji="1" lang="zh-TW" altLang="en-US" smtClean="0"/>
              <a:t>4</a:t>
            </a:fld>
            <a:endParaRPr kumimoji="1" lang="zh-TW" altLang="en-US"/>
          </a:p>
        </p:txBody>
      </p:sp>
    </p:spTree>
    <p:extLst>
      <p:ext uri="{BB962C8B-B14F-4D97-AF65-F5344CB8AC3E}">
        <p14:creationId xmlns:p14="http://schemas.microsoft.com/office/powerpoint/2010/main" val="760372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endParaRPr kumimoji="1" lang="zh-TW" altLang="en-US" dirty="0"/>
          </a:p>
        </p:txBody>
      </p:sp>
      <p:sp>
        <p:nvSpPr>
          <p:cNvPr id="4" name="投影片編號預留位置 3"/>
          <p:cNvSpPr>
            <a:spLocks noGrp="1"/>
          </p:cNvSpPr>
          <p:nvPr>
            <p:ph type="sldNum" sz="quarter" idx="10"/>
          </p:nvPr>
        </p:nvSpPr>
        <p:spPr/>
        <p:txBody>
          <a:bodyPr/>
          <a:lstStyle/>
          <a:p>
            <a:fld id="{3348400D-00AB-6242-8E58-86E67A4B10CB}" type="slidenum">
              <a:rPr kumimoji="1" lang="zh-TW" altLang="en-US" smtClean="0"/>
              <a:t>26</a:t>
            </a:fld>
            <a:endParaRPr kumimoji="1" lang="zh-TW" altLang="en-US"/>
          </a:p>
        </p:txBody>
      </p:sp>
    </p:spTree>
    <p:extLst>
      <p:ext uri="{BB962C8B-B14F-4D97-AF65-F5344CB8AC3E}">
        <p14:creationId xmlns:p14="http://schemas.microsoft.com/office/powerpoint/2010/main" val="1091744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endParaRPr kumimoji="1" lang="zh-TW" altLang="en-US" dirty="0"/>
          </a:p>
        </p:txBody>
      </p:sp>
      <p:sp>
        <p:nvSpPr>
          <p:cNvPr id="4" name="投影片編號預留位置 3"/>
          <p:cNvSpPr>
            <a:spLocks noGrp="1"/>
          </p:cNvSpPr>
          <p:nvPr>
            <p:ph type="sldNum" sz="quarter" idx="10"/>
          </p:nvPr>
        </p:nvSpPr>
        <p:spPr/>
        <p:txBody>
          <a:bodyPr/>
          <a:lstStyle/>
          <a:p>
            <a:fld id="{3348400D-00AB-6242-8E58-86E67A4B10CB}" type="slidenum">
              <a:rPr kumimoji="1" lang="zh-TW" altLang="en-US" smtClean="0"/>
              <a:t>31</a:t>
            </a:fld>
            <a:endParaRPr kumimoji="1" lang="zh-TW" altLang="en-US"/>
          </a:p>
        </p:txBody>
      </p:sp>
    </p:spTree>
    <p:extLst>
      <p:ext uri="{BB962C8B-B14F-4D97-AF65-F5344CB8AC3E}">
        <p14:creationId xmlns:p14="http://schemas.microsoft.com/office/powerpoint/2010/main" val="69605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r>
              <a:rPr kumimoji="1" lang="zh-TW" altLang="en-US" dirty="0"/>
              <a:t>包含</a:t>
            </a:r>
            <a:r>
              <a:rPr kumimoji="1" lang="zh-Hant" altLang="en-US" dirty="0"/>
              <a:t> </a:t>
            </a:r>
            <a:r>
              <a:rPr kumimoji="1" lang="en-US" altLang="zh-Hant" dirty="0"/>
              <a:t>from , </a:t>
            </a:r>
            <a:r>
              <a:rPr kumimoji="1" lang="zh-TW" altLang="en-US" dirty="0"/>
              <a:t>不包含</a:t>
            </a:r>
            <a:r>
              <a:rPr kumimoji="1" lang="zh-Hant" altLang="en-US" dirty="0"/>
              <a:t> </a:t>
            </a:r>
            <a:r>
              <a:rPr kumimoji="1" lang="en-US" altLang="zh-Hant" dirty="0"/>
              <a:t>to</a:t>
            </a:r>
            <a:endParaRPr kumimoji="1" lang="zh-TW" altLang="en-US" dirty="0"/>
          </a:p>
        </p:txBody>
      </p:sp>
      <p:sp>
        <p:nvSpPr>
          <p:cNvPr id="4" name="投影片編號預留位置 3"/>
          <p:cNvSpPr>
            <a:spLocks noGrp="1"/>
          </p:cNvSpPr>
          <p:nvPr>
            <p:ph type="sldNum" sz="quarter" idx="10"/>
          </p:nvPr>
        </p:nvSpPr>
        <p:spPr/>
        <p:txBody>
          <a:bodyPr/>
          <a:lstStyle/>
          <a:p>
            <a:fld id="{3348400D-00AB-6242-8E58-86E67A4B10CB}" type="slidenum">
              <a:rPr kumimoji="1" lang="zh-TW" altLang="en-US" smtClean="0"/>
              <a:t>39</a:t>
            </a:fld>
            <a:endParaRPr kumimoji="1" lang="zh-TW" altLang="en-US"/>
          </a:p>
        </p:txBody>
      </p:sp>
    </p:spTree>
    <p:extLst>
      <p:ext uri="{BB962C8B-B14F-4D97-AF65-F5344CB8AC3E}">
        <p14:creationId xmlns:p14="http://schemas.microsoft.com/office/powerpoint/2010/main" val="1829367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r>
              <a:rPr kumimoji="1" lang="zh-TW" altLang="en-US" dirty="0"/>
              <a:t>包含</a:t>
            </a:r>
            <a:r>
              <a:rPr kumimoji="1" lang="zh-Hant" altLang="en-US" dirty="0"/>
              <a:t> </a:t>
            </a:r>
            <a:r>
              <a:rPr kumimoji="1" lang="en-US" altLang="zh-Hant" dirty="0"/>
              <a:t>from , </a:t>
            </a:r>
            <a:r>
              <a:rPr kumimoji="1" lang="zh-TW" altLang="en-US" dirty="0"/>
              <a:t>不包含</a:t>
            </a:r>
            <a:r>
              <a:rPr kumimoji="1" lang="zh-Hant" altLang="en-US" dirty="0"/>
              <a:t> </a:t>
            </a:r>
            <a:r>
              <a:rPr kumimoji="1" lang="en-US" altLang="zh-Hant" dirty="0"/>
              <a:t>to</a:t>
            </a:r>
            <a:endParaRPr kumimoji="1" lang="zh-TW" altLang="en-US" dirty="0"/>
          </a:p>
        </p:txBody>
      </p:sp>
      <p:sp>
        <p:nvSpPr>
          <p:cNvPr id="4" name="投影片編號預留位置 3"/>
          <p:cNvSpPr>
            <a:spLocks noGrp="1"/>
          </p:cNvSpPr>
          <p:nvPr>
            <p:ph type="sldNum" sz="quarter" idx="10"/>
          </p:nvPr>
        </p:nvSpPr>
        <p:spPr/>
        <p:txBody>
          <a:bodyPr/>
          <a:lstStyle/>
          <a:p>
            <a:fld id="{3348400D-00AB-6242-8E58-86E67A4B10CB}" type="slidenum">
              <a:rPr kumimoji="1" lang="zh-TW" altLang="en-US" smtClean="0"/>
              <a:t>40</a:t>
            </a:fld>
            <a:endParaRPr kumimoji="1" lang="zh-TW" altLang="en-US"/>
          </a:p>
        </p:txBody>
      </p:sp>
    </p:spTree>
    <p:extLst>
      <p:ext uri="{BB962C8B-B14F-4D97-AF65-F5344CB8AC3E}">
        <p14:creationId xmlns:p14="http://schemas.microsoft.com/office/powerpoint/2010/main" val="2491350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endParaRPr kumimoji="1" lang="zh-TW" altLang="en-US" dirty="0"/>
          </a:p>
        </p:txBody>
      </p:sp>
      <p:sp>
        <p:nvSpPr>
          <p:cNvPr id="4" name="投影片編號預留位置 3"/>
          <p:cNvSpPr>
            <a:spLocks noGrp="1"/>
          </p:cNvSpPr>
          <p:nvPr>
            <p:ph type="sldNum" sz="quarter" idx="10"/>
          </p:nvPr>
        </p:nvSpPr>
        <p:spPr/>
        <p:txBody>
          <a:bodyPr/>
          <a:lstStyle/>
          <a:p>
            <a:fld id="{3348400D-00AB-6242-8E58-86E67A4B10CB}" type="slidenum">
              <a:rPr kumimoji="1" lang="zh-TW" altLang="en-US" smtClean="0"/>
              <a:t>14</a:t>
            </a:fld>
            <a:endParaRPr kumimoji="1" lang="zh-TW" altLang="en-US"/>
          </a:p>
        </p:txBody>
      </p:sp>
    </p:spTree>
    <p:extLst>
      <p:ext uri="{BB962C8B-B14F-4D97-AF65-F5344CB8AC3E}">
        <p14:creationId xmlns:p14="http://schemas.microsoft.com/office/powerpoint/2010/main" val="193034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endParaRPr kumimoji="1" lang="zh-TW" altLang="en-US" dirty="0"/>
          </a:p>
        </p:txBody>
      </p:sp>
      <p:sp>
        <p:nvSpPr>
          <p:cNvPr id="4" name="投影片編號預留位置 3"/>
          <p:cNvSpPr>
            <a:spLocks noGrp="1"/>
          </p:cNvSpPr>
          <p:nvPr>
            <p:ph type="sldNum" sz="quarter" idx="10"/>
          </p:nvPr>
        </p:nvSpPr>
        <p:spPr/>
        <p:txBody>
          <a:bodyPr/>
          <a:lstStyle/>
          <a:p>
            <a:fld id="{3348400D-00AB-6242-8E58-86E67A4B10CB}" type="slidenum">
              <a:rPr kumimoji="1" lang="zh-TW" altLang="en-US" smtClean="0"/>
              <a:t>15</a:t>
            </a:fld>
            <a:endParaRPr kumimoji="1" lang="zh-TW" altLang="en-US"/>
          </a:p>
        </p:txBody>
      </p:sp>
    </p:spTree>
    <p:extLst>
      <p:ext uri="{BB962C8B-B14F-4D97-AF65-F5344CB8AC3E}">
        <p14:creationId xmlns:p14="http://schemas.microsoft.com/office/powerpoint/2010/main" val="290529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endParaRPr kumimoji="1" lang="zh-TW" altLang="en-US" b="0" dirty="0"/>
          </a:p>
        </p:txBody>
      </p:sp>
      <p:sp>
        <p:nvSpPr>
          <p:cNvPr id="4" name="投影片編號預留位置 3"/>
          <p:cNvSpPr>
            <a:spLocks noGrp="1"/>
          </p:cNvSpPr>
          <p:nvPr>
            <p:ph type="sldNum" sz="quarter" idx="10"/>
          </p:nvPr>
        </p:nvSpPr>
        <p:spPr/>
        <p:txBody>
          <a:bodyPr/>
          <a:lstStyle/>
          <a:p>
            <a:fld id="{3348400D-00AB-6242-8E58-86E67A4B10CB}" type="slidenum">
              <a:rPr kumimoji="1" lang="zh-TW" altLang="en-US" smtClean="0"/>
              <a:t>16</a:t>
            </a:fld>
            <a:endParaRPr kumimoji="1" lang="zh-TW" altLang="en-US"/>
          </a:p>
        </p:txBody>
      </p:sp>
    </p:spTree>
    <p:extLst>
      <p:ext uri="{BB962C8B-B14F-4D97-AF65-F5344CB8AC3E}">
        <p14:creationId xmlns:p14="http://schemas.microsoft.com/office/powerpoint/2010/main" val="3253917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r>
              <a:rPr kumimoji="1" lang="zh-TW" altLang="en-US" b="0" dirty="0"/>
              <a:t>有一些欄位我們沒有在</a:t>
            </a:r>
            <a:r>
              <a:rPr kumimoji="1" lang="zh-Hant" altLang="en-US" b="0" dirty="0"/>
              <a:t> </a:t>
            </a:r>
            <a:r>
              <a:rPr kumimoji="1" lang="en-US" altLang="zh-Hant" b="0" dirty="0"/>
              <a:t>mapping </a:t>
            </a:r>
            <a:r>
              <a:rPr kumimoji="1" lang="zh-TW" altLang="en-US" b="0" dirty="0"/>
              <a:t>中指定，仍然可以成功加入文件</a:t>
            </a:r>
            <a:endParaRPr kumimoji="1" lang="en-US" altLang="zh-TW" b="0" dirty="0"/>
          </a:p>
          <a:p>
            <a:r>
              <a:rPr kumimoji="1" lang="zh-TW" altLang="en-US" b="0" dirty="0"/>
              <a:t>試一下，如果在</a:t>
            </a:r>
            <a:r>
              <a:rPr kumimoji="1" lang="zh-Hant" altLang="en-US" b="0" dirty="0"/>
              <a:t>  </a:t>
            </a:r>
            <a:r>
              <a:rPr kumimoji="1" lang="en-US" altLang="zh-Hant" b="0" dirty="0"/>
              <a:t>URL </a:t>
            </a:r>
            <a:r>
              <a:rPr kumimoji="1" lang="zh-TW" altLang="en-US" b="0" dirty="0"/>
              <a:t>中不指定</a:t>
            </a:r>
            <a:r>
              <a:rPr kumimoji="1" lang="zh-Hant" altLang="en-US" b="0" dirty="0"/>
              <a:t> </a:t>
            </a:r>
            <a:r>
              <a:rPr kumimoji="1" lang="en-US" altLang="zh-Hant" b="0" dirty="0"/>
              <a:t>ID </a:t>
            </a:r>
            <a:r>
              <a:rPr kumimoji="1" lang="zh-TW" altLang="en-US" b="0" dirty="0"/>
              <a:t>會發生什麼事？</a:t>
            </a:r>
            <a:endParaRPr kumimoji="1" lang="en-US" altLang="zh-TW" b="0" dirty="0"/>
          </a:p>
          <a:p>
            <a:r>
              <a:rPr kumimoji="1" lang="zh-TW" altLang="en-US" b="0" dirty="0"/>
              <a:t>方法要換成</a:t>
            </a:r>
            <a:r>
              <a:rPr kumimoji="1" lang="zh-Hant" altLang="en-US" b="0" dirty="0"/>
              <a:t> </a:t>
            </a:r>
            <a:r>
              <a:rPr kumimoji="1" lang="en-US" altLang="zh-Hant" b="0" dirty="0"/>
              <a:t>POST</a:t>
            </a:r>
            <a:endParaRPr kumimoji="1" lang="en-US" altLang="zh-TW" b="0" dirty="0"/>
          </a:p>
          <a:p>
            <a:pPr marL="0" marR="0" indent="0" algn="l" defTabSz="914400" rtl="0" eaLnBrk="1" fontAlgn="auto" latinLnBrk="0" hangingPunct="1">
              <a:lnSpc>
                <a:spcPct val="100000"/>
              </a:lnSpc>
              <a:spcBef>
                <a:spcPts val="0"/>
              </a:spcBef>
              <a:spcAft>
                <a:spcPts val="0"/>
              </a:spcAft>
              <a:buClrTx/>
              <a:buSzTx/>
              <a:buFontTx/>
              <a:buNone/>
              <a:tabLst/>
              <a:defRPr/>
            </a:pPr>
            <a:r>
              <a:rPr lang="en" altLang="zh-TW" sz="1200" b="0" i="0" u="none" strike="noStrike" kern="1200" dirty="0">
                <a:solidFill>
                  <a:schemeClr val="tx1"/>
                </a:solidFill>
                <a:effectLst/>
                <a:latin typeface="+mn-lt"/>
                <a:ea typeface="+mn-ea"/>
                <a:cs typeface="+mn-cs"/>
              </a:rPr>
              <a:t>As per pure REST conventions, </a:t>
            </a:r>
            <a:r>
              <a:rPr lang="en" altLang="zh-TW" b="0" dirty="0"/>
              <a:t>POST</a:t>
            </a:r>
            <a:r>
              <a:rPr lang="en" altLang="zh-TW" sz="1200" b="0" i="0" u="none" strike="noStrike" kern="1200" dirty="0">
                <a:solidFill>
                  <a:schemeClr val="tx1"/>
                </a:solidFill>
                <a:effectLst/>
                <a:latin typeface="+mn-lt"/>
                <a:ea typeface="+mn-ea"/>
                <a:cs typeface="+mn-cs"/>
              </a:rPr>
              <a:t> is used for creating a new resource and </a:t>
            </a:r>
            <a:r>
              <a:rPr lang="en" altLang="zh-TW" b="0" dirty="0" err="1"/>
              <a:t>PUT</a:t>
            </a:r>
            <a:r>
              <a:rPr lang="en" altLang="zh-TW" sz="1200" b="0" i="0" u="none" strike="noStrike" kern="1200" dirty="0" err="1">
                <a:solidFill>
                  <a:schemeClr val="tx1"/>
                </a:solidFill>
                <a:effectLst/>
                <a:latin typeface="+mn-lt"/>
                <a:ea typeface="+mn-ea"/>
                <a:cs typeface="+mn-cs"/>
              </a:rPr>
              <a:t>is</a:t>
            </a:r>
            <a:r>
              <a:rPr lang="en" altLang="zh-TW" sz="1200" b="0" i="0" u="none" strike="noStrike" kern="1200" dirty="0">
                <a:solidFill>
                  <a:schemeClr val="tx1"/>
                </a:solidFill>
                <a:effectLst/>
                <a:latin typeface="+mn-lt"/>
                <a:ea typeface="+mn-ea"/>
                <a:cs typeface="+mn-cs"/>
              </a:rPr>
              <a:t> used for updating an existing resource. Here, the usage of </a:t>
            </a:r>
            <a:r>
              <a:rPr lang="en" altLang="zh-TW" b="0" dirty="0"/>
              <a:t>PUT</a:t>
            </a:r>
            <a:r>
              <a:rPr lang="en" altLang="zh-TW" sz="1200" b="0" i="0" u="none" strike="noStrike" kern="1200" dirty="0">
                <a:solidFill>
                  <a:schemeClr val="tx1"/>
                </a:solidFill>
                <a:effectLst/>
                <a:latin typeface="+mn-lt"/>
                <a:ea typeface="+mn-ea"/>
                <a:cs typeface="+mn-cs"/>
              </a:rPr>
              <a:t> is equivalent to saying I know the ID that I want to assign, so use this ID while indexing this document. </a:t>
            </a:r>
            <a:endParaRPr kumimoji="1" lang="zh-TW" altLang="en-US" b="0" dirty="0"/>
          </a:p>
          <a:p>
            <a:r>
              <a:rPr kumimoji="1" lang="zh-TW" altLang="en-US" dirty="0"/>
              <a:t>請注意一下沒有指定</a:t>
            </a:r>
            <a:r>
              <a:rPr kumimoji="1" lang="zh-Hant" altLang="en-US" dirty="0"/>
              <a:t> </a:t>
            </a:r>
            <a:r>
              <a:rPr kumimoji="1" lang="en-US" altLang="zh-Hant" dirty="0"/>
              <a:t>ID </a:t>
            </a:r>
            <a:r>
              <a:rPr kumimoji="1" lang="zh-TW" altLang="en-US" dirty="0"/>
              <a:t>與有指定</a:t>
            </a:r>
            <a:r>
              <a:rPr kumimoji="1" lang="zh-Hant" altLang="en-US" dirty="0"/>
              <a:t> </a:t>
            </a:r>
            <a:r>
              <a:rPr kumimoji="1" lang="en-US" altLang="zh-Hant" dirty="0"/>
              <a:t>ID </a:t>
            </a:r>
            <a:r>
              <a:rPr kumimoji="1" lang="zh-TW" altLang="en-US" dirty="0"/>
              <a:t>有什麼不同</a:t>
            </a:r>
          </a:p>
        </p:txBody>
      </p:sp>
      <p:sp>
        <p:nvSpPr>
          <p:cNvPr id="4" name="投影片編號預留位置 3"/>
          <p:cNvSpPr>
            <a:spLocks noGrp="1"/>
          </p:cNvSpPr>
          <p:nvPr>
            <p:ph type="sldNum" sz="quarter" idx="10"/>
          </p:nvPr>
        </p:nvSpPr>
        <p:spPr/>
        <p:txBody>
          <a:bodyPr/>
          <a:lstStyle/>
          <a:p>
            <a:fld id="{3348400D-00AB-6242-8E58-86E67A4B10CB}" type="slidenum">
              <a:rPr kumimoji="1" lang="zh-TW" altLang="en-US" smtClean="0"/>
              <a:t>17</a:t>
            </a:fld>
            <a:endParaRPr kumimoji="1" lang="zh-TW" altLang="en-US"/>
          </a:p>
        </p:txBody>
      </p:sp>
    </p:spTree>
    <p:extLst>
      <p:ext uri="{BB962C8B-B14F-4D97-AF65-F5344CB8AC3E}">
        <p14:creationId xmlns:p14="http://schemas.microsoft.com/office/powerpoint/2010/main" val="3708186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r>
              <a:rPr kumimoji="1" lang="en-US" altLang="zh-TW" dirty="0"/>
              <a:t>field type </a:t>
            </a:r>
            <a:r>
              <a:rPr kumimoji="1" lang="zh-TW" altLang="en-US" dirty="0"/>
              <a:t>一旦指定後就不能更改了</a:t>
            </a:r>
          </a:p>
        </p:txBody>
      </p:sp>
      <p:sp>
        <p:nvSpPr>
          <p:cNvPr id="4" name="投影片編號預留位置 3"/>
          <p:cNvSpPr>
            <a:spLocks noGrp="1"/>
          </p:cNvSpPr>
          <p:nvPr>
            <p:ph type="sldNum" sz="quarter" idx="10"/>
          </p:nvPr>
        </p:nvSpPr>
        <p:spPr/>
        <p:txBody>
          <a:bodyPr/>
          <a:lstStyle/>
          <a:p>
            <a:fld id="{3348400D-00AB-6242-8E58-86E67A4B10CB}" type="slidenum">
              <a:rPr kumimoji="1" lang="zh-TW" altLang="en-US" smtClean="0"/>
              <a:t>18</a:t>
            </a:fld>
            <a:endParaRPr kumimoji="1" lang="zh-TW" altLang="en-US"/>
          </a:p>
        </p:txBody>
      </p:sp>
    </p:spTree>
    <p:extLst>
      <p:ext uri="{BB962C8B-B14F-4D97-AF65-F5344CB8AC3E}">
        <p14:creationId xmlns:p14="http://schemas.microsoft.com/office/powerpoint/2010/main" val="4272518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r>
              <a:rPr kumimoji="1" lang="zh-TW" altLang="en-US" dirty="0"/>
              <a:t>請注意一下沒有指定</a:t>
            </a:r>
            <a:r>
              <a:rPr kumimoji="1" lang="zh-Hant" altLang="en-US" dirty="0"/>
              <a:t> </a:t>
            </a:r>
            <a:r>
              <a:rPr kumimoji="1" lang="en-US" altLang="zh-Hant" dirty="0"/>
              <a:t>ID </a:t>
            </a:r>
            <a:r>
              <a:rPr kumimoji="1" lang="zh-TW" altLang="en-US" dirty="0"/>
              <a:t>與有指定</a:t>
            </a:r>
            <a:r>
              <a:rPr kumimoji="1" lang="zh-Hant" altLang="en-US" dirty="0"/>
              <a:t> </a:t>
            </a:r>
            <a:r>
              <a:rPr kumimoji="1" lang="en-US" altLang="zh-Hant" dirty="0"/>
              <a:t>ID </a:t>
            </a:r>
            <a:r>
              <a:rPr kumimoji="1" lang="zh-TW" altLang="en-US" dirty="0"/>
              <a:t>有什麼不同</a:t>
            </a:r>
          </a:p>
        </p:txBody>
      </p:sp>
      <p:sp>
        <p:nvSpPr>
          <p:cNvPr id="4" name="投影片編號預留位置 3"/>
          <p:cNvSpPr>
            <a:spLocks noGrp="1"/>
          </p:cNvSpPr>
          <p:nvPr>
            <p:ph type="sldNum" sz="quarter" idx="10"/>
          </p:nvPr>
        </p:nvSpPr>
        <p:spPr/>
        <p:txBody>
          <a:bodyPr/>
          <a:lstStyle/>
          <a:p>
            <a:fld id="{3348400D-00AB-6242-8E58-86E67A4B10CB}" type="slidenum">
              <a:rPr kumimoji="1" lang="zh-TW" altLang="en-US" smtClean="0"/>
              <a:t>19</a:t>
            </a:fld>
            <a:endParaRPr kumimoji="1" lang="zh-TW" altLang="en-US"/>
          </a:p>
        </p:txBody>
      </p:sp>
    </p:spTree>
    <p:extLst>
      <p:ext uri="{BB962C8B-B14F-4D97-AF65-F5344CB8AC3E}">
        <p14:creationId xmlns:p14="http://schemas.microsoft.com/office/powerpoint/2010/main" val="3618855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endParaRPr kumimoji="1" lang="zh-TW" altLang="en-US" dirty="0"/>
          </a:p>
        </p:txBody>
      </p:sp>
      <p:sp>
        <p:nvSpPr>
          <p:cNvPr id="4" name="投影片編號預留位置 3"/>
          <p:cNvSpPr>
            <a:spLocks noGrp="1"/>
          </p:cNvSpPr>
          <p:nvPr>
            <p:ph type="sldNum" sz="quarter" idx="10"/>
          </p:nvPr>
        </p:nvSpPr>
        <p:spPr/>
        <p:txBody>
          <a:bodyPr/>
          <a:lstStyle/>
          <a:p>
            <a:fld id="{3348400D-00AB-6242-8E58-86E67A4B10CB}" type="slidenum">
              <a:rPr kumimoji="1" lang="zh-TW" altLang="en-US" smtClean="0"/>
              <a:t>21</a:t>
            </a:fld>
            <a:endParaRPr kumimoji="1" lang="zh-TW" altLang="en-US"/>
          </a:p>
        </p:txBody>
      </p:sp>
    </p:spTree>
    <p:extLst>
      <p:ext uri="{BB962C8B-B14F-4D97-AF65-F5344CB8AC3E}">
        <p14:creationId xmlns:p14="http://schemas.microsoft.com/office/powerpoint/2010/main" val="3571162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r>
              <a:rPr kumimoji="1" lang="en-US" altLang="zh-TW" dirty="0"/>
              <a:t>1.  </a:t>
            </a:r>
            <a:r>
              <a:rPr kumimoji="1" lang="en-US" altLang="zh-TW" dirty="0" err="1"/>
              <a:t>MoviesToJson.py</a:t>
            </a:r>
            <a:r>
              <a:rPr kumimoji="1" lang="en-US" altLang="zh-TW" dirty="0"/>
              <a:t> &gt; </a:t>
            </a:r>
            <a:r>
              <a:rPr kumimoji="1" lang="en-US" altLang="zh-TW" dirty="0" err="1"/>
              <a:t>moremovies.json</a:t>
            </a:r>
            <a:endParaRPr kumimoji="1" lang="en-US" altLang="zh-TW" dirty="0"/>
          </a:p>
          <a:p>
            <a:r>
              <a:rPr kumimoji="1" lang="en-US" altLang="zh-TW" dirty="0" err="1"/>
              <a:t>IndexRatings.py</a:t>
            </a:r>
            <a:endParaRPr kumimoji="1" lang="zh-TW" altLang="en-US" dirty="0"/>
          </a:p>
        </p:txBody>
      </p:sp>
      <p:sp>
        <p:nvSpPr>
          <p:cNvPr id="4" name="投影片編號預留位置 3"/>
          <p:cNvSpPr>
            <a:spLocks noGrp="1"/>
          </p:cNvSpPr>
          <p:nvPr>
            <p:ph type="sldNum" sz="quarter" idx="10"/>
          </p:nvPr>
        </p:nvSpPr>
        <p:spPr/>
        <p:txBody>
          <a:bodyPr/>
          <a:lstStyle/>
          <a:p>
            <a:fld id="{3348400D-00AB-6242-8E58-86E67A4B10CB}" type="slidenum">
              <a:rPr kumimoji="1" lang="zh-TW" altLang="en-US" smtClean="0"/>
              <a:t>22</a:t>
            </a:fld>
            <a:endParaRPr kumimoji="1" lang="zh-TW" altLang="en-US"/>
          </a:p>
        </p:txBody>
      </p:sp>
    </p:spTree>
    <p:extLst>
      <p:ext uri="{BB962C8B-B14F-4D97-AF65-F5344CB8AC3E}">
        <p14:creationId xmlns:p14="http://schemas.microsoft.com/office/powerpoint/2010/main" val="2608055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837FA44-FBF5-4040-A00D-77A1EF77EE47}" type="datetimeFigureOut">
              <a:rPr kumimoji="1" lang="zh-TW" altLang="en-US" smtClean="0"/>
              <a:t>2018/5/2</a:t>
            </a:fld>
            <a:endParaRPr kumimoji="1" lang="zh-TW"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kumimoji="1" lang="zh-TW"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8A6988A3-81F6-8D4E-AFFD-CF5729381C65}" type="slidenum">
              <a:rPr kumimoji="1" lang="zh-TW" altLang="en-US" smtClean="0"/>
              <a:t>‹#›</a:t>
            </a:fld>
            <a:endParaRPr kumimoji="1" lang="zh-TW"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9947709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837FA44-FBF5-4040-A00D-77A1EF77EE47}" type="datetimeFigureOut">
              <a:rPr kumimoji="1" lang="zh-TW" altLang="en-US" smtClean="0"/>
              <a:t>2018/5/2</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8A6988A3-81F6-8D4E-AFFD-CF5729381C65}" type="slidenum">
              <a:rPr kumimoji="1" lang="zh-TW" altLang="en-US" smtClean="0"/>
              <a:t>‹#›</a:t>
            </a:fld>
            <a:endParaRPr kumimoji="1" lang="zh-TW" altLang="en-US"/>
          </a:p>
        </p:txBody>
      </p:sp>
    </p:spTree>
    <p:extLst>
      <p:ext uri="{BB962C8B-B14F-4D97-AF65-F5344CB8AC3E}">
        <p14:creationId xmlns:p14="http://schemas.microsoft.com/office/powerpoint/2010/main" val="1731022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837FA44-FBF5-4040-A00D-77A1EF77EE47}" type="datetimeFigureOut">
              <a:rPr kumimoji="1" lang="zh-TW" altLang="en-US" smtClean="0"/>
              <a:t>2018/5/2</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8A6988A3-81F6-8D4E-AFFD-CF5729381C65}" type="slidenum">
              <a:rPr kumimoji="1" lang="zh-TW" altLang="en-US" smtClean="0"/>
              <a:t>‹#›</a:t>
            </a:fld>
            <a:endParaRPr kumimoji="1" lang="zh-TW" altLang="en-US"/>
          </a:p>
        </p:txBody>
      </p:sp>
    </p:spTree>
    <p:extLst>
      <p:ext uri="{BB962C8B-B14F-4D97-AF65-F5344CB8AC3E}">
        <p14:creationId xmlns:p14="http://schemas.microsoft.com/office/powerpoint/2010/main" val="171834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837FA44-FBF5-4040-A00D-77A1EF77EE47}" type="datetimeFigureOut">
              <a:rPr kumimoji="1" lang="zh-TW" altLang="en-US" smtClean="0"/>
              <a:t>2018/5/2</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8A6988A3-81F6-8D4E-AFFD-CF5729381C65}" type="slidenum">
              <a:rPr kumimoji="1" lang="zh-TW" altLang="en-US" smtClean="0"/>
              <a:t>‹#›</a:t>
            </a:fld>
            <a:endParaRPr kumimoji="1" lang="zh-TW" altLang="en-US"/>
          </a:p>
        </p:txBody>
      </p:sp>
    </p:spTree>
    <p:extLst>
      <p:ext uri="{BB962C8B-B14F-4D97-AF65-F5344CB8AC3E}">
        <p14:creationId xmlns:p14="http://schemas.microsoft.com/office/powerpoint/2010/main" val="3512225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節標頭">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837FA44-FBF5-4040-A00D-77A1EF77EE47}" type="datetimeFigureOut">
              <a:rPr kumimoji="1" lang="zh-TW" altLang="en-US" smtClean="0"/>
              <a:t>2018/5/2</a:t>
            </a:fld>
            <a:endParaRPr kumimoji="1" lang="zh-TW"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kumimoji="1" lang="zh-TW"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8A6988A3-81F6-8D4E-AFFD-CF5729381C65}" type="slidenum">
              <a:rPr kumimoji="1" lang="zh-TW" altLang="en-US" smtClean="0"/>
              <a:t>‹#›</a:t>
            </a:fld>
            <a:endParaRPr kumimoji="1" lang="zh-TW"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90825294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5837FA44-FBF5-4040-A00D-77A1EF77EE47}" type="datetimeFigureOut">
              <a:rPr kumimoji="1" lang="zh-TW" altLang="en-US" smtClean="0"/>
              <a:t>2018/5/2</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8A6988A3-81F6-8D4E-AFFD-CF5729381C65}" type="slidenum">
              <a:rPr kumimoji="1" lang="zh-TW" altLang="en-US" smtClean="0"/>
              <a:t>‹#›</a:t>
            </a:fld>
            <a:endParaRPr kumimoji="1" lang="zh-TW" altLang="en-US"/>
          </a:p>
        </p:txBody>
      </p:sp>
    </p:spTree>
    <p:extLst>
      <p:ext uri="{BB962C8B-B14F-4D97-AF65-F5344CB8AC3E}">
        <p14:creationId xmlns:p14="http://schemas.microsoft.com/office/powerpoint/2010/main" val="1535802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5837FA44-FBF5-4040-A00D-77A1EF77EE47}" type="datetimeFigureOut">
              <a:rPr kumimoji="1" lang="zh-TW" altLang="en-US" smtClean="0"/>
              <a:t>2018/5/2</a:t>
            </a:fld>
            <a:endParaRPr kumimoji="1" lang="zh-TW" altLang="en-US"/>
          </a:p>
        </p:txBody>
      </p:sp>
      <p:sp>
        <p:nvSpPr>
          <p:cNvPr id="8" name="Footer Placeholder 7"/>
          <p:cNvSpPr>
            <a:spLocks noGrp="1"/>
          </p:cNvSpPr>
          <p:nvPr>
            <p:ph type="ftr" sz="quarter" idx="11"/>
          </p:nvPr>
        </p:nvSpPr>
        <p:spPr/>
        <p:txBody>
          <a:bodyPr/>
          <a:lstStyle/>
          <a:p>
            <a:endParaRPr kumimoji="1" lang="zh-TW" altLang="en-US"/>
          </a:p>
        </p:txBody>
      </p:sp>
      <p:sp>
        <p:nvSpPr>
          <p:cNvPr id="9" name="Slide Number Placeholder 8"/>
          <p:cNvSpPr>
            <a:spLocks noGrp="1"/>
          </p:cNvSpPr>
          <p:nvPr>
            <p:ph type="sldNum" sz="quarter" idx="12"/>
          </p:nvPr>
        </p:nvSpPr>
        <p:spPr/>
        <p:txBody>
          <a:bodyPr/>
          <a:lstStyle/>
          <a:p>
            <a:fld id="{8A6988A3-81F6-8D4E-AFFD-CF5729381C65}" type="slidenum">
              <a:rPr kumimoji="1" lang="zh-TW" altLang="en-US" smtClean="0"/>
              <a:t>‹#›</a:t>
            </a:fld>
            <a:endParaRPr kumimoji="1" lang="zh-TW" altLang="en-US"/>
          </a:p>
        </p:txBody>
      </p:sp>
    </p:spTree>
    <p:extLst>
      <p:ext uri="{BB962C8B-B14F-4D97-AF65-F5344CB8AC3E}">
        <p14:creationId xmlns:p14="http://schemas.microsoft.com/office/powerpoint/2010/main" val="311379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5837FA44-FBF5-4040-A00D-77A1EF77EE47}" type="datetimeFigureOut">
              <a:rPr kumimoji="1" lang="zh-TW" altLang="en-US" smtClean="0"/>
              <a:t>2018/5/2</a:t>
            </a:fld>
            <a:endParaRPr kumimoji="1" lang="zh-TW" altLang="en-US"/>
          </a:p>
        </p:txBody>
      </p:sp>
      <p:sp>
        <p:nvSpPr>
          <p:cNvPr id="4" name="Footer Placeholder 3"/>
          <p:cNvSpPr>
            <a:spLocks noGrp="1"/>
          </p:cNvSpPr>
          <p:nvPr>
            <p:ph type="ftr" sz="quarter" idx="11"/>
          </p:nvPr>
        </p:nvSpPr>
        <p:spPr/>
        <p:txBody>
          <a:bodyPr/>
          <a:lstStyle/>
          <a:p>
            <a:endParaRPr kumimoji="1" lang="zh-TW" altLang="en-US"/>
          </a:p>
        </p:txBody>
      </p:sp>
      <p:sp>
        <p:nvSpPr>
          <p:cNvPr id="5" name="Slide Number Placeholder 4"/>
          <p:cNvSpPr>
            <a:spLocks noGrp="1"/>
          </p:cNvSpPr>
          <p:nvPr>
            <p:ph type="sldNum" sz="quarter" idx="12"/>
          </p:nvPr>
        </p:nvSpPr>
        <p:spPr/>
        <p:txBody>
          <a:bodyPr/>
          <a:lstStyle/>
          <a:p>
            <a:fld id="{8A6988A3-81F6-8D4E-AFFD-CF5729381C65}" type="slidenum">
              <a:rPr kumimoji="1" lang="zh-TW" altLang="en-US" smtClean="0"/>
              <a:t>‹#›</a:t>
            </a:fld>
            <a:endParaRPr kumimoji="1" lang="zh-TW" altLang="en-US"/>
          </a:p>
        </p:txBody>
      </p:sp>
    </p:spTree>
    <p:extLst>
      <p:ext uri="{BB962C8B-B14F-4D97-AF65-F5344CB8AC3E}">
        <p14:creationId xmlns:p14="http://schemas.microsoft.com/office/powerpoint/2010/main" val="2151279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37FA44-FBF5-4040-A00D-77A1EF77EE47}" type="datetimeFigureOut">
              <a:rPr kumimoji="1" lang="zh-TW" altLang="en-US" smtClean="0"/>
              <a:t>2018/5/2</a:t>
            </a:fld>
            <a:endParaRPr kumimoji="1" lang="zh-TW" altLang="en-US"/>
          </a:p>
        </p:txBody>
      </p:sp>
      <p:sp>
        <p:nvSpPr>
          <p:cNvPr id="3" name="Footer Placeholder 2"/>
          <p:cNvSpPr>
            <a:spLocks noGrp="1"/>
          </p:cNvSpPr>
          <p:nvPr>
            <p:ph type="ftr" sz="quarter" idx="11"/>
          </p:nvPr>
        </p:nvSpPr>
        <p:spPr/>
        <p:txBody>
          <a:bodyPr/>
          <a:lstStyle/>
          <a:p>
            <a:endParaRPr kumimoji="1" lang="zh-TW" altLang="en-US"/>
          </a:p>
        </p:txBody>
      </p:sp>
      <p:sp>
        <p:nvSpPr>
          <p:cNvPr id="4" name="Slide Number Placeholder 3"/>
          <p:cNvSpPr>
            <a:spLocks noGrp="1"/>
          </p:cNvSpPr>
          <p:nvPr>
            <p:ph type="sldNum" sz="quarter" idx="12"/>
          </p:nvPr>
        </p:nvSpPr>
        <p:spPr/>
        <p:txBody>
          <a:bodyPr/>
          <a:lstStyle/>
          <a:p>
            <a:fld id="{8A6988A3-81F6-8D4E-AFFD-CF5729381C65}" type="slidenum">
              <a:rPr kumimoji="1" lang="zh-TW" altLang="en-US" smtClean="0"/>
              <a:t>‹#›</a:t>
            </a:fld>
            <a:endParaRPr kumimoji="1" lang="zh-TW" altLang="en-US"/>
          </a:p>
        </p:txBody>
      </p:sp>
    </p:spTree>
    <p:extLst>
      <p:ext uri="{BB962C8B-B14F-4D97-AF65-F5344CB8AC3E}">
        <p14:creationId xmlns:p14="http://schemas.microsoft.com/office/powerpoint/2010/main" val="3125384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837FA44-FBF5-4040-A00D-77A1EF77EE47}" type="datetimeFigureOut">
              <a:rPr kumimoji="1" lang="zh-TW" altLang="en-US" smtClean="0"/>
              <a:t>2018/5/2</a:t>
            </a:fld>
            <a:endParaRPr kumimoji="1" lang="zh-TW"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kumimoji="1" lang="zh-TW"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A6988A3-81F6-8D4E-AFFD-CF5729381C65}" type="slidenum">
              <a:rPr kumimoji="1" lang="zh-TW" altLang="en-US" smtClean="0"/>
              <a:t>‹#›</a:t>
            </a:fld>
            <a:endParaRPr kumimoji="1" lang="zh-TW"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67950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837FA44-FBF5-4040-A00D-77A1EF77EE47}" type="datetimeFigureOut">
              <a:rPr kumimoji="1" lang="zh-TW" altLang="en-US" smtClean="0"/>
              <a:t>2018/5/2</a:t>
            </a:fld>
            <a:endParaRPr kumimoji="1" lang="zh-TW"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A6988A3-81F6-8D4E-AFFD-CF5729381C65}" type="slidenum">
              <a:rPr kumimoji="1" lang="zh-TW" altLang="en-US" smtClean="0"/>
              <a:t>‹#›</a:t>
            </a:fld>
            <a:endParaRPr kumimoji="1" lang="zh-TW"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2692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837FA44-FBF5-4040-A00D-77A1EF77EE47}" type="datetimeFigureOut">
              <a:rPr kumimoji="1" lang="zh-TW" altLang="en-US" smtClean="0"/>
              <a:t>2018/5/2</a:t>
            </a:fld>
            <a:endParaRPr kumimoji="1" lang="zh-TW"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kumimoji="1" lang="zh-TW"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8A6988A3-81F6-8D4E-AFFD-CF5729381C65}" type="slidenum">
              <a:rPr kumimoji="1" lang="zh-TW" altLang="en-US" smtClean="0"/>
              <a:t>‹#›</a:t>
            </a:fld>
            <a:endParaRPr kumimoji="1" lang="zh-TW"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88399990"/>
      </p:ext>
    </p:extLst>
  </p:cSld>
  <p:clrMap bg1="lt1" tx1="dk1" bg2="lt2" tx2="dk2" accent1="accent1" accent2="accent2" accent3="accent3" accent4="accent4" accent5="accent5" accent6="accent6" hlink="hlink" folHlink="folHlink"/>
  <p:sldLayoutIdLst>
    <p:sldLayoutId id="2147484112" r:id="rId1"/>
    <p:sldLayoutId id="2147484113" r:id="rId2"/>
    <p:sldLayoutId id="2147484114" r:id="rId3"/>
    <p:sldLayoutId id="2147484115" r:id="rId4"/>
    <p:sldLayoutId id="2147484116" r:id="rId5"/>
    <p:sldLayoutId id="2147484117" r:id="rId6"/>
    <p:sldLayoutId id="2147484118" r:id="rId7"/>
    <p:sldLayoutId id="2147484119" r:id="rId8"/>
    <p:sldLayoutId id="2147484120" r:id="rId9"/>
    <p:sldLayoutId id="2147484121" r:id="rId10"/>
    <p:sldLayoutId id="2147484122"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elastic.co/guide/en/elasticsearch/reference/6.2/mapping-types.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s://www.elastic.co/guide/en/elasticsearch/reference/current/analysis-tokenizers.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unicode.org/reports/tr29/"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https://www.elastic.co/guide/en/logstash/current/filter-plugins.html" TargetMode="External"/><Relationship Id="rId2" Type="http://schemas.openxmlformats.org/officeDocument/2006/relationships/hyperlink" Target="https://www.elastic.co/guide/en/logstash/current/input-plugins.html" TargetMode="External"/><Relationship Id="rId1" Type="http://schemas.openxmlformats.org/officeDocument/2006/relationships/slideLayout" Target="../slideLayouts/slideLayout2.xml"/><Relationship Id="rId4" Type="http://schemas.openxmlformats.org/officeDocument/2006/relationships/hyperlink" Target="https://www.elastic.co/guide/en/logstash/current/output-plugins.htm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github.com/elastic/logstash/blob/v1.4.2/patterns/grok-patterns"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elastic.co/products/elasticsearch"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8383C3-050D-F34A-8374-FEA00EEB9751}"/>
              </a:ext>
            </a:extLst>
          </p:cNvPr>
          <p:cNvSpPr>
            <a:spLocks noGrp="1"/>
          </p:cNvSpPr>
          <p:nvPr>
            <p:ph type="ctrTitle"/>
          </p:nvPr>
        </p:nvSpPr>
        <p:spPr/>
        <p:txBody>
          <a:bodyPr/>
          <a:lstStyle/>
          <a:p>
            <a:r>
              <a:rPr kumimoji="1" lang="en-US" altLang="zh-Hant" dirty="0"/>
              <a:t>Elastic Stack</a:t>
            </a:r>
            <a:endParaRPr kumimoji="1" lang="zh-TW" altLang="en-US" dirty="0"/>
          </a:p>
        </p:txBody>
      </p:sp>
      <p:sp>
        <p:nvSpPr>
          <p:cNvPr id="3" name="副標題 2">
            <a:extLst>
              <a:ext uri="{FF2B5EF4-FFF2-40B4-BE49-F238E27FC236}">
                <a16:creationId xmlns:a16="http://schemas.microsoft.com/office/drawing/2014/main" id="{B32B48E3-C590-DD4D-B62C-19D5A0902EB9}"/>
              </a:ext>
            </a:extLst>
          </p:cNvPr>
          <p:cNvSpPr>
            <a:spLocks noGrp="1"/>
          </p:cNvSpPr>
          <p:nvPr>
            <p:ph type="subTitle" idx="1"/>
          </p:nvPr>
        </p:nvSpPr>
        <p:spPr/>
        <p:txBody>
          <a:bodyPr/>
          <a:lstStyle/>
          <a:p>
            <a:r>
              <a:rPr kumimoji="1" lang="en-US" altLang="zh-TW" dirty="0"/>
              <a:t>A Brief Introduction</a:t>
            </a:r>
            <a:endParaRPr kumimoji="1" lang="zh-TW" altLang="en-US" dirty="0"/>
          </a:p>
        </p:txBody>
      </p:sp>
    </p:spTree>
    <p:extLst>
      <p:ext uri="{BB962C8B-B14F-4D97-AF65-F5344CB8AC3E}">
        <p14:creationId xmlns:p14="http://schemas.microsoft.com/office/powerpoint/2010/main" val="3545954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DE2A00-A879-BA4A-8C6B-7F2269EBE72B}"/>
              </a:ext>
            </a:extLst>
          </p:cNvPr>
          <p:cNvSpPr>
            <a:spLocks noGrp="1"/>
          </p:cNvSpPr>
          <p:nvPr>
            <p:ph type="title"/>
          </p:nvPr>
        </p:nvSpPr>
        <p:spPr/>
        <p:txBody>
          <a:bodyPr/>
          <a:lstStyle/>
          <a:p>
            <a:r>
              <a:rPr kumimoji="1" lang="en-US" altLang="zh-Hant" dirty="0"/>
              <a:t>Terms - data</a:t>
            </a:r>
            <a:endParaRPr kumimoji="1" lang="zh-TW" altLang="en-US" dirty="0"/>
          </a:p>
        </p:txBody>
      </p:sp>
      <p:sp>
        <p:nvSpPr>
          <p:cNvPr id="3" name="內容版面配置區 2">
            <a:extLst>
              <a:ext uri="{FF2B5EF4-FFF2-40B4-BE49-F238E27FC236}">
                <a16:creationId xmlns:a16="http://schemas.microsoft.com/office/drawing/2014/main" id="{B0158A04-5BFC-FF48-8D19-6DCCE42FFA3C}"/>
              </a:ext>
            </a:extLst>
          </p:cNvPr>
          <p:cNvSpPr>
            <a:spLocks noGrp="1"/>
          </p:cNvSpPr>
          <p:nvPr>
            <p:ph idx="1"/>
          </p:nvPr>
        </p:nvSpPr>
        <p:spPr/>
        <p:txBody>
          <a:bodyPr>
            <a:normAutofit/>
          </a:bodyPr>
          <a:lstStyle/>
          <a:p>
            <a:r>
              <a:rPr kumimoji="1" lang="en-US" altLang="zh-TW" dirty="0"/>
              <a:t>Index</a:t>
            </a:r>
          </a:p>
          <a:p>
            <a:r>
              <a:rPr kumimoji="1" lang="en-US" altLang="zh-TW" dirty="0"/>
              <a:t>Type</a:t>
            </a:r>
          </a:p>
          <a:p>
            <a:r>
              <a:rPr kumimoji="1" lang="en-US" altLang="zh-TW" dirty="0"/>
              <a:t>Document</a:t>
            </a:r>
          </a:p>
          <a:p>
            <a:r>
              <a:rPr kumimoji="1" lang="en-US" altLang="zh-TW" dirty="0"/>
              <a:t>Field</a:t>
            </a:r>
          </a:p>
          <a:p>
            <a:r>
              <a:rPr kumimoji="1" lang="en-US" altLang="zh-TW" dirty="0"/>
              <a:t>Mapping</a:t>
            </a:r>
          </a:p>
          <a:p>
            <a:endParaRPr kumimoji="1" lang="en-US" altLang="zh-TW" dirty="0"/>
          </a:p>
        </p:txBody>
      </p:sp>
    </p:spTree>
    <p:extLst>
      <p:ext uri="{BB962C8B-B14F-4D97-AF65-F5344CB8AC3E}">
        <p14:creationId xmlns:p14="http://schemas.microsoft.com/office/powerpoint/2010/main" val="2231645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772155-9F38-6F41-A11E-DFB4FCA8B7A3}"/>
              </a:ext>
            </a:extLst>
          </p:cNvPr>
          <p:cNvSpPr>
            <a:spLocks noGrp="1"/>
          </p:cNvSpPr>
          <p:nvPr>
            <p:ph type="title"/>
          </p:nvPr>
        </p:nvSpPr>
        <p:spPr/>
        <p:txBody>
          <a:bodyPr/>
          <a:lstStyle/>
          <a:p>
            <a:r>
              <a:rPr kumimoji="1" lang="en-US" altLang="zh-Hant" dirty="0"/>
              <a:t>Terms - architecture</a:t>
            </a:r>
            <a:endParaRPr kumimoji="1" lang="zh-TW" altLang="en-US" dirty="0"/>
          </a:p>
        </p:txBody>
      </p:sp>
      <p:sp>
        <p:nvSpPr>
          <p:cNvPr id="3" name="內容版面配置區 2">
            <a:extLst>
              <a:ext uri="{FF2B5EF4-FFF2-40B4-BE49-F238E27FC236}">
                <a16:creationId xmlns:a16="http://schemas.microsoft.com/office/drawing/2014/main" id="{3C19CB16-D371-7D45-AA3C-77F57602EAF6}"/>
              </a:ext>
            </a:extLst>
          </p:cNvPr>
          <p:cNvSpPr>
            <a:spLocks noGrp="1"/>
          </p:cNvSpPr>
          <p:nvPr>
            <p:ph idx="1"/>
          </p:nvPr>
        </p:nvSpPr>
        <p:spPr/>
        <p:txBody>
          <a:bodyPr/>
          <a:lstStyle/>
          <a:p>
            <a:r>
              <a:rPr kumimoji="1" lang="en-US" altLang="zh-TW" dirty="0"/>
              <a:t>Shard (default 5)</a:t>
            </a:r>
          </a:p>
          <a:p>
            <a:r>
              <a:rPr kumimoji="1" lang="en-US" altLang="zh-TW" dirty="0"/>
              <a:t>Replica (default 1)</a:t>
            </a:r>
          </a:p>
          <a:p>
            <a:r>
              <a:rPr kumimoji="1" lang="en-US" altLang="zh-TW" dirty="0"/>
              <a:t>Node</a:t>
            </a:r>
          </a:p>
          <a:p>
            <a:r>
              <a:rPr kumimoji="1" lang="en-US" altLang="zh-TW" dirty="0"/>
              <a:t>Cluster</a:t>
            </a:r>
            <a:endParaRPr kumimoji="1" lang="zh-TW" altLang="en-US" dirty="0"/>
          </a:p>
        </p:txBody>
      </p:sp>
      <p:pic>
        <p:nvPicPr>
          <p:cNvPr id="4" name="圖片 3">
            <a:extLst>
              <a:ext uri="{FF2B5EF4-FFF2-40B4-BE49-F238E27FC236}">
                <a16:creationId xmlns:a16="http://schemas.microsoft.com/office/drawing/2014/main" id="{7867F55A-2F4A-3345-9215-4DFA974E7E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2287" y="3885600"/>
            <a:ext cx="8051061" cy="1981800"/>
          </a:xfrm>
          <a:prstGeom prst="rect">
            <a:avLst/>
          </a:prstGeom>
        </p:spPr>
      </p:pic>
    </p:spTree>
    <p:extLst>
      <p:ext uri="{BB962C8B-B14F-4D97-AF65-F5344CB8AC3E}">
        <p14:creationId xmlns:p14="http://schemas.microsoft.com/office/powerpoint/2010/main" val="744326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15D515-8843-EB4A-BFE8-D0FA54834D13}"/>
              </a:ext>
            </a:extLst>
          </p:cNvPr>
          <p:cNvSpPr>
            <a:spLocks noGrp="1"/>
          </p:cNvSpPr>
          <p:nvPr>
            <p:ph type="title"/>
          </p:nvPr>
        </p:nvSpPr>
        <p:spPr/>
        <p:txBody>
          <a:bodyPr/>
          <a:lstStyle/>
          <a:p>
            <a:r>
              <a:rPr kumimoji="1" lang="en-US" altLang="zh-TW" dirty="0"/>
              <a:t>RESTful API</a:t>
            </a:r>
            <a:endParaRPr kumimoji="1" lang="zh-TW" altLang="en-US" dirty="0"/>
          </a:p>
        </p:txBody>
      </p:sp>
      <p:sp>
        <p:nvSpPr>
          <p:cNvPr id="3" name="內容版面配置區 2">
            <a:extLst>
              <a:ext uri="{FF2B5EF4-FFF2-40B4-BE49-F238E27FC236}">
                <a16:creationId xmlns:a16="http://schemas.microsoft.com/office/drawing/2014/main" id="{F3796D99-26F7-8641-978D-4535D01AAF92}"/>
              </a:ext>
            </a:extLst>
          </p:cNvPr>
          <p:cNvSpPr>
            <a:spLocks noGrp="1"/>
          </p:cNvSpPr>
          <p:nvPr>
            <p:ph idx="1"/>
          </p:nvPr>
        </p:nvSpPr>
        <p:spPr/>
        <p:txBody>
          <a:bodyPr/>
          <a:lstStyle/>
          <a:p>
            <a:r>
              <a:rPr kumimoji="1" lang="en-US" altLang="zh-TW" dirty="0"/>
              <a:t>Elasticsearch provides a handful of RESTful API</a:t>
            </a:r>
          </a:p>
          <a:p>
            <a:r>
              <a:rPr kumimoji="1" lang="en-US" altLang="zh-TW" dirty="0"/>
              <a:t>CRUD</a:t>
            </a:r>
          </a:p>
          <a:p>
            <a:r>
              <a:rPr kumimoji="1" lang="en-US" altLang="zh-TW" dirty="0"/>
              <a:t>POST, GET, PUT, DELETE</a:t>
            </a:r>
          </a:p>
          <a:p>
            <a:r>
              <a:rPr kumimoji="1" lang="en-US" altLang="zh-TW" dirty="0"/>
              <a:t>Basic form (using curl)</a:t>
            </a:r>
          </a:p>
          <a:p>
            <a:endParaRPr kumimoji="1" lang="en-US" altLang="zh-TW" dirty="0"/>
          </a:p>
          <a:p>
            <a:endParaRPr kumimoji="1" lang="en-US" altLang="zh-TW" dirty="0"/>
          </a:p>
        </p:txBody>
      </p:sp>
      <p:sp>
        <p:nvSpPr>
          <p:cNvPr id="4" name="矩形 3">
            <a:extLst>
              <a:ext uri="{FF2B5EF4-FFF2-40B4-BE49-F238E27FC236}">
                <a16:creationId xmlns:a16="http://schemas.microsoft.com/office/drawing/2014/main" id="{F8EF1FE5-D10F-EA41-A004-3A5001D43B08}"/>
              </a:ext>
            </a:extLst>
          </p:cNvPr>
          <p:cNvSpPr/>
          <p:nvPr/>
        </p:nvSpPr>
        <p:spPr>
          <a:xfrm>
            <a:off x="1776714" y="4252732"/>
            <a:ext cx="9832694" cy="1815882"/>
          </a:xfrm>
          <a:prstGeom prst="rect">
            <a:avLst/>
          </a:prstGeom>
        </p:spPr>
        <p:txBody>
          <a:bodyPr wrap="square">
            <a:spAutoFit/>
          </a:bodyPr>
          <a:lstStyle/>
          <a:p>
            <a:r>
              <a:rPr lang="en" altLang="zh-TW" sz="1400" dirty="0">
                <a:latin typeface="Courier New" panose="02070309020205020404" pitchFamily="49" charset="0"/>
                <a:cs typeface="Courier New" panose="02070309020205020404" pitchFamily="49" charset="0"/>
              </a:rPr>
              <a:t>curl –H 'Content-Type: application/</a:t>
            </a:r>
            <a:r>
              <a:rPr lang="en" altLang="zh-TW" sz="1400" dirty="0" err="1">
                <a:latin typeface="Courier New" panose="02070309020205020404" pitchFamily="49" charset="0"/>
                <a:cs typeface="Courier New" panose="02070309020205020404" pitchFamily="49" charset="0"/>
              </a:rPr>
              <a:t>json</a:t>
            </a:r>
            <a:r>
              <a:rPr lang="en" altLang="zh-TW" sz="1400" dirty="0">
                <a:latin typeface="Courier New" panose="02070309020205020404" pitchFamily="49" charset="0"/>
                <a:cs typeface="Courier New" panose="02070309020205020404" pitchFamily="49" charset="0"/>
              </a:rPr>
              <a:t>' -XGET '127.0.0.1:9200/movies/movie/_search' -d '</a:t>
            </a:r>
          </a:p>
          <a:p>
            <a:r>
              <a:rPr lang="en" altLang="zh-TW" sz="1400" dirty="0">
                <a:latin typeface="Courier New" panose="02070309020205020404" pitchFamily="49" charset="0"/>
                <a:cs typeface="Courier New" panose="02070309020205020404" pitchFamily="49" charset="0"/>
              </a:rPr>
              <a:t>{</a:t>
            </a:r>
          </a:p>
          <a:p>
            <a:r>
              <a:rPr lang="en" altLang="zh-TW" sz="1400" dirty="0">
                <a:latin typeface="Courier New" panose="02070309020205020404" pitchFamily="49" charset="0"/>
                <a:cs typeface="Courier New" panose="02070309020205020404" pitchFamily="49" charset="0"/>
              </a:rPr>
              <a:t>    "query": {</a:t>
            </a:r>
          </a:p>
          <a:p>
            <a:r>
              <a:rPr lang="en" altLang="zh-TW" sz="1400" dirty="0">
                <a:latin typeface="Courier New" panose="02070309020205020404" pitchFamily="49" charset="0"/>
                <a:cs typeface="Courier New" panose="02070309020205020404" pitchFamily="49" charset="0"/>
              </a:rPr>
              <a:t>        "match": {</a:t>
            </a:r>
          </a:p>
          <a:p>
            <a:r>
              <a:rPr lang="en" altLang="zh-TW" sz="1400" dirty="0">
                <a:latin typeface="Courier New" panose="02070309020205020404" pitchFamily="49" charset="0"/>
                <a:cs typeface="Courier New" panose="02070309020205020404" pitchFamily="49" charset="0"/>
              </a:rPr>
              <a:t>            "year" : 2014</a:t>
            </a:r>
          </a:p>
          <a:p>
            <a:r>
              <a:rPr lang="en" altLang="zh-TW" sz="1400" dirty="0">
                <a:latin typeface="Courier New" panose="02070309020205020404" pitchFamily="49" charset="0"/>
                <a:cs typeface="Courier New" panose="02070309020205020404" pitchFamily="49" charset="0"/>
              </a:rPr>
              <a:t>        }</a:t>
            </a:r>
          </a:p>
          <a:p>
            <a:r>
              <a:rPr lang="en" altLang="zh-TW" sz="1400" dirty="0">
                <a:latin typeface="Courier New" panose="02070309020205020404" pitchFamily="49" charset="0"/>
                <a:cs typeface="Courier New" panose="02070309020205020404" pitchFamily="49" charset="0"/>
              </a:rPr>
              <a:t>    }</a:t>
            </a:r>
          </a:p>
          <a:p>
            <a:r>
              <a:rPr lang="en" altLang="zh-TW" sz="1400" dirty="0">
                <a:latin typeface="Courier New" panose="02070309020205020404" pitchFamily="49" charset="0"/>
                <a:cs typeface="Courier New" panose="02070309020205020404" pitchFamily="49" charset="0"/>
              </a:rPr>
              <a:t>}'</a:t>
            </a:r>
            <a:endParaRPr lang="zh-TW" altLang="en-US" sz="1400" dirty="0"/>
          </a:p>
        </p:txBody>
      </p:sp>
    </p:spTree>
    <p:extLst>
      <p:ext uri="{BB962C8B-B14F-4D97-AF65-F5344CB8AC3E}">
        <p14:creationId xmlns:p14="http://schemas.microsoft.com/office/powerpoint/2010/main" val="853162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965B4A-9D9D-204A-BE77-38902EDA980D}"/>
              </a:ext>
            </a:extLst>
          </p:cNvPr>
          <p:cNvSpPr>
            <a:spLocks noGrp="1"/>
          </p:cNvSpPr>
          <p:nvPr>
            <p:ph type="title"/>
          </p:nvPr>
        </p:nvSpPr>
        <p:spPr/>
        <p:txBody>
          <a:bodyPr/>
          <a:lstStyle/>
          <a:p>
            <a:r>
              <a:rPr kumimoji="1" lang="en-US" altLang="zh-TW" dirty="0"/>
              <a:t>Mapping</a:t>
            </a:r>
            <a:endParaRPr kumimoji="1" lang="zh-TW" altLang="en-US" dirty="0"/>
          </a:p>
        </p:txBody>
      </p:sp>
      <p:sp>
        <p:nvSpPr>
          <p:cNvPr id="3" name="內容版面配置區 2">
            <a:extLst>
              <a:ext uri="{FF2B5EF4-FFF2-40B4-BE49-F238E27FC236}">
                <a16:creationId xmlns:a16="http://schemas.microsoft.com/office/drawing/2014/main" id="{524B1E29-55C2-524C-90E1-B4666EEB7061}"/>
              </a:ext>
            </a:extLst>
          </p:cNvPr>
          <p:cNvSpPr>
            <a:spLocks noGrp="1"/>
          </p:cNvSpPr>
          <p:nvPr>
            <p:ph idx="1"/>
          </p:nvPr>
        </p:nvSpPr>
        <p:spPr/>
        <p:txBody>
          <a:bodyPr/>
          <a:lstStyle/>
          <a:p>
            <a:r>
              <a:rPr kumimoji="1" lang="en-US" altLang="zh-Hant" dirty="0"/>
              <a:t>Define the schema of the documents (type)</a:t>
            </a:r>
          </a:p>
          <a:p>
            <a:pPr lvl="1"/>
            <a:r>
              <a:rPr kumimoji="1" lang="en-US" altLang="zh-Hant" dirty="0"/>
              <a:t>Field</a:t>
            </a:r>
          </a:p>
          <a:p>
            <a:pPr lvl="1"/>
            <a:r>
              <a:rPr kumimoji="1" lang="en-US" altLang="zh-Hant" dirty="0"/>
              <a:t>Field type</a:t>
            </a:r>
          </a:p>
          <a:p>
            <a:pPr lvl="2"/>
            <a:r>
              <a:rPr kumimoji="1" lang="en-US" altLang="zh-Hant" dirty="0"/>
              <a:t>text, keyword, byte, short, integer, long, float, double, </a:t>
            </a:r>
            <a:r>
              <a:rPr kumimoji="1" lang="en-US" altLang="zh-Hant" dirty="0" err="1"/>
              <a:t>boolean</a:t>
            </a:r>
            <a:r>
              <a:rPr kumimoji="1" lang="en-US" altLang="zh-Hant" dirty="0"/>
              <a:t>, date, binary</a:t>
            </a:r>
          </a:p>
          <a:p>
            <a:pPr lvl="2"/>
            <a:r>
              <a:rPr kumimoji="1" lang="en-US" altLang="zh-Hant" dirty="0">
                <a:hlinkClick r:id="rId2"/>
              </a:rPr>
              <a:t>https://</a:t>
            </a:r>
            <a:r>
              <a:rPr kumimoji="1" lang="en-US" altLang="zh-Hant" dirty="0" err="1">
                <a:hlinkClick r:id="rId2"/>
              </a:rPr>
              <a:t>www.elastic.co</a:t>
            </a:r>
            <a:r>
              <a:rPr kumimoji="1" lang="en-US" altLang="zh-Hant" dirty="0">
                <a:hlinkClick r:id="rId2"/>
              </a:rPr>
              <a:t>/guide/</a:t>
            </a:r>
            <a:r>
              <a:rPr kumimoji="1" lang="en-US" altLang="zh-Hant" dirty="0" err="1">
                <a:hlinkClick r:id="rId2"/>
              </a:rPr>
              <a:t>en</a:t>
            </a:r>
            <a:r>
              <a:rPr kumimoji="1" lang="en-US" altLang="zh-Hant" dirty="0">
                <a:hlinkClick r:id="rId2"/>
              </a:rPr>
              <a:t>/</a:t>
            </a:r>
            <a:r>
              <a:rPr kumimoji="1" lang="en-US" altLang="zh-Hant" dirty="0" err="1">
                <a:hlinkClick r:id="rId2"/>
              </a:rPr>
              <a:t>elasticsearch</a:t>
            </a:r>
            <a:r>
              <a:rPr kumimoji="1" lang="en-US" altLang="zh-Hant" dirty="0">
                <a:hlinkClick r:id="rId2"/>
              </a:rPr>
              <a:t>/reference/6.2/mapping-</a:t>
            </a:r>
            <a:r>
              <a:rPr kumimoji="1" lang="en-US" altLang="zh-Hant" dirty="0" err="1">
                <a:hlinkClick r:id="rId2"/>
              </a:rPr>
              <a:t>types.html</a:t>
            </a:r>
            <a:endParaRPr kumimoji="1" lang="en-US" altLang="zh-Hant" dirty="0"/>
          </a:p>
          <a:p>
            <a:pPr lvl="1"/>
            <a:r>
              <a:rPr kumimoji="1" lang="en-US" altLang="zh-Hant" dirty="0"/>
              <a:t>Field analyzer</a:t>
            </a:r>
          </a:p>
        </p:txBody>
      </p:sp>
    </p:spTree>
    <p:extLst>
      <p:ext uri="{BB962C8B-B14F-4D97-AF65-F5344CB8AC3E}">
        <p14:creationId xmlns:p14="http://schemas.microsoft.com/office/powerpoint/2010/main" val="1182226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0DE504-BE12-6E43-897E-0FEB9EC37B53}"/>
              </a:ext>
            </a:extLst>
          </p:cNvPr>
          <p:cNvSpPr>
            <a:spLocks noGrp="1"/>
          </p:cNvSpPr>
          <p:nvPr>
            <p:ph type="title"/>
          </p:nvPr>
        </p:nvSpPr>
        <p:spPr/>
        <p:txBody>
          <a:bodyPr/>
          <a:lstStyle/>
          <a:p>
            <a:r>
              <a:rPr kumimoji="1" lang="en-US" altLang="zh-TW" dirty="0"/>
              <a:t>Create a mapping</a:t>
            </a:r>
            <a:endParaRPr kumimoji="1" lang="zh-TW" altLang="en-US" dirty="0"/>
          </a:p>
        </p:txBody>
      </p:sp>
      <p:sp>
        <p:nvSpPr>
          <p:cNvPr id="4" name="矩形 3">
            <a:extLst>
              <a:ext uri="{FF2B5EF4-FFF2-40B4-BE49-F238E27FC236}">
                <a16:creationId xmlns:a16="http://schemas.microsoft.com/office/drawing/2014/main" id="{8B20D1FB-4FAD-8D49-ACC5-6C0A8B96E85B}"/>
              </a:ext>
            </a:extLst>
          </p:cNvPr>
          <p:cNvSpPr/>
          <p:nvPr/>
        </p:nvSpPr>
        <p:spPr>
          <a:xfrm>
            <a:off x="1371600" y="2171700"/>
            <a:ext cx="7521677" cy="2862322"/>
          </a:xfrm>
          <a:prstGeom prst="rect">
            <a:avLst/>
          </a:prstGeom>
        </p:spPr>
        <p:txBody>
          <a:bodyPr wrap="square">
            <a:spAutoFit/>
          </a:bodyPr>
          <a:lstStyle/>
          <a:p>
            <a:r>
              <a:rPr lang="en" altLang="zh-TW" dirty="0">
                <a:latin typeface="Courier New" panose="02070309020205020404" pitchFamily="49" charset="0"/>
                <a:cs typeface="Courier New" panose="02070309020205020404" pitchFamily="49" charset="0"/>
              </a:rPr>
              <a:t>curl -XPUT '127.0.0.1:9200/</a:t>
            </a:r>
            <a:r>
              <a:rPr lang="en" altLang="zh-TW" dirty="0" err="1">
                <a:latin typeface="Courier New" panose="02070309020205020404" pitchFamily="49" charset="0"/>
                <a:cs typeface="Courier New" panose="02070309020205020404" pitchFamily="49" charset="0"/>
              </a:rPr>
              <a:t>movies?pretty</a:t>
            </a:r>
            <a:r>
              <a:rPr lang="en" altLang="zh-TW" dirty="0">
                <a:latin typeface="Courier New" panose="02070309020205020404" pitchFamily="49" charset="0"/>
                <a:cs typeface="Courier New" panose="02070309020205020404" pitchFamily="49" charset="0"/>
              </a:rPr>
              <a:t>' -d '</a:t>
            </a:r>
          </a:p>
          <a:p>
            <a:r>
              <a:rPr lang="en" altLang="zh-TW" dirty="0">
                <a:latin typeface="Courier New" panose="02070309020205020404" pitchFamily="49" charset="0"/>
                <a:cs typeface="Courier New" panose="02070309020205020404" pitchFamily="49" charset="0"/>
              </a:rPr>
              <a:t>{</a:t>
            </a:r>
          </a:p>
          <a:p>
            <a:r>
              <a:rPr lang="en" altLang="zh-TW" dirty="0">
                <a:latin typeface="Courier New" panose="02070309020205020404" pitchFamily="49" charset="0"/>
                <a:cs typeface="Courier New" panose="02070309020205020404" pitchFamily="49" charset="0"/>
              </a:rPr>
              <a:t>  "mappings": {</a:t>
            </a:r>
          </a:p>
          <a:p>
            <a:r>
              <a:rPr lang="en" altLang="zh-TW" dirty="0">
                <a:latin typeface="Courier New" panose="02070309020205020404" pitchFamily="49" charset="0"/>
                <a:cs typeface="Courier New" panose="02070309020205020404" pitchFamily="49" charset="0"/>
              </a:rPr>
              <a:t>    "movie": {</a:t>
            </a:r>
          </a:p>
          <a:p>
            <a:r>
              <a:rPr lang="en" altLang="zh-TW" dirty="0">
                <a:latin typeface="Courier New" panose="02070309020205020404" pitchFamily="49" charset="0"/>
                <a:cs typeface="Courier New" panose="02070309020205020404" pitchFamily="49" charset="0"/>
              </a:rPr>
              <a:t>      "properties" : {</a:t>
            </a:r>
          </a:p>
          <a:p>
            <a:r>
              <a:rPr lang="en" altLang="zh-TW" dirty="0">
                <a:latin typeface="Courier New" panose="02070309020205020404" pitchFamily="49" charset="0"/>
                <a:cs typeface="Courier New" panose="02070309020205020404" pitchFamily="49" charset="0"/>
              </a:rPr>
              <a:t>        "year" : {"type": "date"}</a:t>
            </a:r>
          </a:p>
          <a:p>
            <a:r>
              <a:rPr lang="en" altLang="zh-TW" dirty="0">
                <a:latin typeface="Courier New" panose="02070309020205020404" pitchFamily="49" charset="0"/>
                <a:cs typeface="Courier New" panose="02070309020205020404" pitchFamily="49" charset="0"/>
              </a:rPr>
              <a:t>      }</a:t>
            </a:r>
          </a:p>
          <a:p>
            <a:r>
              <a:rPr lang="en" altLang="zh-TW" dirty="0">
                <a:latin typeface="Courier New" panose="02070309020205020404" pitchFamily="49" charset="0"/>
                <a:cs typeface="Courier New" panose="02070309020205020404" pitchFamily="49" charset="0"/>
              </a:rPr>
              <a:t>    }</a:t>
            </a:r>
          </a:p>
          <a:p>
            <a:r>
              <a:rPr lang="en" altLang="zh-TW" dirty="0">
                <a:latin typeface="Courier New" panose="02070309020205020404" pitchFamily="49" charset="0"/>
                <a:cs typeface="Courier New" panose="02070309020205020404" pitchFamily="49" charset="0"/>
              </a:rPr>
              <a:t>  }</a:t>
            </a:r>
          </a:p>
          <a:p>
            <a:r>
              <a:rPr lang="en" altLang="zh-TW" dirty="0">
                <a:latin typeface="Courier New" panose="02070309020205020404" pitchFamily="49" charset="0"/>
                <a:cs typeface="Courier New" panose="02070309020205020404" pitchFamily="49" charset="0"/>
              </a:rPr>
              <a:t>}'</a:t>
            </a:r>
            <a:endParaRPr lang="zh-TW" altLang="en-US" dirty="0"/>
          </a:p>
        </p:txBody>
      </p:sp>
    </p:spTree>
    <p:extLst>
      <p:ext uri="{BB962C8B-B14F-4D97-AF65-F5344CB8AC3E}">
        <p14:creationId xmlns:p14="http://schemas.microsoft.com/office/powerpoint/2010/main" val="1863386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0B8B21-2892-3141-8E18-563ECB8BD933}"/>
              </a:ext>
            </a:extLst>
          </p:cNvPr>
          <p:cNvSpPr>
            <a:spLocks noGrp="1"/>
          </p:cNvSpPr>
          <p:nvPr>
            <p:ph type="title"/>
          </p:nvPr>
        </p:nvSpPr>
        <p:spPr/>
        <p:txBody>
          <a:bodyPr/>
          <a:lstStyle/>
          <a:p>
            <a:r>
              <a:rPr kumimoji="1" lang="en-US" altLang="zh-TW" dirty="0"/>
              <a:t>Get the mapping</a:t>
            </a:r>
            <a:endParaRPr kumimoji="1" lang="zh-TW" altLang="en-US" dirty="0"/>
          </a:p>
        </p:txBody>
      </p:sp>
      <p:sp>
        <p:nvSpPr>
          <p:cNvPr id="5" name="矩形 4">
            <a:extLst>
              <a:ext uri="{FF2B5EF4-FFF2-40B4-BE49-F238E27FC236}">
                <a16:creationId xmlns:a16="http://schemas.microsoft.com/office/drawing/2014/main" id="{470E7B2C-01D4-9047-9A97-B205E37578C0}"/>
              </a:ext>
            </a:extLst>
          </p:cNvPr>
          <p:cNvSpPr/>
          <p:nvPr/>
        </p:nvSpPr>
        <p:spPr>
          <a:xfrm>
            <a:off x="1371600" y="2167359"/>
            <a:ext cx="10438544" cy="369332"/>
          </a:xfrm>
          <a:prstGeom prst="rect">
            <a:avLst/>
          </a:prstGeom>
        </p:spPr>
        <p:txBody>
          <a:bodyPr wrap="square">
            <a:spAutoFit/>
          </a:bodyPr>
          <a:lstStyle/>
          <a:p>
            <a:r>
              <a:rPr lang="en" altLang="zh-TW" dirty="0">
                <a:latin typeface="Courier New" panose="02070309020205020404" pitchFamily="49" charset="0"/>
                <a:cs typeface="Courier New" panose="02070309020205020404" pitchFamily="49" charset="0"/>
              </a:rPr>
              <a:t>curl -XGET '127.0.0.1:9200/movies/movie/_mapping'</a:t>
            </a:r>
            <a:endParaRPr lang="en" altLang="zh-TW"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3740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766BCB-451C-AB46-8A85-6446D4364493}"/>
              </a:ext>
            </a:extLst>
          </p:cNvPr>
          <p:cNvSpPr>
            <a:spLocks noGrp="1"/>
          </p:cNvSpPr>
          <p:nvPr>
            <p:ph type="title"/>
          </p:nvPr>
        </p:nvSpPr>
        <p:spPr/>
        <p:txBody>
          <a:bodyPr/>
          <a:lstStyle/>
          <a:p>
            <a:r>
              <a:rPr kumimoji="1" lang="en-US" altLang="zh-TW" dirty="0"/>
              <a:t>Insert a single document</a:t>
            </a:r>
            <a:endParaRPr kumimoji="1" lang="zh-TW" altLang="en-US" dirty="0"/>
          </a:p>
        </p:txBody>
      </p:sp>
      <p:sp>
        <p:nvSpPr>
          <p:cNvPr id="5" name="矩形 4">
            <a:extLst>
              <a:ext uri="{FF2B5EF4-FFF2-40B4-BE49-F238E27FC236}">
                <a16:creationId xmlns:a16="http://schemas.microsoft.com/office/drawing/2014/main" id="{04CC7CB9-93F1-B64E-8242-3EF131A65BE9}"/>
              </a:ext>
            </a:extLst>
          </p:cNvPr>
          <p:cNvSpPr/>
          <p:nvPr/>
        </p:nvSpPr>
        <p:spPr>
          <a:xfrm>
            <a:off x="1371600" y="2171700"/>
            <a:ext cx="10438544" cy="1754326"/>
          </a:xfrm>
          <a:prstGeom prst="rect">
            <a:avLst/>
          </a:prstGeom>
        </p:spPr>
        <p:txBody>
          <a:bodyPr wrap="square">
            <a:spAutoFit/>
          </a:bodyPr>
          <a:lstStyle/>
          <a:p>
            <a:r>
              <a:rPr lang="en" altLang="zh-TW" dirty="0">
                <a:latin typeface="Courier New" panose="02070309020205020404" pitchFamily="49" charset="0"/>
                <a:cs typeface="Courier New" panose="02070309020205020404" pitchFamily="49" charset="0"/>
              </a:rPr>
              <a:t>curl -XPUT '127.0.0.1:9200/movies/movie/112556' -d '</a:t>
            </a:r>
          </a:p>
          <a:p>
            <a:r>
              <a:rPr lang="en" altLang="zh-TW" dirty="0">
                <a:latin typeface="Courier New" panose="02070309020205020404" pitchFamily="49" charset="0"/>
                <a:cs typeface="Courier New" panose="02070309020205020404" pitchFamily="49" charset="0"/>
              </a:rPr>
              <a:t>{</a:t>
            </a:r>
          </a:p>
          <a:p>
            <a:r>
              <a:rPr lang="en" altLang="zh-TW" dirty="0">
                <a:latin typeface="Courier New" panose="02070309020205020404" pitchFamily="49" charset="0"/>
                <a:cs typeface="Courier New" panose="02070309020205020404" pitchFamily="49" charset="0"/>
              </a:rPr>
              <a:t>  "genre": ["Drama", "Thriller"],</a:t>
            </a:r>
          </a:p>
          <a:p>
            <a:r>
              <a:rPr lang="en" altLang="zh-TW" dirty="0">
                <a:latin typeface="Courier New" panose="02070309020205020404" pitchFamily="49" charset="0"/>
                <a:cs typeface="Courier New" panose="02070309020205020404" pitchFamily="49" charset="0"/>
              </a:rPr>
              <a:t>  "title": "Gone Girl",</a:t>
            </a:r>
          </a:p>
          <a:p>
            <a:r>
              <a:rPr lang="en" altLang="zh-TW" dirty="0">
                <a:latin typeface="Courier New" panose="02070309020205020404" pitchFamily="49" charset="0"/>
                <a:cs typeface="Courier New" panose="02070309020205020404" pitchFamily="49" charset="0"/>
              </a:rPr>
              <a:t>  "year": 2014</a:t>
            </a:r>
          </a:p>
          <a:p>
            <a:r>
              <a:rPr lang="en" altLang="zh-TW" dirty="0">
                <a:latin typeface="Courier New" panose="02070309020205020404" pitchFamily="49" charset="0"/>
                <a:cs typeface="Courier New" panose="02070309020205020404" pitchFamily="49" charset="0"/>
              </a:rPr>
              <a:t>}'</a:t>
            </a:r>
            <a:endParaRPr lang="en" altLang="zh-TW"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76188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642E1F-93E6-7B41-AD52-323762E08502}"/>
              </a:ext>
            </a:extLst>
          </p:cNvPr>
          <p:cNvSpPr>
            <a:spLocks noGrp="1"/>
          </p:cNvSpPr>
          <p:nvPr>
            <p:ph type="title"/>
          </p:nvPr>
        </p:nvSpPr>
        <p:spPr/>
        <p:txBody>
          <a:bodyPr/>
          <a:lstStyle/>
          <a:p>
            <a:r>
              <a:rPr kumimoji="1" lang="en-US" altLang="zh-TW" dirty="0"/>
              <a:t>Retrieve a single</a:t>
            </a:r>
            <a:r>
              <a:rPr kumimoji="1" lang="zh-Hant" altLang="en-US" dirty="0"/>
              <a:t> </a:t>
            </a:r>
            <a:r>
              <a:rPr kumimoji="1" lang="en-US" altLang="zh-Hant" dirty="0"/>
              <a:t>document</a:t>
            </a:r>
            <a:endParaRPr kumimoji="1" lang="zh-TW" altLang="en-US" dirty="0"/>
          </a:p>
        </p:txBody>
      </p:sp>
      <p:sp>
        <p:nvSpPr>
          <p:cNvPr id="6" name="矩形 5">
            <a:extLst>
              <a:ext uri="{FF2B5EF4-FFF2-40B4-BE49-F238E27FC236}">
                <a16:creationId xmlns:a16="http://schemas.microsoft.com/office/drawing/2014/main" id="{739BEC3B-C327-7845-95FD-A0371C2C20CB}"/>
              </a:ext>
            </a:extLst>
          </p:cNvPr>
          <p:cNvSpPr/>
          <p:nvPr/>
        </p:nvSpPr>
        <p:spPr>
          <a:xfrm>
            <a:off x="1371600" y="1802368"/>
            <a:ext cx="10438544" cy="369332"/>
          </a:xfrm>
          <a:prstGeom prst="rect">
            <a:avLst/>
          </a:prstGeom>
        </p:spPr>
        <p:txBody>
          <a:bodyPr wrap="square">
            <a:spAutoFit/>
          </a:bodyPr>
          <a:lstStyle/>
          <a:p>
            <a:r>
              <a:rPr lang="en" altLang="zh-TW" dirty="0">
                <a:latin typeface="Courier New" panose="02070309020205020404" pitchFamily="49" charset="0"/>
                <a:cs typeface="Courier New" panose="02070309020205020404" pitchFamily="49" charset="0"/>
              </a:rPr>
              <a:t>curl -XGET '127.0.0.1:9200/movies/movie/112556'</a:t>
            </a:r>
            <a:endParaRPr lang="en" altLang="zh-TW" dirty="0">
              <a:effectLst/>
              <a:latin typeface="Courier New" panose="02070309020205020404" pitchFamily="49" charset="0"/>
              <a:cs typeface="Courier New" panose="02070309020205020404" pitchFamily="49" charset="0"/>
            </a:endParaRPr>
          </a:p>
        </p:txBody>
      </p:sp>
      <p:sp>
        <p:nvSpPr>
          <p:cNvPr id="7" name="矩形 6">
            <a:extLst>
              <a:ext uri="{FF2B5EF4-FFF2-40B4-BE49-F238E27FC236}">
                <a16:creationId xmlns:a16="http://schemas.microsoft.com/office/drawing/2014/main" id="{984C8375-4E3C-F540-8D62-0C1EAAEDC344}"/>
              </a:ext>
            </a:extLst>
          </p:cNvPr>
          <p:cNvSpPr/>
          <p:nvPr/>
        </p:nvSpPr>
        <p:spPr>
          <a:xfrm>
            <a:off x="1371600" y="4859198"/>
            <a:ext cx="10438544" cy="369332"/>
          </a:xfrm>
          <a:prstGeom prst="rect">
            <a:avLst/>
          </a:prstGeom>
        </p:spPr>
        <p:txBody>
          <a:bodyPr wrap="square">
            <a:spAutoFit/>
          </a:bodyPr>
          <a:lstStyle/>
          <a:p>
            <a:r>
              <a:rPr lang="en" altLang="zh-TW" dirty="0">
                <a:latin typeface="Courier New" panose="02070309020205020404" pitchFamily="49" charset="0"/>
                <a:cs typeface="Courier New" panose="02070309020205020404" pitchFamily="49" charset="0"/>
              </a:rPr>
              <a:t>curl -XGET '127.0.0.1:9200/movies/_search'</a:t>
            </a:r>
            <a:endParaRPr lang="en" altLang="zh-TW" dirty="0">
              <a:effectLst/>
              <a:latin typeface="Courier New" panose="02070309020205020404" pitchFamily="49" charset="0"/>
              <a:cs typeface="Courier New" panose="02070309020205020404" pitchFamily="49" charset="0"/>
            </a:endParaRPr>
          </a:p>
        </p:txBody>
      </p:sp>
      <p:sp>
        <p:nvSpPr>
          <p:cNvPr id="8" name="標題 1">
            <a:extLst>
              <a:ext uri="{FF2B5EF4-FFF2-40B4-BE49-F238E27FC236}">
                <a16:creationId xmlns:a16="http://schemas.microsoft.com/office/drawing/2014/main" id="{98DE21DC-55AF-6A41-8FC0-73B374AE0A44}"/>
              </a:ext>
            </a:extLst>
          </p:cNvPr>
          <p:cNvSpPr txBox="1">
            <a:spLocks/>
          </p:cNvSpPr>
          <p:nvPr/>
        </p:nvSpPr>
        <p:spPr>
          <a:xfrm>
            <a:off x="1371600" y="3742630"/>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kumimoji="1" lang="en-US" altLang="zh-TW" dirty="0"/>
              <a:t>Search the entire index</a:t>
            </a:r>
            <a:endParaRPr kumimoji="1" lang="zh-TW" altLang="en-US" dirty="0"/>
          </a:p>
        </p:txBody>
      </p:sp>
    </p:spTree>
    <p:extLst>
      <p:ext uri="{BB962C8B-B14F-4D97-AF65-F5344CB8AC3E}">
        <p14:creationId xmlns:p14="http://schemas.microsoft.com/office/powerpoint/2010/main" val="1003532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2D2B712-EC73-DC46-9099-BB18BD83CDC5}"/>
              </a:ext>
            </a:extLst>
          </p:cNvPr>
          <p:cNvSpPr>
            <a:spLocks noGrp="1"/>
          </p:cNvSpPr>
          <p:nvPr>
            <p:ph type="title"/>
          </p:nvPr>
        </p:nvSpPr>
        <p:spPr/>
        <p:txBody>
          <a:bodyPr/>
          <a:lstStyle/>
          <a:p>
            <a:r>
              <a:rPr kumimoji="1" lang="en-US" altLang="zh-TW" dirty="0"/>
              <a:t>Update a document</a:t>
            </a:r>
            <a:endParaRPr kumimoji="1" lang="zh-TW" altLang="en-US" dirty="0"/>
          </a:p>
        </p:txBody>
      </p:sp>
      <p:sp>
        <p:nvSpPr>
          <p:cNvPr id="4" name="矩形 3">
            <a:extLst>
              <a:ext uri="{FF2B5EF4-FFF2-40B4-BE49-F238E27FC236}">
                <a16:creationId xmlns:a16="http://schemas.microsoft.com/office/drawing/2014/main" id="{E6AD70F4-FB1D-5245-990A-3EDB3EDF70A2}"/>
              </a:ext>
            </a:extLst>
          </p:cNvPr>
          <p:cNvSpPr/>
          <p:nvPr/>
        </p:nvSpPr>
        <p:spPr>
          <a:xfrm>
            <a:off x="1371600" y="1570610"/>
            <a:ext cx="9716947" cy="1754326"/>
          </a:xfrm>
          <a:prstGeom prst="rect">
            <a:avLst/>
          </a:prstGeom>
        </p:spPr>
        <p:txBody>
          <a:bodyPr wrap="square">
            <a:spAutoFit/>
          </a:bodyPr>
          <a:lstStyle/>
          <a:p>
            <a:r>
              <a:rPr lang="en" altLang="zh-TW" dirty="0">
                <a:latin typeface="Courier New" panose="02070309020205020404" pitchFamily="49" charset="0"/>
                <a:cs typeface="Courier New" panose="02070309020205020404" pitchFamily="49" charset="0"/>
              </a:rPr>
              <a:t>curl -XPOST '127.0.0.1:9200/movies/movie/112556/_update' -d '</a:t>
            </a:r>
          </a:p>
          <a:p>
            <a:r>
              <a:rPr lang="en" altLang="zh-TW" dirty="0">
                <a:latin typeface="Courier New" panose="02070309020205020404" pitchFamily="49" charset="0"/>
                <a:cs typeface="Courier New" panose="02070309020205020404" pitchFamily="49" charset="0"/>
              </a:rPr>
              <a:t>{</a:t>
            </a:r>
          </a:p>
          <a:p>
            <a:r>
              <a:rPr lang="en" altLang="zh-TW" dirty="0">
                <a:latin typeface="Courier New" panose="02070309020205020404" pitchFamily="49" charset="0"/>
                <a:cs typeface="Courier New" panose="02070309020205020404" pitchFamily="49" charset="0"/>
              </a:rPr>
              <a:t>  "doc": {</a:t>
            </a:r>
          </a:p>
          <a:p>
            <a:r>
              <a:rPr lang="en" altLang="zh-TW" dirty="0">
                <a:latin typeface="Courier New" panose="02070309020205020404" pitchFamily="49" charset="0"/>
                <a:cs typeface="Courier New" panose="02070309020205020404" pitchFamily="49" charset="0"/>
              </a:rPr>
              <a:t>    "title": "Gone boy"</a:t>
            </a:r>
          </a:p>
          <a:p>
            <a:r>
              <a:rPr lang="en" altLang="zh-TW" dirty="0">
                <a:latin typeface="Courier New" panose="02070309020205020404" pitchFamily="49" charset="0"/>
                <a:cs typeface="Courier New" panose="02070309020205020404" pitchFamily="49" charset="0"/>
              </a:rPr>
              <a:t>  }</a:t>
            </a:r>
          </a:p>
          <a:p>
            <a:r>
              <a:rPr lang="en" altLang="zh-TW" dirty="0">
                <a:latin typeface="Courier New" panose="02070309020205020404" pitchFamily="49" charset="0"/>
                <a:cs typeface="Courier New" panose="02070309020205020404" pitchFamily="49" charset="0"/>
              </a:rPr>
              <a:t>}'</a:t>
            </a:r>
          </a:p>
        </p:txBody>
      </p:sp>
      <p:sp>
        <p:nvSpPr>
          <p:cNvPr id="5" name="標題 1">
            <a:extLst>
              <a:ext uri="{FF2B5EF4-FFF2-40B4-BE49-F238E27FC236}">
                <a16:creationId xmlns:a16="http://schemas.microsoft.com/office/drawing/2014/main" id="{06294DDC-7E6D-6545-AB9E-F6D36321A034}"/>
              </a:ext>
            </a:extLst>
          </p:cNvPr>
          <p:cNvSpPr txBox="1">
            <a:spLocks/>
          </p:cNvSpPr>
          <p:nvPr/>
        </p:nvSpPr>
        <p:spPr>
          <a:xfrm>
            <a:off x="1313726" y="3466796"/>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kumimoji="1" lang="en-US" altLang="zh-TW" dirty="0"/>
              <a:t>Update a mapping</a:t>
            </a:r>
            <a:endParaRPr kumimoji="1" lang="zh-TW" altLang="en-US" dirty="0"/>
          </a:p>
        </p:txBody>
      </p:sp>
      <p:sp>
        <p:nvSpPr>
          <p:cNvPr id="6" name="矩形 5">
            <a:extLst>
              <a:ext uri="{FF2B5EF4-FFF2-40B4-BE49-F238E27FC236}">
                <a16:creationId xmlns:a16="http://schemas.microsoft.com/office/drawing/2014/main" id="{BB229631-324A-7B4C-B526-7FDF55E44631}"/>
              </a:ext>
            </a:extLst>
          </p:cNvPr>
          <p:cNvSpPr/>
          <p:nvPr/>
        </p:nvSpPr>
        <p:spPr>
          <a:xfrm>
            <a:off x="1313726" y="4209746"/>
            <a:ext cx="9716947" cy="2308324"/>
          </a:xfrm>
          <a:prstGeom prst="rect">
            <a:avLst/>
          </a:prstGeom>
        </p:spPr>
        <p:txBody>
          <a:bodyPr wrap="square">
            <a:spAutoFit/>
          </a:bodyPr>
          <a:lstStyle/>
          <a:p>
            <a:r>
              <a:rPr lang="en" altLang="zh-TW" dirty="0">
                <a:latin typeface="Courier New" panose="02070309020205020404" pitchFamily="49" charset="0"/>
                <a:cs typeface="Courier New" panose="02070309020205020404" pitchFamily="49" charset="0"/>
              </a:rPr>
              <a:t>curl -XPUT '127.0.0.1:9200/movies/_mapping/movie' -d '</a:t>
            </a:r>
          </a:p>
          <a:p>
            <a:r>
              <a:rPr lang="en" altLang="zh-TW" dirty="0">
                <a:latin typeface="Courier New" panose="02070309020205020404" pitchFamily="49" charset="0"/>
                <a:cs typeface="Courier New" panose="02070309020205020404" pitchFamily="49" charset="0"/>
              </a:rPr>
              <a:t>{</a:t>
            </a:r>
          </a:p>
          <a:p>
            <a:r>
              <a:rPr lang="en" altLang="zh-TW" dirty="0">
                <a:latin typeface="Courier New" panose="02070309020205020404" pitchFamily="49" charset="0"/>
                <a:cs typeface="Courier New" panose="02070309020205020404" pitchFamily="49" charset="0"/>
              </a:rPr>
              <a:t>  "properties": {</a:t>
            </a:r>
          </a:p>
          <a:p>
            <a:r>
              <a:rPr lang="en" altLang="zh-TW" dirty="0">
                <a:latin typeface="Courier New" panose="02070309020205020404" pitchFamily="49" charset="0"/>
                <a:cs typeface="Courier New" panose="02070309020205020404" pitchFamily="49" charset="0"/>
              </a:rPr>
              <a:t>    "rating": {</a:t>
            </a:r>
          </a:p>
          <a:p>
            <a:r>
              <a:rPr lang="en" altLang="zh-TW" dirty="0">
                <a:latin typeface="Courier New" panose="02070309020205020404" pitchFamily="49" charset="0"/>
                <a:cs typeface="Courier New" panose="02070309020205020404" pitchFamily="49" charset="0"/>
              </a:rPr>
              <a:t>      "type": "float"</a:t>
            </a:r>
          </a:p>
          <a:p>
            <a:r>
              <a:rPr lang="en" altLang="zh-TW" dirty="0">
                <a:latin typeface="Courier New" panose="02070309020205020404" pitchFamily="49" charset="0"/>
                <a:cs typeface="Courier New" panose="02070309020205020404" pitchFamily="49" charset="0"/>
              </a:rPr>
              <a:t>    }</a:t>
            </a:r>
          </a:p>
          <a:p>
            <a:r>
              <a:rPr lang="en" altLang="zh-TW" dirty="0">
                <a:latin typeface="Courier New" panose="02070309020205020404" pitchFamily="49" charset="0"/>
                <a:cs typeface="Courier New" panose="02070309020205020404" pitchFamily="49" charset="0"/>
              </a:rPr>
              <a:t>  }</a:t>
            </a:r>
          </a:p>
          <a:p>
            <a:r>
              <a:rPr lang="en" altLang="zh-TW"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82096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642E1F-93E6-7B41-AD52-323762E08502}"/>
              </a:ext>
            </a:extLst>
          </p:cNvPr>
          <p:cNvSpPr>
            <a:spLocks noGrp="1"/>
          </p:cNvSpPr>
          <p:nvPr>
            <p:ph type="title"/>
          </p:nvPr>
        </p:nvSpPr>
        <p:spPr/>
        <p:txBody>
          <a:bodyPr/>
          <a:lstStyle/>
          <a:p>
            <a:r>
              <a:rPr kumimoji="1" lang="en-US" altLang="zh-TW" dirty="0"/>
              <a:t>Delete a document</a:t>
            </a:r>
            <a:endParaRPr kumimoji="1" lang="zh-TW" altLang="en-US" dirty="0"/>
          </a:p>
        </p:txBody>
      </p:sp>
      <p:sp>
        <p:nvSpPr>
          <p:cNvPr id="6" name="矩形 5">
            <a:extLst>
              <a:ext uri="{FF2B5EF4-FFF2-40B4-BE49-F238E27FC236}">
                <a16:creationId xmlns:a16="http://schemas.microsoft.com/office/drawing/2014/main" id="{739BEC3B-C327-7845-95FD-A0371C2C20CB}"/>
              </a:ext>
            </a:extLst>
          </p:cNvPr>
          <p:cNvSpPr/>
          <p:nvPr/>
        </p:nvSpPr>
        <p:spPr>
          <a:xfrm>
            <a:off x="1371600" y="1802368"/>
            <a:ext cx="10438544" cy="369332"/>
          </a:xfrm>
          <a:prstGeom prst="rect">
            <a:avLst/>
          </a:prstGeom>
        </p:spPr>
        <p:txBody>
          <a:bodyPr wrap="square">
            <a:spAutoFit/>
          </a:bodyPr>
          <a:lstStyle/>
          <a:p>
            <a:r>
              <a:rPr lang="en" altLang="zh-TW" dirty="0">
                <a:latin typeface="Courier New" panose="02070309020205020404" pitchFamily="49" charset="0"/>
                <a:cs typeface="Courier New" panose="02070309020205020404" pitchFamily="49" charset="0"/>
              </a:rPr>
              <a:t>curl -XDELETE '127.0.0.1:9200/movies/movie/112556'</a:t>
            </a:r>
          </a:p>
        </p:txBody>
      </p:sp>
      <p:sp>
        <p:nvSpPr>
          <p:cNvPr id="7" name="矩形 6">
            <a:extLst>
              <a:ext uri="{FF2B5EF4-FFF2-40B4-BE49-F238E27FC236}">
                <a16:creationId xmlns:a16="http://schemas.microsoft.com/office/drawing/2014/main" id="{984C8375-4E3C-F540-8D62-0C1EAAEDC344}"/>
              </a:ext>
            </a:extLst>
          </p:cNvPr>
          <p:cNvSpPr/>
          <p:nvPr/>
        </p:nvSpPr>
        <p:spPr>
          <a:xfrm>
            <a:off x="1371600" y="4859198"/>
            <a:ext cx="10438544" cy="369332"/>
          </a:xfrm>
          <a:prstGeom prst="rect">
            <a:avLst/>
          </a:prstGeom>
        </p:spPr>
        <p:txBody>
          <a:bodyPr wrap="square">
            <a:spAutoFit/>
          </a:bodyPr>
          <a:lstStyle/>
          <a:p>
            <a:r>
              <a:rPr lang="en" altLang="zh-TW" dirty="0">
                <a:latin typeface="Courier New" panose="02070309020205020404" pitchFamily="49" charset="0"/>
                <a:cs typeface="Courier New" panose="02070309020205020404" pitchFamily="49" charset="0"/>
              </a:rPr>
              <a:t>curl -XDELETE '127.0.0.1:9200/movies'</a:t>
            </a:r>
          </a:p>
        </p:txBody>
      </p:sp>
      <p:sp>
        <p:nvSpPr>
          <p:cNvPr id="8" name="標題 1">
            <a:extLst>
              <a:ext uri="{FF2B5EF4-FFF2-40B4-BE49-F238E27FC236}">
                <a16:creationId xmlns:a16="http://schemas.microsoft.com/office/drawing/2014/main" id="{98DE21DC-55AF-6A41-8FC0-73B374AE0A44}"/>
              </a:ext>
            </a:extLst>
          </p:cNvPr>
          <p:cNvSpPr txBox="1">
            <a:spLocks/>
          </p:cNvSpPr>
          <p:nvPr/>
        </p:nvSpPr>
        <p:spPr>
          <a:xfrm>
            <a:off x="1371600" y="3742630"/>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kumimoji="1" lang="en-US" altLang="zh-TW" dirty="0"/>
              <a:t>Delete an index</a:t>
            </a:r>
            <a:endParaRPr kumimoji="1" lang="zh-TW" altLang="en-US" dirty="0"/>
          </a:p>
        </p:txBody>
      </p:sp>
    </p:spTree>
    <p:extLst>
      <p:ext uri="{BB962C8B-B14F-4D97-AF65-F5344CB8AC3E}">
        <p14:creationId xmlns:p14="http://schemas.microsoft.com/office/powerpoint/2010/main" val="2709568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DBCE89-CF28-574E-BE6B-40D10A62DBDF}"/>
              </a:ext>
            </a:extLst>
          </p:cNvPr>
          <p:cNvSpPr>
            <a:spLocks noGrp="1"/>
          </p:cNvSpPr>
          <p:nvPr>
            <p:ph type="title"/>
          </p:nvPr>
        </p:nvSpPr>
        <p:spPr/>
        <p:txBody>
          <a:bodyPr/>
          <a:lstStyle/>
          <a:p>
            <a:r>
              <a:rPr kumimoji="1" lang="en-US" altLang="zh-TW" dirty="0"/>
              <a:t>What is ELK Stack?</a:t>
            </a:r>
            <a:endParaRPr kumimoji="1" lang="zh-TW" altLang="en-US" dirty="0"/>
          </a:p>
        </p:txBody>
      </p:sp>
      <p:pic>
        <p:nvPicPr>
          <p:cNvPr id="4" name="圖片 3">
            <a:extLst>
              <a:ext uri="{FF2B5EF4-FFF2-40B4-BE49-F238E27FC236}">
                <a16:creationId xmlns:a16="http://schemas.microsoft.com/office/drawing/2014/main" id="{0AF72FEF-9EBA-8B4B-BBB4-74030642E51A}"/>
              </a:ext>
            </a:extLst>
          </p:cNvPr>
          <p:cNvPicPr>
            <a:picLocks noChangeAspect="1"/>
          </p:cNvPicPr>
          <p:nvPr/>
        </p:nvPicPr>
        <p:blipFill>
          <a:blip r:embed="rId2"/>
          <a:stretch>
            <a:fillRect/>
          </a:stretch>
        </p:blipFill>
        <p:spPr>
          <a:xfrm>
            <a:off x="2764091" y="2171700"/>
            <a:ext cx="6816218" cy="2248649"/>
          </a:xfrm>
          <a:prstGeom prst="rect">
            <a:avLst/>
          </a:prstGeom>
        </p:spPr>
      </p:pic>
    </p:spTree>
    <p:extLst>
      <p:ext uri="{BB962C8B-B14F-4D97-AF65-F5344CB8AC3E}">
        <p14:creationId xmlns:p14="http://schemas.microsoft.com/office/powerpoint/2010/main" val="94574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C29FC0-2BDC-BC48-917F-08F83F2E6B1A}"/>
              </a:ext>
            </a:extLst>
          </p:cNvPr>
          <p:cNvSpPr>
            <a:spLocks noGrp="1"/>
          </p:cNvSpPr>
          <p:nvPr>
            <p:ph type="title"/>
          </p:nvPr>
        </p:nvSpPr>
        <p:spPr/>
        <p:txBody>
          <a:bodyPr/>
          <a:lstStyle/>
          <a:p>
            <a:r>
              <a:rPr kumimoji="1" lang="en-US" altLang="zh-TW" dirty="0"/>
              <a:t>List all indices</a:t>
            </a:r>
            <a:endParaRPr kumimoji="1" lang="zh-TW" altLang="en-US" dirty="0"/>
          </a:p>
        </p:txBody>
      </p:sp>
      <p:sp>
        <p:nvSpPr>
          <p:cNvPr id="4" name="矩形 3">
            <a:extLst>
              <a:ext uri="{FF2B5EF4-FFF2-40B4-BE49-F238E27FC236}">
                <a16:creationId xmlns:a16="http://schemas.microsoft.com/office/drawing/2014/main" id="{585AF360-A163-A140-924A-84C1DAF02E34}"/>
              </a:ext>
            </a:extLst>
          </p:cNvPr>
          <p:cNvSpPr/>
          <p:nvPr/>
        </p:nvSpPr>
        <p:spPr>
          <a:xfrm>
            <a:off x="1371600" y="2171700"/>
            <a:ext cx="10438544" cy="369332"/>
          </a:xfrm>
          <a:prstGeom prst="rect">
            <a:avLst/>
          </a:prstGeom>
        </p:spPr>
        <p:txBody>
          <a:bodyPr wrap="square">
            <a:spAutoFit/>
          </a:bodyPr>
          <a:lstStyle/>
          <a:p>
            <a:r>
              <a:rPr lang="en" altLang="zh-TW" dirty="0">
                <a:latin typeface="Courier New" panose="02070309020205020404" pitchFamily="49" charset="0"/>
                <a:cs typeface="Courier New" panose="02070309020205020404" pitchFamily="49" charset="0"/>
              </a:rPr>
              <a:t>curl -XGET '127.0.0.1:9200/_cat/</a:t>
            </a:r>
            <a:r>
              <a:rPr lang="en" altLang="zh-TW" dirty="0" err="1">
                <a:latin typeface="Courier New" panose="02070309020205020404" pitchFamily="49" charset="0"/>
                <a:cs typeface="Courier New" panose="02070309020205020404" pitchFamily="49" charset="0"/>
              </a:rPr>
              <a:t>indices?v</a:t>
            </a:r>
            <a:r>
              <a:rPr lang="en" altLang="zh-TW" dirty="0">
                <a:latin typeface="Courier New" panose="02070309020205020404" pitchFamily="49" charset="0"/>
                <a:cs typeface="Courier New" panose="02070309020205020404" pitchFamily="49" charset="0"/>
              </a:rPr>
              <a:t>'</a:t>
            </a:r>
            <a:endParaRPr lang="en" altLang="zh-TW"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16622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3388C2-350B-B743-9E1F-DC660F9DFAB5}"/>
              </a:ext>
            </a:extLst>
          </p:cNvPr>
          <p:cNvSpPr>
            <a:spLocks noGrp="1"/>
          </p:cNvSpPr>
          <p:nvPr>
            <p:ph type="title"/>
          </p:nvPr>
        </p:nvSpPr>
        <p:spPr/>
        <p:txBody>
          <a:bodyPr/>
          <a:lstStyle/>
          <a:p>
            <a:r>
              <a:rPr kumimoji="1" lang="en-US" altLang="zh-TW" dirty="0"/>
              <a:t>Insert a bulk of documents </a:t>
            </a:r>
            <a:endParaRPr kumimoji="1" lang="zh-TW" altLang="en-US" dirty="0"/>
          </a:p>
        </p:txBody>
      </p:sp>
      <p:sp>
        <p:nvSpPr>
          <p:cNvPr id="4" name="矩形 3">
            <a:extLst>
              <a:ext uri="{FF2B5EF4-FFF2-40B4-BE49-F238E27FC236}">
                <a16:creationId xmlns:a16="http://schemas.microsoft.com/office/drawing/2014/main" id="{132E71E6-78A2-8B4F-B8A8-3F36747861BF}"/>
              </a:ext>
            </a:extLst>
          </p:cNvPr>
          <p:cNvSpPr/>
          <p:nvPr/>
        </p:nvSpPr>
        <p:spPr>
          <a:xfrm>
            <a:off x="1371600" y="1650839"/>
            <a:ext cx="10262886" cy="2769989"/>
          </a:xfrm>
          <a:prstGeom prst="rect">
            <a:avLst/>
          </a:prstGeom>
        </p:spPr>
        <p:txBody>
          <a:bodyPr wrap="square">
            <a:spAutoFit/>
          </a:bodyPr>
          <a:lstStyle/>
          <a:p>
            <a:r>
              <a:rPr lang="en" altLang="zh-TW" dirty="0">
                <a:latin typeface="Courier New" panose="02070309020205020404" pitchFamily="49" charset="0"/>
              </a:rPr>
              <a:t>curl -XPUT '127.0.0.1:9200/_bulk' -d '</a:t>
            </a:r>
          </a:p>
          <a:p>
            <a:endParaRPr lang="en" altLang="zh-TW" sz="1200" dirty="0">
              <a:latin typeface="Courier New" panose="02070309020205020404" pitchFamily="49" charset="0"/>
            </a:endParaRPr>
          </a:p>
          <a:p>
            <a:endParaRPr lang="en" altLang="zh-TW" sz="1200" dirty="0">
              <a:latin typeface="Courier New" panose="02070309020205020404" pitchFamily="49" charset="0"/>
            </a:endParaRPr>
          </a:p>
          <a:p>
            <a:r>
              <a:rPr lang="en" altLang="zh-TW" sz="1200" dirty="0">
                <a:latin typeface="Courier New" panose="02070309020205020404" pitchFamily="49" charset="0"/>
              </a:rPr>
              <a:t>{ "create" : { "_index" : "movies", "_type" : "movie", "_id" : "135569" } }</a:t>
            </a:r>
          </a:p>
          <a:p>
            <a:r>
              <a:rPr lang="en" altLang="zh-TW" sz="1200" dirty="0">
                <a:latin typeface="Courier New" panose="02070309020205020404" pitchFamily="49" charset="0"/>
              </a:rPr>
              <a:t>{ "id": "135569", "title" : "Star Trek Beyond", "year":2016 , "genre":["Action", "Adventure", "Sci-Fi"] }</a:t>
            </a:r>
          </a:p>
          <a:p>
            <a:r>
              <a:rPr lang="en" altLang="zh-TW" sz="1200" dirty="0">
                <a:latin typeface="Courier New" panose="02070309020205020404" pitchFamily="49" charset="0"/>
              </a:rPr>
              <a:t>{ "create" : { "_index" : "movies", "_type" : "movie", "_id" : "122886" } }</a:t>
            </a:r>
          </a:p>
          <a:p>
            <a:r>
              <a:rPr lang="en" altLang="zh-TW" sz="1200" dirty="0">
                <a:latin typeface="Courier New" panose="02070309020205020404" pitchFamily="49" charset="0"/>
              </a:rPr>
              <a:t>{ "id": "122886", "title" : "Star Wars: Episode VII -The Force Awakens", "year":2015 , "genre":["Action", "Adventure", "Fantasy", "Sci-Fi", "IMAX"] }</a:t>
            </a:r>
          </a:p>
          <a:p>
            <a:r>
              <a:rPr lang="en" altLang="zh-TW" sz="1200" dirty="0">
                <a:latin typeface="Courier New" panose="02070309020205020404" pitchFamily="49" charset="0"/>
              </a:rPr>
              <a:t>{ "create" : { "_index" : "movies", "_type" : "movie", "_id" : "109487" } }</a:t>
            </a:r>
          </a:p>
          <a:p>
            <a:r>
              <a:rPr lang="en" altLang="zh-TW" sz="1200" dirty="0">
                <a:latin typeface="Courier New" panose="02070309020205020404" pitchFamily="49" charset="0"/>
              </a:rPr>
              <a:t>{ "id": "109487", "title" : "Interstellar", "year":2014 , "genre":["Sci-Fi", "IMAX"] }</a:t>
            </a:r>
          </a:p>
          <a:p>
            <a:r>
              <a:rPr lang="en" altLang="zh-TW" sz="1200" dirty="0">
                <a:latin typeface="Courier New" panose="02070309020205020404" pitchFamily="49" charset="0"/>
              </a:rPr>
              <a:t>{ "create" : { "_index" : "movies", "_type" : "movie", "_id" : "58559" } }</a:t>
            </a:r>
          </a:p>
          <a:p>
            <a:r>
              <a:rPr lang="en" altLang="zh-TW" sz="1200" dirty="0">
                <a:latin typeface="Courier New" panose="02070309020205020404" pitchFamily="49" charset="0"/>
              </a:rPr>
              <a:t>{ "id": "58559", "title" : "Dark Knight, The", "year":2008 , "genre":["Action", "Crime", "Drama", "IMAX"] }</a:t>
            </a:r>
          </a:p>
          <a:p>
            <a:r>
              <a:rPr lang="en" altLang="zh-TW" sz="1200" dirty="0">
                <a:latin typeface="Courier New" panose="02070309020205020404" pitchFamily="49" charset="0"/>
              </a:rPr>
              <a:t>{ "create" : { "_index" : "movies", "_type" : "movie", "_id" : "1924" } }</a:t>
            </a:r>
          </a:p>
          <a:p>
            <a:r>
              <a:rPr lang="en" altLang="zh-TW" sz="1200" dirty="0">
                <a:latin typeface="Courier New" panose="02070309020205020404" pitchFamily="49" charset="0"/>
              </a:rPr>
              <a:t>{ "id": "1924", "title" : "Plan 9 from Outer Space", "year":1959 , "genre":["Horror", "Sci-Fi"] }'</a:t>
            </a:r>
            <a:endParaRPr lang="en" altLang="zh-TW" sz="1200" dirty="0">
              <a:effectLst/>
              <a:latin typeface="Courier New" panose="02070309020205020404" pitchFamily="49" charset="0"/>
            </a:endParaRPr>
          </a:p>
        </p:txBody>
      </p:sp>
      <p:sp>
        <p:nvSpPr>
          <p:cNvPr id="6" name="內容版面配置區 2">
            <a:extLst>
              <a:ext uri="{FF2B5EF4-FFF2-40B4-BE49-F238E27FC236}">
                <a16:creationId xmlns:a16="http://schemas.microsoft.com/office/drawing/2014/main" id="{58A8A19C-8A05-3A4B-A813-DCAF622EE2E8}"/>
              </a:ext>
            </a:extLst>
          </p:cNvPr>
          <p:cNvSpPr>
            <a:spLocks noGrp="1"/>
          </p:cNvSpPr>
          <p:nvPr>
            <p:ph idx="1"/>
          </p:nvPr>
        </p:nvSpPr>
        <p:spPr>
          <a:xfrm>
            <a:off x="1371600" y="2286000"/>
            <a:ext cx="9601200" cy="3581400"/>
          </a:xfrm>
        </p:spPr>
        <p:txBody>
          <a:bodyPr/>
          <a:lstStyle/>
          <a:p>
            <a:endParaRPr kumimoji="1" lang="en-US" altLang="zh-TW" dirty="0"/>
          </a:p>
          <a:p>
            <a:endParaRPr kumimoji="1" lang="en-US" altLang="zh-TW" dirty="0"/>
          </a:p>
          <a:p>
            <a:endParaRPr kumimoji="1" lang="en-US" altLang="zh-TW" dirty="0"/>
          </a:p>
          <a:p>
            <a:endParaRPr kumimoji="1" lang="en-US" altLang="zh-TW" dirty="0"/>
          </a:p>
          <a:p>
            <a:endParaRPr kumimoji="1" lang="en-US" altLang="zh-TW" dirty="0"/>
          </a:p>
          <a:p>
            <a:endParaRPr kumimoji="1" lang="en-US" altLang="zh-TW" dirty="0"/>
          </a:p>
          <a:p>
            <a:r>
              <a:rPr kumimoji="1" lang="en-US" altLang="zh-TW" dirty="0"/>
              <a:t>Import documents from file</a:t>
            </a:r>
          </a:p>
          <a:p>
            <a:pPr marL="0" indent="0">
              <a:buNone/>
            </a:pPr>
            <a:endParaRPr kumimoji="1" lang="zh-TW" altLang="en-US" dirty="0"/>
          </a:p>
        </p:txBody>
      </p:sp>
      <p:sp>
        <p:nvSpPr>
          <p:cNvPr id="7" name="矩形 6">
            <a:extLst>
              <a:ext uri="{FF2B5EF4-FFF2-40B4-BE49-F238E27FC236}">
                <a16:creationId xmlns:a16="http://schemas.microsoft.com/office/drawing/2014/main" id="{3FA4259D-46C0-DF44-8F87-329D191852D8}"/>
              </a:ext>
            </a:extLst>
          </p:cNvPr>
          <p:cNvSpPr/>
          <p:nvPr/>
        </p:nvSpPr>
        <p:spPr>
          <a:xfrm>
            <a:off x="1758359" y="5498068"/>
            <a:ext cx="8318303" cy="369332"/>
          </a:xfrm>
          <a:prstGeom prst="rect">
            <a:avLst/>
          </a:prstGeom>
        </p:spPr>
        <p:txBody>
          <a:bodyPr wrap="none">
            <a:spAutoFit/>
          </a:bodyPr>
          <a:lstStyle/>
          <a:p>
            <a:r>
              <a:rPr lang="zh-TW" altLang="en-US" dirty="0">
                <a:latin typeface="Courier New" panose="02070309020205020404" pitchFamily="49" charset="0"/>
                <a:cs typeface="Courier New" panose="02070309020205020404" pitchFamily="49" charset="0"/>
              </a:rPr>
              <a:t>curl -X</a:t>
            </a:r>
            <a:r>
              <a:rPr lang="en-US" altLang="zh-TW" dirty="0">
                <a:latin typeface="Courier New" panose="02070309020205020404" pitchFamily="49" charset="0"/>
                <a:cs typeface="Courier New" panose="02070309020205020404" pitchFamily="49" charset="0"/>
              </a:rPr>
              <a:t>PUT</a:t>
            </a:r>
            <a:r>
              <a:rPr lang="zh-TW" altLang="en-US" dirty="0">
                <a:latin typeface="Courier New" panose="02070309020205020404" pitchFamily="49" charset="0"/>
                <a:cs typeface="Courier New" panose="02070309020205020404" pitchFamily="49" charset="0"/>
              </a:rPr>
              <a:t> '</a:t>
            </a:r>
            <a:r>
              <a:rPr lang="en-US" altLang="zh-TW" dirty="0">
                <a:latin typeface="Courier New" panose="02070309020205020404" pitchFamily="49" charset="0"/>
                <a:cs typeface="Courier New" panose="02070309020205020404" pitchFamily="49" charset="0"/>
              </a:rPr>
              <a:t>127.0.0.1</a:t>
            </a:r>
            <a:r>
              <a:rPr lang="zh-TW" altLang="en-US" dirty="0">
                <a:latin typeface="Courier New" panose="02070309020205020404" pitchFamily="49" charset="0"/>
                <a:cs typeface="Courier New" panose="02070309020205020404" pitchFamily="49" charset="0"/>
              </a:rPr>
              <a:t>:9200/</a:t>
            </a:r>
            <a:r>
              <a:rPr lang="en-US" altLang="zh-TW" dirty="0">
                <a:latin typeface="Courier New" panose="02070309020205020404" pitchFamily="49" charset="0"/>
                <a:cs typeface="Courier New" panose="02070309020205020404" pitchFamily="49" charset="0"/>
              </a:rPr>
              <a:t>_bulk' --data-binary @</a:t>
            </a:r>
            <a:r>
              <a:rPr lang="en-US" altLang="zh-TW" dirty="0" err="1">
                <a:latin typeface="Courier New" panose="02070309020205020404" pitchFamily="49" charset="0"/>
                <a:cs typeface="Courier New" panose="02070309020205020404" pitchFamily="49" charset="0"/>
              </a:rPr>
              <a:t>movie.json</a:t>
            </a:r>
            <a:endParaRPr lang="zh-TW"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3173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E8DF1F-4C23-724E-8608-1635F40D113E}"/>
              </a:ext>
            </a:extLst>
          </p:cNvPr>
          <p:cNvSpPr>
            <a:spLocks noGrp="1"/>
          </p:cNvSpPr>
          <p:nvPr>
            <p:ph type="title"/>
          </p:nvPr>
        </p:nvSpPr>
        <p:spPr/>
        <p:txBody>
          <a:bodyPr/>
          <a:lstStyle/>
          <a:p>
            <a:r>
              <a:rPr kumimoji="1" lang="en-US" altLang="zh-TW" dirty="0"/>
              <a:t>Exercise</a:t>
            </a:r>
            <a:endParaRPr kumimoji="1" lang="zh-TW" altLang="en-US" dirty="0"/>
          </a:p>
        </p:txBody>
      </p:sp>
      <p:sp>
        <p:nvSpPr>
          <p:cNvPr id="3" name="內容版面配置區 2">
            <a:extLst>
              <a:ext uri="{FF2B5EF4-FFF2-40B4-BE49-F238E27FC236}">
                <a16:creationId xmlns:a16="http://schemas.microsoft.com/office/drawing/2014/main" id="{145A6C38-4CFA-764C-8843-2C8763F9BD7D}"/>
              </a:ext>
            </a:extLst>
          </p:cNvPr>
          <p:cNvSpPr>
            <a:spLocks noGrp="1"/>
          </p:cNvSpPr>
          <p:nvPr>
            <p:ph idx="1"/>
          </p:nvPr>
        </p:nvSpPr>
        <p:spPr/>
        <p:txBody>
          <a:bodyPr/>
          <a:lstStyle/>
          <a:p>
            <a:r>
              <a:rPr kumimoji="1" lang="en-US" altLang="zh-TW" dirty="0"/>
              <a:t>Import csv file into Elasticsearch using Python scripts</a:t>
            </a:r>
          </a:p>
          <a:p>
            <a:pPr lvl="1"/>
            <a:r>
              <a:rPr kumimoji="1" lang="en-US" altLang="zh-TW" dirty="0"/>
              <a:t>Deal with JSON format directly</a:t>
            </a:r>
          </a:p>
          <a:p>
            <a:pPr lvl="1"/>
            <a:r>
              <a:rPr kumimoji="1" lang="en-US" altLang="zh-TW" dirty="0"/>
              <a:t>Use Python </a:t>
            </a:r>
            <a:r>
              <a:rPr kumimoji="1" lang="en-US" altLang="zh-TW" dirty="0" err="1"/>
              <a:t>elasticsearch</a:t>
            </a:r>
            <a:r>
              <a:rPr kumimoji="1" lang="en-US" altLang="zh-TW" dirty="0"/>
              <a:t> package</a:t>
            </a:r>
            <a:endParaRPr kumimoji="1" lang="zh-TW" altLang="en-US" dirty="0"/>
          </a:p>
        </p:txBody>
      </p:sp>
    </p:spTree>
    <p:extLst>
      <p:ext uri="{BB962C8B-B14F-4D97-AF65-F5344CB8AC3E}">
        <p14:creationId xmlns:p14="http://schemas.microsoft.com/office/powerpoint/2010/main" val="4122583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3EB1D690-95BB-554B-A29E-FE436078C89B}"/>
              </a:ext>
            </a:extLst>
          </p:cNvPr>
          <p:cNvSpPr>
            <a:spLocks noGrp="1"/>
          </p:cNvSpPr>
          <p:nvPr>
            <p:ph type="title"/>
          </p:nvPr>
        </p:nvSpPr>
        <p:spPr/>
        <p:txBody>
          <a:bodyPr/>
          <a:lstStyle/>
          <a:p>
            <a:r>
              <a:rPr kumimoji="1" lang="en-US" altLang="zh-TW" dirty="0"/>
              <a:t>Search</a:t>
            </a:r>
            <a:endParaRPr kumimoji="1" lang="zh-TW" altLang="en-US" dirty="0"/>
          </a:p>
        </p:txBody>
      </p:sp>
      <p:sp>
        <p:nvSpPr>
          <p:cNvPr id="5" name="文字預留位置 4">
            <a:extLst>
              <a:ext uri="{FF2B5EF4-FFF2-40B4-BE49-F238E27FC236}">
                <a16:creationId xmlns:a16="http://schemas.microsoft.com/office/drawing/2014/main" id="{BBB22250-9D74-D44C-9BF9-40BD59366B68}"/>
              </a:ext>
            </a:extLst>
          </p:cNvPr>
          <p:cNvSpPr>
            <a:spLocks noGrp="1"/>
          </p:cNvSpPr>
          <p:nvPr>
            <p:ph type="body" idx="1"/>
          </p:nvPr>
        </p:nvSpPr>
        <p:spPr/>
        <p:txBody>
          <a:bodyPr/>
          <a:lstStyle/>
          <a:p>
            <a:endParaRPr kumimoji="1" lang="zh-TW" altLang="en-US"/>
          </a:p>
        </p:txBody>
      </p:sp>
    </p:spTree>
    <p:extLst>
      <p:ext uri="{BB962C8B-B14F-4D97-AF65-F5344CB8AC3E}">
        <p14:creationId xmlns:p14="http://schemas.microsoft.com/office/powerpoint/2010/main" val="3158475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9A650B-6A6B-084C-8535-A69BD2C2F2AB}"/>
              </a:ext>
            </a:extLst>
          </p:cNvPr>
          <p:cNvSpPr>
            <a:spLocks noGrp="1"/>
          </p:cNvSpPr>
          <p:nvPr>
            <p:ph type="title"/>
          </p:nvPr>
        </p:nvSpPr>
        <p:spPr/>
        <p:txBody>
          <a:bodyPr/>
          <a:lstStyle/>
          <a:p>
            <a:r>
              <a:rPr kumimoji="1" lang="en-US" altLang="zh-TW" dirty="0"/>
              <a:t>Analyzer</a:t>
            </a:r>
            <a:endParaRPr kumimoji="1" lang="zh-TW" altLang="en-US" dirty="0"/>
          </a:p>
        </p:txBody>
      </p:sp>
      <p:sp>
        <p:nvSpPr>
          <p:cNvPr id="3" name="內容版面配置區 2">
            <a:extLst>
              <a:ext uri="{FF2B5EF4-FFF2-40B4-BE49-F238E27FC236}">
                <a16:creationId xmlns:a16="http://schemas.microsoft.com/office/drawing/2014/main" id="{CEB6828E-DC42-F946-9B49-10FC715B4B52}"/>
              </a:ext>
            </a:extLst>
          </p:cNvPr>
          <p:cNvSpPr>
            <a:spLocks noGrp="1"/>
          </p:cNvSpPr>
          <p:nvPr>
            <p:ph idx="1"/>
          </p:nvPr>
        </p:nvSpPr>
        <p:spPr/>
        <p:txBody>
          <a:bodyPr/>
          <a:lstStyle/>
          <a:p>
            <a:r>
              <a:rPr kumimoji="1" lang="en-US" altLang="zh-TW" dirty="0"/>
              <a:t>Character filter</a:t>
            </a:r>
          </a:p>
          <a:p>
            <a:pPr lvl="1"/>
            <a:r>
              <a:rPr kumimoji="1" lang="en-US" altLang="zh-TW" dirty="0"/>
              <a:t>HTML strip, mapping, pattern replace</a:t>
            </a:r>
          </a:p>
          <a:p>
            <a:r>
              <a:rPr kumimoji="1" lang="en-US" altLang="zh-TW" dirty="0"/>
              <a:t>Tokenizer</a:t>
            </a:r>
          </a:p>
          <a:p>
            <a:pPr lvl="1"/>
            <a:r>
              <a:rPr kumimoji="1" lang="en-US" altLang="zh-TW" dirty="0">
                <a:hlinkClick r:id="rId2"/>
              </a:rPr>
              <a:t>https://</a:t>
            </a:r>
            <a:r>
              <a:rPr kumimoji="1" lang="en-US" altLang="zh-TW" dirty="0" err="1">
                <a:hlinkClick r:id="rId2"/>
              </a:rPr>
              <a:t>www.elastic.co</a:t>
            </a:r>
            <a:r>
              <a:rPr kumimoji="1" lang="en-US" altLang="zh-TW" dirty="0">
                <a:hlinkClick r:id="rId2"/>
              </a:rPr>
              <a:t>/guide/</a:t>
            </a:r>
            <a:r>
              <a:rPr kumimoji="1" lang="en-US" altLang="zh-TW" dirty="0" err="1">
                <a:hlinkClick r:id="rId2"/>
              </a:rPr>
              <a:t>en</a:t>
            </a:r>
            <a:r>
              <a:rPr kumimoji="1" lang="en-US" altLang="zh-TW" dirty="0">
                <a:hlinkClick r:id="rId2"/>
              </a:rPr>
              <a:t>/</a:t>
            </a:r>
            <a:r>
              <a:rPr kumimoji="1" lang="en-US" altLang="zh-TW" dirty="0" err="1">
                <a:hlinkClick r:id="rId2"/>
              </a:rPr>
              <a:t>elasticsearch</a:t>
            </a:r>
            <a:r>
              <a:rPr kumimoji="1" lang="en-US" altLang="zh-TW" dirty="0">
                <a:hlinkClick r:id="rId2"/>
              </a:rPr>
              <a:t>/reference/current/analysis-</a:t>
            </a:r>
            <a:r>
              <a:rPr kumimoji="1" lang="en-US" altLang="zh-TW" dirty="0" err="1">
                <a:hlinkClick r:id="rId2"/>
              </a:rPr>
              <a:t>tokenizers.html</a:t>
            </a:r>
            <a:endParaRPr kumimoji="1" lang="en-US" altLang="zh-TW" dirty="0"/>
          </a:p>
          <a:p>
            <a:r>
              <a:rPr kumimoji="1" lang="en-US" altLang="zh-TW" dirty="0"/>
              <a:t>Token filter</a:t>
            </a:r>
          </a:p>
          <a:p>
            <a:pPr lvl="1"/>
            <a:r>
              <a:rPr kumimoji="1" lang="en-US" altLang="zh-TW" dirty="0"/>
              <a:t>Standard, ASCII folding</a:t>
            </a:r>
            <a:endParaRPr kumimoji="1" lang="zh-TW" altLang="en-US" dirty="0"/>
          </a:p>
        </p:txBody>
      </p:sp>
    </p:spTree>
    <p:extLst>
      <p:ext uri="{BB962C8B-B14F-4D97-AF65-F5344CB8AC3E}">
        <p14:creationId xmlns:p14="http://schemas.microsoft.com/office/powerpoint/2010/main" val="4001691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DD734A-DFF1-7840-8462-3801CEB7DDF0}"/>
              </a:ext>
            </a:extLst>
          </p:cNvPr>
          <p:cNvSpPr>
            <a:spLocks noGrp="1"/>
          </p:cNvSpPr>
          <p:nvPr>
            <p:ph type="title"/>
          </p:nvPr>
        </p:nvSpPr>
        <p:spPr/>
        <p:txBody>
          <a:bodyPr/>
          <a:lstStyle/>
          <a:p>
            <a:r>
              <a:rPr kumimoji="1" lang="en-US" altLang="zh-TW" dirty="0"/>
              <a:t>What does a standard analyzer do?</a:t>
            </a:r>
            <a:endParaRPr kumimoji="1" lang="zh-TW" altLang="en-US" dirty="0"/>
          </a:p>
        </p:txBody>
      </p:sp>
      <p:sp>
        <p:nvSpPr>
          <p:cNvPr id="3" name="內容版面配置區 2">
            <a:extLst>
              <a:ext uri="{FF2B5EF4-FFF2-40B4-BE49-F238E27FC236}">
                <a16:creationId xmlns:a16="http://schemas.microsoft.com/office/drawing/2014/main" id="{C9897862-B977-E746-862B-03E65A37876A}"/>
              </a:ext>
            </a:extLst>
          </p:cNvPr>
          <p:cNvSpPr>
            <a:spLocks noGrp="1"/>
          </p:cNvSpPr>
          <p:nvPr>
            <p:ph idx="1"/>
          </p:nvPr>
        </p:nvSpPr>
        <p:spPr/>
        <p:txBody>
          <a:bodyPr/>
          <a:lstStyle/>
          <a:p>
            <a:r>
              <a:rPr lang="en" altLang="zh-TW" dirty="0"/>
              <a:t>It provides grammar based tokenization (based on the Unicode Text Segmentation algorithm, as specified in </a:t>
            </a:r>
            <a:r>
              <a:rPr lang="en" altLang="zh-TW" dirty="0">
                <a:hlinkClick r:id="rId2"/>
              </a:rPr>
              <a:t>Unicode Standard Annex #29</a:t>
            </a:r>
            <a:r>
              <a:rPr lang="en" altLang="zh-TW" dirty="0"/>
              <a:t>) and works well for most languages.</a:t>
            </a:r>
            <a:endParaRPr kumimoji="1" lang="zh-TW" altLang="en-US" dirty="0"/>
          </a:p>
        </p:txBody>
      </p:sp>
      <p:sp>
        <p:nvSpPr>
          <p:cNvPr id="6" name="矩形 5">
            <a:extLst>
              <a:ext uri="{FF2B5EF4-FFF2-40B4-BE49-F238E27FC236}">
                <a16:creationId xmlns:a16="http://schemas.microsoft.com/office/drawing/2014/main" id="{7C312C47-E856-B442-A581-AADE06AEEDE8}"/>
              </a:ext>
            </a:extLst>
          </p:cNvPr>
          <p:cNvSpPr/>
          <p:nvPr/>
        </p:nvSpPr>
        <p:spPr>
          <a:xfrm>
            <a:off x="1683362" y="3614770"/>
            <a:ext cx="9696885" cy="1754326"/>
          </a:xfrm>
          <a:prstGeom prst="rect">
            <a:avLst/>
          </a:prstGeom>
        </p:spPr>
        <p:txBody>
          <a:bodyPr wrap="none">
            <a:spAutoFit/>
          </a:bodyPr>
          <a:lstStyle/>
          <a:p>
            <a:pPr lvl="0"/>
            <a:r>
              <a:rPr lang="en" altLang="zh-TW" dirty="0">
                <a:latin typeface="Courier New" panose="02070309020205020404" pitchFamily="49" charset="0"/>
                <a:cs typeface="Courier New" panose="02070309020205020404" pitchFamily="49" charset="0"/>
              </a:rPr>
              <a:t>{</a:t>
            </a:r>
            <a:br>
              <a:rPr lang="en" altLang="zh-TW" dirty="0">
                <a:latin typeface="Courier New" panose="02070309020205020404" pitchFamily="49" charset="0"/>
                <a:cs typeface="Courier New" panose="02070309020205020404" pitchFamily="49" charset="0"/>
              </a:rPr>
            </a:br>
            <a:r>
              <a:rPr lang="en" altLang="zh-TW" dirty="0">
                <a:latin typeface="Courier New" panose="02070309020205020404" pitchFamily="49" charset="0"/>
                <a:cs typeface="Courier New" panose="02070309020205020404" pitchFamily="49" charset="0"/>
              </a:rPr>
              <a:t>  "analyzer": "standard",</a:t>
            </a:r>
          </a:p>
          <a:p>
            <a:pPr lvl="0"/>
            <a:r>
              <a:rPr lang="en" altLang="zh-TW" dirty="0">
                <a:latin typeface="Courier New" panose="02070309020205020404" pitchFamily="49" charset="0"/>
                <a:cs typeface="Courier New" panose="02070309020205020404" pitchFamily="49" charset="0"/>
              </a:rPr>
              <a:t>  "text": "The 2 QUICK Brown-Foxes jumped over the lazy dog's bone."</a:t>
            </a:r>
            <a:br>
              <a:rPr lang="en" altLang="zh-TW" dirty="0">
                <a:latin typeface="Courier New" panose="02070309020205020404" pitchFamily="49" charset="0"/>
                <a:cs typeface="Courier New" panose="02070309020205020404" pitchFamily="49" charset="0"/>
              </a:rPr>
            </a:br>
            <a:r>
              <a:rPr lang="en" altLang="zh-TW" dirty="0">
                <a:latin typeface="Courier New" panose="02070309020205020404" pitchFamily="49" charset="0"/>
                <a:cs typeface="Courier New" panose="02070309020205020404" pitchFamily="49" charset="0"/>
              </a:rPr>
              <a:t>}</a:t>
            </a:r>
          </a:p>
          <a:p>
            <a:pPr lvl="0"/>
            <a:endParaRPr lang="en" altLang="zh-TW" dirty="0">
              <a:latin typeface="Courier New" panose="02070309020205020404" pitchFamily="49" charset="0"/>
              <a:cs typeface="Courier New" panose="02070309020205020404" pitchFamily="49" charset="0"/>
            </a:endParaRPr>
          </a:p>
          <a:p>
            <a:pPr lvl="0"/>
            <a:r>
              <a:rPr lang="en" altLang="zh-TW" dirty="0">
                <a:latin typeface="Courier New" panose="02070309020205020404" pitchFamily="49" charset="0"/>
                <a:cs typeface="Courier New" panose="02070309020205020404" pitchFamily="49" charset="0"/>
              </a:rPr>
              <a:t>[ the, 2, quick, brown, foxes, jumped, over, the, lazy, dog's, bone ]</a:t>
            </a:r>
            <a:endParaRPr lang="zh-TW"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66920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C2CC69-2F00-F241-B95E-D9AD41870BE9}"/>
              </a:ext>
            </a:extLst>
          </p:cNvPr>
          <p:cNvSpPr>
            <a:spLocks noGrp="1"/>
          </p:cNvSpPr>
          <p:nvPr>
            <p:ph type="title"/>
          </p:nvPr>
        </p:nvSpPr>
        <p:spPr/>
        <p:txBody>
          <a:bodyPr/>
          <a:lstStyle/>
          <a:p>
            <a:r>
              <a:rPr kumimoji="1" lang="en-US" altLang="zh-TW" dirty="0"/>
              <a:t>Search the documents</a:t>
            </a:r>
            <a:endParaRPr kumimoji="1" lang="zh-TW" altLang="en-US" dirty="0"/>
          </a:p>
        </p:txBody>
      </p:sp>
      <p:sp>
        <p:nvSpPr>
          <p:cNvPr id="3" name="內容版面配置區 2">
            <a:extLst>
              <a:ext uri="{FF2B5EF4-FFF2-40B4-BE49-F238E27FC236}">
                <a16:creationId xmlns:a16="http://schemas.microsoft.com/office/drawing/2014/main" id="{E0686C2E-5585-EF4C-B046-392CD5D81337}"/>
              </a:ext>
            </a:extLst>
          </p:cNvPr>
          <p:cNvSpPr>
            <a:spLocks noGrp="1"/>
          </p:cNvSpPr>
          <p:nvPr>
            <p:ph idx="1"/>
          </p:nvPr>
        </p:nvSpPr>
        <p:spPr/>
        <p:txBody>
          <a:bodyPr/>
          <a:lstStyle/>
          <a:p>
            <a:r>
              <a:rPr kumimoji="1" lang="en-US" altLang="zh-TW" dirty="0"/>
              <a:t>Query line search</a:t>
            </a:r>
          </a:p>
          <a:p>
            <a:endParaRPr kumimoji="1" lang="en-US" altLang="zh-TW" dirty="0"/>
          </a:p>
          <a:p>
            <a:endParaRPr kumimoji="1" lang="en-US" altLang="zh-TW" dirty="0"/>
          </a:p>
          <a:p>
            <a:r>
              <a:rPr kumimoji="1" lang="en-US" altLang="zh-TW" dirty="0"/>
              <a:t>Request body search</a:t>
            </a:r>
          </a:p>
        </p:txBody>
      </p:sp>
      <p:sp>
        <p:nvSpPr>
          <p:cNvPr id="4" name="矩形 3">
            <a:extLst>
              <a:ext uri="{FF2B5EF4-FFF2-40B4-BE49-F238E27FC236}">
                <a16:creationId xmlns:a16="http://schemas.microsoft.com/office/drawing/2014/main" id="{9072A76E-CEA4-D447-91C1-F026B2AAFF50}"/>
              </a:ext>
            </a:extLst>
          </p:cNvPr>
          <p:cNvSpPr/>
          <p:nvPr/>
        </p:nvSpPr>
        <p:spPr>
          <a:xfrm>
            <a:off x="1769933" y="2773506"/>
            <a:ext cx="6939720" cy="369332"/>
          </a:xfrm>
          <a:prstGeom prst="rect">
            <a:avLst/>
          </a:prstGeom>
        </p:spPr>
        <p:txBody>
          <a:bodyPr wrap="none">
            <a:spAutoFit/>
          </a:bodyPr>
          <a:lstStyle/>
          <a:p>
            <a:r>
              <a:rPr lang="zh-TW" altLang="en-US" dirty="0">
                <a:latin typeface="Courier New" panose="02070309020205020404" pitchFamily="49" charset="0"/>
                <a:cs typeface="Courier New" panose="02070309020205020404" pitchFamily="49" charset="0"/>
              </a:rPr>
              <a:t>curl -XGET '</a:t>
            </a:r>
            <a:r>
              <a:rPr lang="en-US" altLang="zh-TW" dirty="0">
                <a:latin typeface="Courier New" panose="02070309020205020404" pitchFamily="49" charset="0"/>
                <a:cs typeface="Courier New" panose="02070309020205020404" pitchFamily="49" charset="0"/>
              </a:rPr>
              <a:t>127.0.0.1</a:t>
            </a:r>
            <a:r>
              <a:rPr lang="zh-TW" altLang="en-US" dirty="0">
                <a:latin typeface="Courier New" panose="02070309020205020404" pitchFamily="49" charset="0"/>
                <a:cs typeface="Courier New" panose="02070309020205020404" pitchFamily="49" charset="0"/>
              </a:rPr>
              <a:t>:9200/movies/_search?q=</a:t>
            </a:r>
            <a:r>
              <a:rPr lang="en-US" altLang="zh-TW" dirty="0">
                <a:latin typeface="Courier New" panose="02070309020205020404" pitchFamily="49" charset="0"/>
                <a:cs typeface="Courier New" panose="02070309020205020404" pitchFamily="49" charset="0"/>
              </a:rPr>
              <a:t>star</a:t>
            </a:r>
            <a:r>
              <a:rPr lang="zh-TW" altLang="en-US" dirty="0">
                <a:latin typeface="Courier New" panose="02070309020205020404" pitchFamily="49" charset="0"/>
                <a:cs typeface="Courier New" panose="02070309020205020404" pitchFamily="49" charset="0"/>
              </a:rPr>
              <a:t>'</a:t>
            </a:r>
          </a:p>
        </p:txBody>
      </p:sp>
      <p:sp>
        <p:nvSpPr>
          <p:cNvPr id="5" name="矩形 4">
            <a:extLst>
              <a:ext uri="{FF2B5EF4-FFF2-40B4-BE49-F238E27FC236}">
                <a16:creationId xmlns:a16="http://schemas.microsoft.com/office/drawing/2014/main" id="{0D9BE01F-FCE0-F345-A96E-B1CDB3863608}"/>
              </a:ext>
            </a:extLst>
          </p:cNvPr>
          <p:cNvSpPr/>
          <p:nvPr/>
        </p:nvSpPr>
        <p:spPr>
          <a:xfrm>
            <a:off x="1769933" y="4076700"/>
            <a:ext cx="7491153" cy="2308324"/>
          </a:xfrm>
          <a:prstGeom prst="rect">
            <a:avLst/>
          </a:prstGeom>
        </p:spPr>
        <p:txBody>
          <a:bodyPr wrap="none">
            <a:spAutoFit/>
          </a:bodyPr>
          <a:lstStyle/>
          <a:p>
            <a:r>
              <a:rPr lang="zh-TW" altLang="en-US" dirty="0">
                <a:latin typeface="Courier New" panose="02070309020205020404" pitchFamily="49" charset="0"/>
                <a:cs typeface="Courier New" panose="02070309020205020404" pitchFamily="49" charset="0"/>
              </a:rPr>
              <a:t>curl -XGET '</a:t>
            </a:r>
            <a:r>
              <a:rPr lang="en-US" altLang="zh-TW" dirty="0">
                <a:latin typeface="Courier New" panose="02070309020205020404" pitchFamily="49" charset="0"/>
                <a:cs typeface="Courier New" panose="02070309020205020404" pitchFamily="49" charset="0"/>
              </a:rPr>
              <a:t>127.0.0.1</a:t>
            </a:r>
            <a:r>
              <a:rPr lang="zh-TW" altLang="en-US" dirty="0">
                <a:latin typeface="Courier New" panose="02070309020205020404" pitchFamily="49" charset="0"/>
                <a:cs typeface="Courier New" panose="02070309020205020404" pitchFamily="49" charset="0"/>
              </a:rPr>
              <a:t>:9200/movies/</a:t>
            </a:r>
            <a:r>
              <a:rPr lang="en-US" altLang="zh-TW" dirty="0">
                <a:latin typeface="Courier New" panose="02070309020205020404" pitchFamily="49" charset="0"/>
                <a:cs typeface="Courier New" panose="02070309020205020404" pitchFamily="49" charset="0"/>
              </a:rPr>
              <a:t>movie/</a:t>
            </a:r>
            <a:r>
              <a:rPr lang="zh-TW" altLang="en-US" dirty="0">
                <a:latin typeface="Courier New" panose="02070309020205020404" pitchFamily="49" charset="0"/>
                <a:cs typeface="Courier New" panose="02070309020205020404" pitchFamily="49" charset="0"/>
              </a:rPr>
              <a:t>_search'</a:t>
            </a:r>
            <a:r>
              <a:rPr lang="en-US" altLang="zh-TW" dirty="0">
                <a:latin typeface="Courier New" panose="02070309020205020404" pitchFamily="49" charset="0"/>
                <a:cs typeface="Courier New" panose="02070309020205020404" pitchFamily="49" charset="0"/>
              </a:rPr>
              <a:t> -d '</a:t>
            </a:r>
          </a:p>
          <a:p>
            <a:r>
              <a:rPr lang="en-US" altLang="zh-TW" dirty="0">
                <a:latin typeface="Courier New" panose="02070309020205020404" pitchFamily="49" charset="0"/>
                <a:cs typeface="Courier New" panose="02070309020205020404" pitchFamily="49" charset="0"/>
              </a:rPr>
              <a:t>{</a:t>
            </a:r>
          </a:p>
          <a:p>
            <a:r>
              <a:rPr lang="en-US" altLang="zh-TW" dirty="0">
                <a:latin typeface="Courier New" panose="02070309020205020404" pitchFamily="49" charset="0"/>
                <a:cs typeface="Courier New" panose="02070309020205020404" pitchFamily="49" charset="0"/>
              </a:rPr>
              <a:t>  "query": {</a:t>
            </a:r>
          </a:p>
          <a:p>
            <a:r>
              <a:rPr lang="en-US" altLang="zh-TW" dirty="0">
                <a:latin typeface="Courier New" panose="02070309020205020404" pitchFamily="49" charset="0"/>
                <a:cs typeface="Courier New" panose="02070309020205020404" pitchFamily="49" charset="0"/>
              </a:rPr>
              <a:t>    "match": {</a:t>
            </a:r>
          </a:p>
          <a:p>
            <a:r>
              <a:rPr lang="en-US" altLang="zh-TW" dirty="0">
                <a:latin typeface="Courier New" panose="02070309020205020404" pitchFamily="49" charset="0"/>
                <a:cs typeface="Courier New" panose="02070309020205020404" pitchFamily="49" charset="0"/>
              </a:rPr>
              <a:t>      "title": "star"</a:t>
            </a:r>
          </a:p>
          <a:p>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04592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CD6597-60C6-DB4C-B4DC-38B31EDC9ECF}"/>
              </a:ext>
            </a:extLst>
          </p:cNvPr>
          <p:cNvSpPr>
            <a:spLocks noGrp="1"/>
          </p:cNvSpPr>
          <p:nvPr>
            <p:ph type="title"/>
          </p:nvPr>
        </p:nvSpPr>
        <p:spPr/>
        <p:txBody>
          <a:bodyPr/>
          <a:lstStyle/>
          <a:p>
            <a:r>
              <a:rPr kumimoji="1" lang="en-US" altLang="zh-TW" dirty="0"/>
              <a:t>Query level</a:t>
            </a:r>
            <a:endParaRPr kumimoji="1" lang="zh-TW" altLang="en-US" dirty="0"/>
          </a:p>
        </p:txBody>
      </p:sp>
      <p:sp>
        <p:nvSpPr>
          <p:cNvPr id="3" name="內容版面配置區 2">
            <a:extLst>
              <a:ext uri="{FF2B5EF4-FFF2-40B4-BE49-F238E27FC236}">
                <a16:creationId xmlns:a16="http://schemas.microsoft.com/office/drawing/2014/main" id="{7CB95176-1B03-4B4E-8F96-82EE4F9552E6}"/>
              </a:ext>
            </a:extLst>
          </p:cNvPr>
          <p:cNvSpPr>
            <a:spLocks noGrp="1"/>
          </p:cNvSpPr>
          <p:nvPr>
            <p:ph idx="1"/>
          </p:nvPr>
        </p:nvSpPr>
        <p:spPr/>
        <p:txBody>
          <a:bodyPr>
            <a:normAutofit lnSpcReduction="10000"/>
          </a:bodyPr>
          <a:lstStyle/>
          <a:p>
            <a:r>
              <a:rPr kumimoji="1" lang="en-US" altLang="zh-TW" dirty="0"/>
              <a:t>Term level - Yes or no?</a:t>
            </a:r>
          </a:p>
          <a:p>
            <a:pPr lvl="1"/>
            <a:r>
              <a:rPr kumimoji="1" lang="en-US" altLang="zh-TW" dirty="0"/>
              <a:t>Range</a:t>
            </a:r>
          </a:p>
          <a:p>
            <a:pPr lvl="1"/>
            <a:r>
              <a:rPr kumimoji="1" lang="en-US" altLang="zh-TW" dirty="0"/>
              <a:t>Exists</a:t>
            </a:r>
          </a:p>
          <a:p>
            <a:pPr lvl="1"/>
            <a:r>
              <a:rPr kumimoji="1" lang="en-US" altLang="zh-TW" dirty="0"/>
              <a:t>missing</a:t>
            </a:r>
          </a:p>
          <a:p>
            <a:pPr lvl="1"/>
            <a:r>
              <a:rPr kumimoji="1" lang="en-US" altLang="zh-TW" dirty="0"/>
              <a:t>Term</a:t>
            </a:r>
          </a:p>
          <a:p>
            <a:pPr lvl="1"/>
            <a:r>
              <a:rPr kumimoji="1" lang="en-US" altLang="zh-TW" dirty="0"/>
              <a:t>Terms</a:t>
            </a:r>
          </a:p>
          <a:p>
            <a:r>
              <a:rPr kumimoji="1" lang="en-US" altLang="zh-TW" dirty="0"/>
              <a:t>High level - Which is more relevant?</a:t>
            </a:r>
          </a:p>
          <a:p>
            <a:pPr lvl="1"/>
            <a:r>
              <a:rPr kumimoji="1" lang="en-US" altLang="zh-TW" dirty="0"/>
              <a:t>Match</a:t>
            </a:r>
          </a:p>
          <a:p>
            <a:pPr lvl="1"/>
            <a:r>
              <a:rPr kumimoji="1" lang="en-US" altLang="zh-TW" dirty="0"/>
              <a:t>Match phrase</a:t>
            </a:r>
          </a:p>
          <a:p>
            <a:pPr lvl="1"/>
            <a:r>
              <a:rPr kumimoji="1" lang="en-US" altLang="zh-TW" dirty="0"/>
              <a:t>Multi match</a:t>
            </a:r>
            <a:endParaRPr kumimoji="1" lang="zh-TW" altLang="en-US" dirty="0"/>
          </a:p>
        </p:txBody>
      </p:sp>
    </p:spTree>
    <p:extLst>
      <p:ext uri="{BB962C8B-B14F-4D97-AF65-F5344CB8AC3E}">
        <p14:creationId xmlns:p14="http://schemas.microsoft.com/office/powerpoint/2010/main" val="325328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7B1E90-55AF-6447-AC8B-131FA420C2E0}"/>
              </a:ext>
            </a:extLst>
          </p:cNvPr>
          <p:cNvSpPr>
            <a:spLocks noGrp="1"/>
          </p:cNvSpPr>
          <p:nvPr>
            <p:ph type="title"/>
          </p:nvPr>
        </p:nvSpPr>
        <p:spPr/>
        <p:txBody>
          <a:bodyPr/>
          <a:lstStyle/>
          <a:p>
            <a:r>
              <a:rPr kumimoji="1" lang="en-US" altLang="zh-TW" dirty="0"/>
              <a:t>Term level query</a:t>
            </a:r>
            <a:endParaRPr kumimoji="1" lang="zh-TW" altLang="en-US" dirty="0"/>
          </a:p>
        </p:txBody>
      </p:sp>
      <p:sp>
        <p:nvSpPr>
          <p:cNvPr id="4" name="矩形 3">
            <a:extLst>
              <a:ext uri="{FF2B5EF4-FFF2-40B4-BE49-F238E27FC236}">
                <a16:creationId xmlns:a16="http://schemas.microsoft.com/office/drawing/2014/main" id="{8DA95D54-743B-C74E-A510-18F65CE0F0F9}"/>
              </a:ext>
            </a:extLst>
          </p:cNvPr>
          <p:cNvSpPr/>
          <p:nvPr/>
        </p:nvSpPr>
        <p:spPr>
          <a:xfrm>
            <a:off x="1371600" y="2171700"/>
            <a:ext cx="7491153" cy="3139321"/>
          </a:xfrm>
          <a:prstGeom prst="rect">
            <a:avLst/>
          </a:prstGeom>
        </p:spPr>
        <p:txBody>
          <a:bodyPr wrap="none">
            <a:spAutoFit/>
          </a:bodyPr>
          <a:lstStyle/>
          <a:p>
            <a:r>
              <a:rPr lang="zh-TW" altLang="en-US" dirty="0">
                <a:latin typeface="Courier New" panose="02070309020205020404" pitchFamily="49" charset="0"/>
                <a:cs typeface="Courier New" panose="02070309020205020404" pitchFamily="49" charset="0"/>
              </a:rPr>
              <a:t>curl -XGET '</a:t>
            </a:r>
            <a:r>
              <a:rPr lang="en-US" altLang="zh-TW" dirty="0">
                <a:latin typeface="Courier New" panose="02070309020205020404" pitchFamily="49" charset="0"/>
                <a:cs typeface="Courier New" panose="02070309020205020404" pitchFamily="49" charset="0"/>
              </a:rPr>
              <a:t>127.0.0.1</a:t>
            </a:r>
            <a:r>
              <a:rPr lang="zh-TW" altLang="en-US" dirty="0">
                <a:latin typeface="Courier New" panose="02070309020205020404" pitchFamily="49" charset="0"/>
                <a:cs typeface="Courier New" panose="02070309020205020404" pitchFamily="49" charset="0"/>
              </a:rPr>
              <a:t>:9200/</a:t>
            </a:r>
            <a:r>
              <a:rPr lang="en-US" altLang="zh-TW" dirty="0">
                <a:latin typeface="Courier New" panose="02070309020205020404" pitchFamily="49" charset="0"/>
                <a:cs typeface="Courier New" panose="02070309020205020404" pitchFamily="49" charset="0"/>
              </a:rPr>
              <a:t>movies</a:t>
            </a:r>
            <a:r>
              <a:rPr lang="zh-TW" altLang="en-US" dirty="0">
                <a:latin typeface="Courier New" panose="02070309020205020404" pitchFamily="49" charset="0"/>
                <a:cs typeface="Courier New" panose="02070309020205020404" pitchFamily="49" charset="0"/>
              </a:rPr>
              <a:t>/</a:t>
            </a:r>
            <a:r>
              <a:rPr lang="en-US" altLang="zh-TW" dirty="0">
                <a:latin typeface="Courier New" panose="02070309020205020404" pitchFamily="49" charset="0"/>
                <a:cs typeface="Courier New" panose="02070309020205020404" pitchFamily="49" charset="0"/>
              </a:rPr>
              <a:t>movie/</a:t>
            </a:r>
            <a:r>
              <a:rPr lang="zh-TW" altLang="en-US" dirty="0">
                <a:latin typeface="Courier New" panose="02070309020205020404" pitchFamily="49" charset="0"/>
                <a:cs typeface="Courier New" panose="02070309020205020404" pitchFamily="49" charset="0"/>
              </a:rPr>
              <a:t>_search'</a:t>
            </a:r>
            <a:r>
              <a:rPr lang="en-US" altLang="zh-TW" dirty="0">
                <a:latin typeface="Courier New" panose="02070309020205020404" pitchFamily="49" charset="0"/>
                <a:cs typeface="Courier New" panose="02070309020205020404" pitchFamily="49" charset="0"/>
              </a:rPr>
              <a:t> -d '</a:t>
            </a:r>
          </a:p>
          <a:p>
            <a:r>
              <a:rPr lang="en-US" altLang="zh-TW" dirty="0">
                <a:latin typeface="Courier New" panose="02070309020205020404" pitchFamily="49" charset="0"/>
                <a:cs typeface="Courier New" panose="02070309020205020404" pitchFamily="49" charset="0"/>
              </a:rPr>
              <a:t>{</a:t>
            </a:r>
          </a:p>
          <a:p>
            <a:r>
              <a:rPr lang="en-US" altLang="zh-TW" dirty="0">
                <a:latin typeface="Courier New" panose="02070309020205020404" pitchFamily="49" charset="0"/>
                <a:cs typeface="Courier New" panose="02070309020205020404" pitchFamily="49" charset="0"/>
              </a:rPr>
              <a:t>  "query": {</a:t>
            </a:r>
          </a:p>
          <a:p>
            <a:r>
              <a:rPr lang="en-US" altLang="zh-TW" dirty="0">
                <a:latin typeface="Courier New" panose="02070309020205020404" pitchFamily="49" charset="0"/>
                <a:cs typeface="Courier New" panose="02070309020205020404" pitchFamily="49" charset="0"/>
              </a:rPr>
              <a:t>    "range": {</a:t>
            </a:r>
          </a:p>
          <a:p>
            <a:r>
              <a:rPr lang="en-US" altLang="zh-TW" dirty="0">
                <a:latin typeface="Courier New" panose="02070309020205020404" pitchFamily="49" charset="0"/>
                <a:cs typeface="Courier New" panose="02070309020205020404" pitchFamily="49" charset="0"/>
              </a:rPr>
              <a:t>      "year": {</a:t>
            </a:r>
          </a:p>
          <a:p>
            <a:r>
              <a:rPr lang="en-US" altLang="zh-TW" dirty="0">
                <a:latin typeface="Courier New" panose="02070309020205020404" pitchFamily="49" charset="0"/>
                <a:cs typeface="Courier New" panose="02070309020205020404" pitchFamily="49" charset="0"/>
              </a:rPr>
              <a:t>        "</a:t>
            </a:r>
            <a:r>
              <a:rPr lang="en-US" altLang="zh-TW" dirty="0" err="1">
                <a:latin typeface="Courier New" panose="02070309020205020404" pitchFamily="49" charset="0"/>
                <a:cs typeface="Courier New" panose="02070309020205020404" pitchFamily="49" charset="0"/>
              </a:rPr>
              <a:t>gte</a:t>
            </a:r>
            <a:r>
              <a:rPr lang="en-US" altLang="zh-TW" dirty="0">
                <a:latin typeface="Courier New" panose="02070309020205020404" pitchFamily="49" charset="0"/>
                <a:cs typeface="Courier New" panose="02070309020205020404" pitchFamily="49" charset="0"/>
              </a:rPr>
              <a:t>": 2015,</a:t>
            </a:r>
          </a:p>
          <a:p>
            <a:r>
              <a:rPr lang="en-US" altLang="zh-TW" dirty="0">
                <a:latin typeface="Courier New" panose="02070309020205020404" pitchFamily="49" charset="0"/>
                <a:cs typeface="Courier New" panose="02070309020205020404" pitchFamily="49" charset="0"/>
              </a:rPr>
              <a:t>        "</a:t>
            </a:r>
            <a:r>
              <a:rPr lang="en-US" altLang="zh-TW" dirty="0" err="1">
                <a:latin typeface="Courier New" panose="02070309020205020404" pitchFamily="49" charset="0"/>
                <a:cs typeface="Courier New" panose="02070309020205020404" pitchFamily="49" charset="0"/>
              </a:rPr>
              <a:t>lte</a:t>
            </a:r>
            <a:r>
              <a:rPr lang="en-US" altLang="zh-TW" dirty="0">
                <a:latin typeface="Courier New" panose="02070309020205020404" pitchFamily="49" charset="0"/>
                <a:cs typeface="Courier New" panose="02070309020205020404" pitchFamily="49" charset="0"/>
              </a:rPr>
              <a:t>": 2017</a:t>
            </a:r>
          </a:p>
          <a:p>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06182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AFE03E-EAFE-AE47-8A56-093AD775870E}"/>
              </a:ext>
            </a:extLst>
          </p:cNvPr>
          <p:cNvSpPr>
            <a:spLocks noGrp="1"/>
          </p:cNvSpPr>
          <p:nvPr>
            <p:ph type="title"/>
          </p:nvPr>
        </p:nvSpPr>
        <p:spPr/>
        <p:txBody>
          <a:bodyPr/>
          <a:lstStyle/>
          <a:p>
            <a:r>
              <a:rPr kumimoji="1" lang="en-US" altLang="zh-TW" dirty="0"/>
              <a:t>Term level query</a:t>
            </a:r>
            <a:endParaRPr kumimoji="1" lang="zh-TW" altLang="en-US" dirty="0"/>
          </a:p>
        </p:txBody>
      </p:sp>
      <p:sp>
        <p:nvSpPr>
          <p:cNvPr id="4" name="矩形 3">
            <a:extLst>
              <a:ext uri="{FF2B5EF4-FFF2-40B4-BE49-F238E27FC236}">
                <a16:creationId xmlns:a16="http://schemas.microsoft.com/office/drawing/2014/main" id="{EC85259B-9C5C-5242-B535-9AB9D7BE0DCB}"/>
              </a:ext>
            </a:extLst>
          </p:cNvPr>
          <p:cNvSpPr/>
          <p:nvPr/>
        </p:nvSpPr>
        <p:spPr>
          <a:xfrm>
            <a:off x="1371600" y="2171700"/>
            <a:ext cx="7772400" cy="2308324"/>
          </a:xfrm>
          <a:prstGeom prst="rect">
            <a:avLst/>
          </a:prstGeom>
        </p:spPr>
        <p:txBody>
          <a:bodyPr wrap="square">
            <a:spAutoFit/>
          </a:bodyPr>
          <a:lstStyle/>
          <a:p>
            <a:r>
              <a:rPr lang="zh-TW" altLang="en-US" dirty="0">
                <a:latin typeface="Courier New" panose="02070309020205020404" pitchFamily="49" charset="0"/>
                <a:cs typeface="Courier New" panose="02070309020205020404" pitchFamily="49" charset="0"/>
              </a:rPr>
              <a:t>curl -XGET '</a:t>
            </a:r>
            <a:r>
              <a:rPr lang="en-US" altLang="zh-TW" dirty="0">
                <a:latin typeface="Courier New" panose="02070309020205020404" pitchFamily="49" charset="0"/>
                <a:cs typeface="Courier New" panose="02070309020205020404" pitchFamily="49" charset="0"/>
              </a:rPr>
              <a:t>127.0.0.1</a:t>
            </a:r>
            <a:r>
              <a:rPr lang="zh-TW" altLang="en-US" dirty="0">
                <a:latin typeface="Courier New" panose="02070309020205020404" pitchFamily="49" charset="0"/>
                <a:cs typeface="Courier New" panose="02070309020205020404" pitchFamily="49" charset="0"/>
              </a:rPr>
              <a:t>:9200/</a:t>
            </a:r>
            <a:r>
              <a:rPr lang="en-US" altLang="zh-TW" dirty="0">
                <a:latin typeface="Courier New" panose="02070309020205020404" pitchFamily="49" charset="0"/>
                <a:cs typeface="Courier New" panose="02070309020205020404" pitchFamily="49" charset="0"/>
              </a:rPr>
              <a:t>movies</a:t>
            </a:r>
            <a:r>
              <a:rPr lang="zh-TW" altLang="en-US" dirty="0">
                <a:latin typeface="Courier New" panose="02070309020205020404" pitchFamily="49" charset="0"/>
                <a:cs typeface="Courier New" panose="02070309020205020404" pitchFamily="49" charset="0"/>
              </a:rPr>
              <a:t>/</a:t>
            </a:r>
            <a:r>
              <a:rPr lang="en-US" altLang="zh-TW" dirty="0">
                <a:latin typeface="Courier New" panose="02070309020205020404" pitchFamily="49" charset="0"/>
                <a:cs typeface="Courier New" panose="02070309020205020404" pitchFamily="49" charset="0"/>
              </a:rPr>
              <a:t>movie/</a:t>
            </a:r>
            <a:r>
              <a:rPr lang="zh-TW" altLang="en-US" dirty="0">
                <a:latin typeface="Courier New" panose="02070309020205020404" pitchFamily="49" charset="0"/>
                <a:cs typeface="Courier New" panose="02070309020205020404" pitchFamily="49" charset="0"/>
              </a:rPr>
              <a:t>_search'</a:t>
            </a:r>
            <a:r>
              <a:rPr lang="en-US" altLang="zh-TW" dirty="0">
                <a:latin typeface="Courier New" panose="02070309020205020404" pitchFamily="49" charset="0"/>
                <a:cs typeface="Courier New" panose="02070309020205020404" pitchFamily="49" charset="0"/>
              </a:rPr>
              <a:t> -d '</a:t>
            </a:r>
          </a:p>
          <a:p>
            <a:r>
              <a:rPr lang="en-US" altLang="zh-TW" dirty="0">
                <a:latin typeface="Courier New" panose="02070309020205020404" pitchFamily="49" charset="0"/>
                <a:cs typeface="Courier New" panose="02070309020205020404" pitchFamily="49" charset="0"/>
              </a:rPr>
              <a:t>{</a:t>
            </a:r>
          </a:p>
          <a:p>
            <a:r>
              <a:rPr lang="en-US" altLang="zh-TW" dirty="0">
                <a:latin typeface="Courier New" panose="02070309020205020404" pitchFamily="49" charset="0"/>
                <a:cs typeface="Courier New" panose="02070309020205020404" pitchFamily="49" charset="0"/>
              </a:rPr>
              <a:t>  "query": {</a:t>
            </a:r>
          </a:p>
          <a:p>
            <a:r>
              <a:rPr lang="en-US" altLang="zh-TW" dirty="0">
                <a:latin typeface="Courier New" panose="02070309020205020404" pitchFamily="49" charset="0"/>
                <a:cs typeface="Courier New" panose="02070309020205020404" pitchFamily="49" charset="0"/>
              </a:rPr>
              <a:t>    "term": {</a:t>
            </a:r>
          </a:p>
          <a:p>
            <a:r>
              <a:rPr lang="en-US" altLang="zh-TW" dirty="0">
                <a:latin typeface="Courier New" panose="02070309020205020404" pitchFamily="49" charset="0"/>
                <a:cs typeface="Courier New" panose="02070309020205020404" pitchFamily="49" charset="0"/>
              </a:rPr>
              <a:t>      "title": "star"</a:t>
            </a:r>
          </a:p>
          <a:p>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a:t>
            </a:r>
            <a:endParaRPr lang="zh-TW" altLang="en-US" dirty="0"/>
          </a:p>
        </p:txBody>
      </p:sp>
    </p:spTree>
    <p:extLst>
      <p:ext uri="{BB962C8B-B14F-4D97-AF65-F5344CB8AC3E}">
        <p14:creationId xmlns:p14="http://schemas.microsoft.com/office/powerpoint/2010/main" val="2813760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DBCE89-CF28-574E-BE6B-40D10A62DBDF}"/>
              </a:ext>
            </a:extLst>
          </p:cNvPr>
          <p:cNvSpPr>
            <a:spLocks noGrp="1"/>
          </p:cNvSpPr>
          <p:nvPr>
            <p:ph type="title"/>
          </p:nvPr>
        </p:nvSpPr>
        <p:spPr/>
        <p:txBody>
          <a:bodyPr/>
          <a:lstStyle/>
          <a:p>
            <a:r>
              <a:rPr kumimoji="1" lang="en-US" altLang="zh-TW" dirty="0"/>
              <a:t>Elastic Stack</a:t>
            </a:r>
            <a:endParaRPr kumimoji="1" lang="zh-TW" altLang="en-US" dirty="0"/>
          </a:p>
        </p:txBody>
      </p:sp>
      <p:pic>
        <p:nvPicPr>
          <p:cNvPr id="5" name="內容版面配置區 5">
            <a:extLst>
              <a:ext uri="{FF2B5EF4-FFF2-40B4-BE49-F238E27FC236}">
                <a16:creationId xmlns:a16="http://schemas.microsoft.com/office/drawing/2014/main" id="{020BCF62-B465-9745-A055-C8D6ADB87832}"/>
              </a:ext>
            </a:extLst>
          </p:cNvPr>
          <p:cNvPicPr>
            <a:picLocks noGrp="1" noChangeAspect="1"/>
          </p:cNvPicPr>
          <p:nvPr>
            <p:ph idx="1"/>
          </p:nvPr>
        </p:nvPicPr>
        <p:blipFill rotWithShape="1">
          <a:blip r:embed="rId2"/>
          <a:srcRect t="13079"/>
          <a:stretch/>
        </p:blipFill>
        <p:spPr>
          <a:xfrm>
            <a:off x="1886512" y="2171700"/>
            <a:ext cx="8571375" cy="4192443"/>
          </a:xfrm>
        </p:spPr>
      </p:pic>
    </p:spTree>
    <p:extLst>
      <p:ext uri="{BB962C8B-B14F-4D97-AF65-F5344CB8AC3E}">
        <p14:creationId xmlns:p14="http://schemas.microsoft.com/office/powerpoint/2010/main" val="1106415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E91E94-5CCE-2B4D-B4EF-9EDADC505736}"/>
              </a:ext>
            </a:extLst>
          </p:cNvPr>
          <p:cNvSpPr>
            <a:spLocks noGrp="1"/>
          </p:cNvSpPr>
          <p:nvPr>
            <p:ph type="title"/>
          </p:nvPr>
        </p:nvSpPr>
        <p:spPr/>
        <p:txBody>
          <a:bodyPr/>
          <a:lstStyle/>
          <a:p>
            <a:r>
              <a:rPr kumimoji="1" lang="en-US" altLang="zh-TW" dirty="0"/>
              <a:t>High level query</a:t>
            </a:r>
            <a:endParaRPr kumimoji="1" lang="zh-TW" altLang="en-US" dirty="0"/>
          </a:p>
        </p:txBody>
      </p:sp>
      <p:sp>
        <p:nvSpPr>
          <p:cNvPr id="4" name="矩形 3">
            <a:extLst>
              <a:ext uri="{FF2B5EF4-FFF2-40B4-BE49-F238E27FC236}">
                <a16:creationId xmlns:a16="http://schemas.microsoft.com/office/drawing/2014/main" id="{F95B550E-956E-6C48-AEE0-F8B8CDC2D1F0}"/>
              </a:ext>
            </a:extLst>
          </p:cNvPr>
          <p:cNvSpPr/>
          <p:nvPr/>
        </p:nvSpPr>
        <p:spPr>
          <a:xfrm>
            <a:off x="1371600" y="2171700"/>
            <a:ext cx="7772400" cy="2308324"/>
          </a:xfrm>
          <a:prstGeom prst="rect">
            <a:avLst/>
          </a:prstGeom>
        </p:spPr>
        <p:txBody>
          <a:bodyPr wrap="square">
            <a:spAutoFit/>
          </a:bodyPr>
          <a:lstStyle/>
          <a:p>
            <a:r>
              <a:rPr lang="zh-TW" altLang="en-US" dirty="0">
                <a:latin typeface="Courier New" panose="02070309020205020404" pitchFamily="49" charset="0"/>
                <a:cs typeface="Courier New" panose="02070309020205020404" pitchFamily="49" charset="0"/>
              </a:rPr>
              <a:t>curl -XGET '</a:t>
            </a:r>
            <a:r>
              <a:rPr lang="en-US" altLang="zh-TW" dirty="0">
                <a:latin typeface="Courier New" panose="02070309020205020404" pitchFamily="49" charset="0"/>
                <a:cs typeface="Courier New" panose="02070309020205020404" pitchFamily="49" charset="0"/>
              </a:rPr>
              <a:t>127.0.0.1</a:t>
            </a:r>
            <a:r>
              <a:rPr lang="zh-TW" altLang="en-US" dirty="0">
                <a:latin typeface="Courier New" panose="02070309020205020404" pitchFamily="49" charset="0"/>
                <a:cs typeface="Courier New" panose="02070309020205020404" pitchFamily="49" charset="0"/>
              </a:rPr>
              <a:t>:9200/</a:t>
            </a:r>
            <a:r>
              <a:rPr lang="en-US" altLang="zh-TW" dirty="0">
                <a:latin typeface="Courier New" panose="02070309020205020404" pitchFamily="49" charset="0"/>
                <a:cs typeface="Courier New" panose="02070309020205020404" pitchFamily="49" charset="0"/>
              </a:rPr>
              <a:t>movies</a:t>
            </a:r>
            <a:r>
              <a:rPr lang="zh-TW" altLang="en-US" dirty="0">
                <a:latin typeface="Courier New" panose="02070309020205020404" pitchFamily="49" charset="0"/>
                <a:cs typeface="Courier New" panose="02070309020205020404" pitchFamily="49" charset="0"/>
              </a:rPr>
              <a:t>/</a:t>
            </a:r>
            <a:r>
              <a:rPr lang="en-US" altLang="zh-TW" dirty="0">
                <a:latin typeface="Courier New" panose="02070309020205020404" pitchFamily="49" charset="0"/>
                <a:cs typeface="Courier New" panose="02070309020205020404" pitchFamily="49" charset="0"/>
              </a:rPr>
              <a:t>movie/</a:t>
            </a:r>
            <a:r>
              <a:rPr lang="zh-TW" altLang="en-US" dirty="0">
                <a:latin typeface="Courier New" panose="02070309020205020404" pitchFamily="49" charset="0"/>
                <a:cs typeface="Courier New" panose="02070309020205020404" pitchFamily="49" charset="0"/>
              </a:rPr>
              <a:t>_search'</a:t>
            </a:r>
            <a:r>
              <a:rPr lang="en-US" altLang="zh-TW" dirty="0">
                <a:latin typeface="Courier New" panose="02070309020205020404" pitchFamily="49" charset="0"/>
                <a:cs typeface="Courier New" panose="02070309020205020404" pitchFamily="49" charset="0"/>
              </a:rPr>
              <a:t> -d '</a:t>
            </a:r>
          </a:p>
          <a:p>
            <a:r>
              <a:rPr lang="en-US" altLang="zh-TW" dirty="0">
                <a:latin typeface="Courier New" panose="02070309020205020404" pitchFamily="49" charset="0"/>
                <a:cs typeface="Courier New" panose="02070309020205020404" pitchFamily="49" charset="0"/>
              </a:rPr>
              <a:t>{</a:t>
            </a:r>
          </a:p>
          <a:p>
            <a:r>
              <a:rPr lang="en-US" altLang="zh-TW" dirty="0">
                <a:latin typeface="Courier New" panose="02070309020205020404" pitchFamily="49" charset="0"/>
                <a:cs typeface="Courier New" panose="02070309020205020404" pitchFamily="49" charset="0"/>
              </a:rPr>
              <a:t>  "query": {</a:t>
            </a:r>
          </a:p>
          <a:p>
            <a:r>
              <a:rPr lang="en-US" altLang="zh-TW" dirty="0">
                <a:latin typeface="Courier New" panose="02070309020205020404" pitchFamily="49" charset="0"/>
                <a:cs typeface="Courier New" panose="02070309020205020404" pitchFamily="49" charset="0"/>
              </a:rPr>
              <a:t>    "match": {</a:t>
            </a:r>
          </a:p>
          <a:p>
            <a:r>
              <a:rPr lang="en-US" altLang="zh-TW" dirty="0">
                <a:latin typeface="Courier New" panose="02070309020205020404" pitchFamily="49" charset="0"/>
                <a:cs typeface="Courier New" panose="02070309020205020404" pitchFamily="49" charset="0"/>
              </a:rPr>
              <a:t>      "title": "star dark"</a:t>
            </a:r>
          </a:p>
          <a:p>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a:t>
            </a:r>
            <a:endParaRPr lang="zh-TW" altLang="en-US" dirty="0"/>
          </a:p>
        </p:txBody>
      </p:sp>
    </p:spTree>
    <p:extLst>
      <p:ext uri="{BB962C8B-B14F-4D97-AF65-F5344CB8AC3E}">
        <p14:creationId xmlns:p14="http://schemas.microsoft.com/office/powerpoint/2010/main" val="38493392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E91E94-5CCE-2B4D-B4EF-9EDADC505736}"/>
              </a:ext>
            </a:extLst>
          </p:cNvPr>
          <p:cNvSpPr>
            <a:spLocks noGrp="1"/>
          </p:cNvSpPr>
          <p:nvPr>
            <p:ph type="title"/>
          </p:nvPr>
        </p:nvSpPr>
        <p:spPr/>
        <p:txBody>
          <a:bodyPr/>
          <a:lstStyle/>
          <a:p>
            <a:r>
              <a:rPr kumimoji="1" lang="en-US" altLang="zh-TW" dirty="0"/>
              <a:t>High level query</a:t>
            </a:r>
            <a:endParaRPr kumimoji="1" lang="zh-TW" altLang="en-US" dirty="0"/>
          </a:p>
        </p:txBody>
      </p:sp>
      <p:sp>
        <p:nvSpPr>
          <p:cNvPr id="4" name="矩形 3">
            <a:extLst>
              <a:ext uri="{FF2B5EF4-FFF2-40B4-BE49-F238E27FC236}">
                <a16:creationId xmlns:a16="http://schemas.microsoft.com/office/drawing/2014/main" id="{F95B550E-956E-6C48-AEE0-F8B8CDC2D1F0}"/>
              </a:ext>
            </a:extLst>
          </p:cNvPr>
          <p:cNvSpPr/>
          <p:nvPr/>
        </p:nvSpPr>
        <p:spPr>
          <a:xfrm>
            <a:off x="1371600" y="2171700"/>
            <a:ext cx="7772400" cy="2308324"/>
          </a:xfrm>
          <a:prstGeom prst="rect">
            <a:avLst/>
          </a:prstGeom>
        </p:spPr>
        <p:txBody>
          <a:bodyPr wrap="square">
            <a:spAutoFit/>
          </a:bodyPr>
          <a:lstStyle/>
          <a:p>
            <a:r>
              <a:rPr lang="zh-TW" altLang="en-US" dirty="0">
                <a:latin typeface="Courier New" panose="02070309020205020404" pitchFamily="49" charset="0"/>
                <a:cs typeface="Courier New" panose="02070309020205020404" pitchFamily="49" charset="0"/>
              </a:rPr>
              <a:t>curl -XGET '</a:t>
            </a:r>
            <a:r>
              <a:rPr lang="en-US" altLang="zh-TW" dirty="0">
                <a:latin typeface="Courier New" panose="02070309020205020404" pitchFamily="49" charset="0"/>
                <a:cs typeface="Courier New" panose="02070309020205020404" pitchFamily="49" charset="0"/>
              </a:rPr>
              <a:t>127.0.0.1</a:t>
            </a:r>
            <a:r>
              <a:rPr lang="zh-TW" altLang="en-US" dirty="0">
                <a:latin typeface="Courier New" panose="02070309020205020404" pitchFamily="49" charset="0"/>
                <a:cs typeface="Courier New" panose="02070309020205020404" pitchFamily="49" charset="0"/>
              </a:rPr>
              <a:t>:9200/</a:t>
            </a:r>
            <a:r>
              <a:rPr lang="en-US" altLang="zh-TW" dirty="0">
                <a:latin typeface="Courier New" panose="02070309020205020404" pitchFamily="49" charset="0"/>
                <a:cs typeface="Courier New" panose="02070309020205020404" pitchFamily="49" charset="0"/>
              </a:rPr>
              <a:t>movies</a:t>
            </a:r>
            <a:r>
              <a:rPr lang="zh-TW" altLang="en-US" dirty="0">
                <a:latin typeface="Courier New" panose="02070309020205020404" pitchFamily="49" charset="0"/>
                <a:cs typeface="Courier New" panose="02070309020205020404" pitchFamily="49" charset="0"/>
              </a:rPr>
              <a:t>/</a:t>
            </a:r>
            <a:r>
              <a:rPr lang="en-US" altLang="zh-TW" dirty="0">
                <a:latin typeface="Courier New" panose="02070309020205020404" pitchFamily="49" charset="0"/>
                <a:cs typeface="Courier New" panose="02070309020205020404" pitchFamily="49" charset="0"/>
              </a:rPr>
              <a:t>movie/</a:t>
            </a:r>
            <a:r>
              <a:rPr lang="zh-TW" altLang="en-US" dirty="0">
                <a:latin typeface="Courier New" panose="02070309020205020404" pitchFamily="49" charset="0"/>
                <a:cs typeface="Courier New" panose="02070309020205020404" pitchFamily="49" charset="0"/>
              </a:rPr>
              <a:t>_search'</a:t>
            </a:r>
            <a:r>
              <a:rPr lang="en-US" altLang="zh-TW" dirty="0">
                <a:latin typeface="Courier New" panose="02070309020205020404" pitchFamily="49" charset="0"/>
                <a:cs typeface="Courier New" panose="02070309020205020404" pitchFamily="49" charset="0"/>
              </a:rPr>
              <a:t> -d '</a:t>
            </a:r>
          </a:p>
          <a:p>
            <a:r>
              <a:rPr lang="en-US" altLang="zh-TW" dirty="0">
                <a:latin typeface="Courier New" panose="02070309020205020404" pitchFamily="49" charset="0"/>
                <a:cs typeface="Courier New" panose="02070309020205020404" pitchFamily="49" charset="0"/>
              </a:rPr>
              <a:t>{</a:t>
            </a:r>
          </a:p>
          <a:p>
            <a:r>
              <a:rPr lang="en-US" altLang="zh-TW" dirty="0">
                <a:latin typeface="Courier New" panose="02070309020205020404" pitchFamily="49" charset="0"/>
                <a:cs typeface="Courier New" panose="02070309020205020404" pitchFamily="49" charset="0"/>
              </a:rPr>
              <a:t>  "query": {</a:t>
            </a:r>
          </a:p>
          <a:p>
            <a:r>
              <a:rPr lang="en-US" altLang="zh-TW" dirty="0">
                <a:latin typeface="Courier New" panose="02070309020205020404" pitchFamily="49" charset="0"/>
                <a:cs typeface="Courier New" panose="02070309020205020404" pitchFamily="49" charset="0"/>
              </a:rPr>
              <a:t>    "</a:t>
            </a:r>
            <a:r>
              <a:rPr lang="en-US" altLang="zh-TW" dirty="0" err="1">
                <a:latin typeface="Courier New" panose="02070309020205020404" pitchFamily="49" charset="0"/>
                <a:cs typeface="Courier New" panose="02070309020205020404" pitchFamily="49" charset="0"/>
              </a:rPr>
              <a:t>match_phrase</a:t>
            </a:r>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      "title": "star trek"</a:t>
            </a:r>
          </a:p>
          <a:p>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a:t>
            </a:r>
            <a:endParaRPr lang="zh-TW" altLang="en-US" dirty="0"/>
          </a:p>
        </p:txBody>
      </p:sp>
    </p:spTree>
    <p:extLst>
      <p:ext uri="{BB962C8B-B14F-4D97-AF65-F5344CB8AC3E}">
        <p14:creationId xmlns:p14="http://schemas.microsoft.com/office/powerpoint/2010/main" val="8358060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42982C-C86A-AA46-A66E-52D530DFB542}"/>
              </a:ext>
            </a:extLst>
          </p:cNvPr>
          <p:cNvSpPr>
            <a:spLocks noGrp="1"/>
          </p:cNvSpPr>
          <p:nvPr>
            <p:ph type="title"/>
          </p:nvPr>
        </p:nvSpPr>
        <p:spPr/>
        <p:txBody>
          <a:bodyPr/>
          <a:lstStyle/>
          <a:p>
            <a:r>
              <a:rPr kumimoji="1" lang="en-US" altLang="zh-TW" dirty="0"/>
              <a:t>Bool query</a:t>
            </a:r>
            <a:endParaRPr kumimoji="1" lang="zh-TW" altLang="en-US" dirty="0"/>
          </a:p>
        </p:txBody>
      </p:sp>
      <p:sp>
        <p:nvSpPr>
          <p:cNvPr id="4" name="矩形 3">
            <a:extLst>
              <a:ext uri="{FF2B5EF4-FFF2-40B4-BE49-F238E27FC236}">
                <a16:creationId xmlns:a16="http://schemas.microsoft.com/office/drawing/2014/main" id="{ADCABC29-E9EB-3943-B6CB-1672CDF9488A}"/>
              </a:ext>
            </a:extLst>
          </p:cNvPr>
          <p:cNvSpPr/>
          <p:nvPr/>
        </p:nvSpPr>
        <p:spPr>
          <a:xfrm>
            <a:off x="1371600" y="2171700"/>
            <a:ext cx="7772400" cy="3139321"/>
          </a:xfrm>
          <a:prstGeom prst="rect">
            <a:avLst/>
          </a:prstGeom>
        </p:spPr>
        <p:txBody>
          <a:bodyPr wrap="square">
            <a:spAutoFit/>
          </a:bodyPr>
          <a:lstStyle/>
          <a:p>
            <a:r>
              <a:rPr lang="zh-TW" altLang="en-US" dirty="0">
                <a:latin typeface="Courier New" panose="02070309020205020404" pitchFamily="49" charset="0"/>
                <a:cs typeface="Courier New" panose="02070309020205020404" pitchFamily="49" charset="0"/>
              </a:rPr>
              <a:t>curl -XGET '</a:t>
            </a:r>
            <a:r>
              <a:rPr lang="en-US" altLang="zh-TW" dirty="0">
                <a:latin typeface="Courier New" panose="02070309020205020404" pitchFamily="49" charset="0"/>
                <a:cs typeface="Courier New" panose="02070309020205020404" pitchFamily="49" charset="0"/>
              </a:rPr>
              <a:t>127.0.0.1</a:t>
            </a:r>
            <a:r>
              <a:rPr lang="zh-TW" altLang="en-US" dirty="0">
                <a:latin typeface="Courier New" panose="02070309020205020404" pitchFamily="49" charset="0"/>
                <a:cs typeface="Courier New" panose="02070309020205020404" pitchFamily="49" charset="0"/>
              </a:rPr>
              <a:t>:9200/</a:t>
            </a:r>
            <a:r>
              <a:rPr lang="en-US" altLang="zh-TW" dirty="0">
                <a:latin typeface="Courier New" panose="02070309020205020404" pitchFamily="49" charset="0"/>
                <a:cs typeface="Courier New" panose="02070309020205020404" pitchFamily="49" charset="0"/>
              </a:rPr>
              <a:t>movies</a:t>
            </a:r>
            <a:r>
              <a:rPr lang="zh-TW" altLang="en-US" dirty="0">
                <a:latin typeface="Courier New" panose="02070309020205020404" pitchFamily="49" charset="0"/>
                <a:cs typeface="Courier New" panose="02070309020205020404" pitchFamily="49" charset="0"/>
              </a:rPr>
              <a:t>/</a:t>
            </a:r>
            <a:r>
              <a:rPr lang="en-US" altLang="zh-TW" dirty="0">
                <a:latin typeface="Courier New" panose="02070309020205020404" pitchFamily="49" charset="0"/>
                <a:cs typeface="Courier New" panose="02070309020205020404" pitchFamily="49" charset="0"/>
              </a:rPr>
              <a:t>movie/</a:t>
            </a:r>
            <a:r>
              <a:rPr lang="zh-TW" altLang="en-US" dirty="0">
                <a:latin typeface="Courier New" panose="02070309020205020404" pitchFamily="49" charset="0"/>
                <a:cs typeface="Courier New" panose="02070309020205020404" pitchFamily="49" charset="0"/>
              </a:rPr>
              <a:t>_search'</a:t>
            </a:r>
            <a:r>
              <a:rPr lang="en-US" altLang="zh-TW" dirty="0">
                <a:latin typeface="Courier New" panose="02070309020205020404" pitchFamily="49" charset="0"/>
                <a:cs typeface="Courier New" panose="02070309020205020404" pitchFamily="49" charset="0"/>
              </a:rPr>
              <a:t> -d '</a:t>
            </a:r>
          </a:p>
          <a:p>
            <a:r>
              <a:rPr lang="en-US" altLang="zh-TW" dirty="0">
                <a:latin typeface="Courier New" panose="02070309020205020404" pitchFamily="49" charset="0"/>
                <a:cs typeface="Courier New" panose="02070309020205020404" pitchFamily="49" charset="0"/>
              </a:rPr>
              <a:t>{</a:t>
            </a:r>
          </a:p>
          <a:p>
            <a:r>
              <a:rPr lang="en-US" altLang="zh-TW" dirty="0">
                <a:latin typeface="Courier New" panose="02070309020205020404" pitchFamily="49" charset="0"/>
                <a:cs typeface="Courier New" panose="02070309020205020404" pitchFamily="49" charset="0"/>
              </a:rPr>
              <a:t>  "query": {</a:t>
            </a:r>
          </a:p>
          <a:p>
            <a:r>
              <a:rPr lang="en-US" altLang="zh-TW" dirty="0">
                <a:latin typeface="Courier New" panose="02070309020205020404" pitchFamily="49" charset="0"/>
                <a:cs typeface="Courier New" panose="02070309020205020404" pitchFamily="49" charset="0"/>
              </a:rPr>
              <a:t>    "bool": {</a:t>
            </a:r>
          </a:p>
          <a:p>
            <a:r>
              <a:rPr lang="en-US" altLang="zh-TW" dirty="0">
                <a:latin typeface="Courier New" panose="02070309020205020404" pitchFamily="49" charset="0"/>
                <a:cs typeface="Courier New" panose="02070309020205020404" pitchFamily="49" charset="0"/>
              </a:rPr>
              <a:t>      "must": [...],</a:t>
            </a:r>
          </a:p>
          <a:p>
            <a:r>
              <a:rPr lang="en-US" altLang="zh-TW" dirty="0">
                <a:latin typeface="Courier New" panose="02070309020205020404" pitchFamily="49" charset="0"/>
                <a:cs typeface="Courier New" panose="02070309020205020404" pitchFamily="49" charset="0"/>
              </a:rPr>
              <a:t>      "should": [...],</a:t>
            </a:r>
          </a:p>
          <a:p>
            <a:r>
              <a:rPr lang="en-US" altLang="zh-TW" dirty="0">
                <a:latin typeface="Courier New" panose="02070309020205020404" pitchFamily="49" charset="0"/>
                <a:cs typeface="Courier New" panose="02070309020205020404" pitchFamily="49" charset="0"/>
              </a:rPr>
              <a:t>      "</a:t>
            </a:r>
            <a:r>
              <a:rPr lang="en-US" altLang="zh-TW" dirty="0" err="1">
                <a:latin typeface="Courier New" panose="02070309020205020404" pitchFamily="49" charset="0"/>
                <a:cs typeface="Courier New" panose="02070309020205020404" pitchFamily="49" charset="0"/>
              </a:rPr>
              <a:t>must_not</a:t>
            </a:r>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      "filter": {...}</a:t>
            </a:r>
          </a:p>
          <a:p>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a:t>
            </a:r>
            <a:endParaRPr lang="zh-TW" altLang="en-US" dirty="0"/>
          </a:p>
        </p:txBody>
      </p:sp>
    </p:spTree>
    <p:extLst>
      <p:ext uri="{BB962C8B-B14F-4D97-AF65-F5344CB8AC3E}">
        <p14:creationId xmlns:p14="http://schemas.microsoft.com/office/powerpoint/2010/main" val="2063988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68D099-81F0-F24F-A4DB-3333DCFA0EA0}"/>
              </a:ext>
            </a:extLst>
          </p:cNvPr>
          <p:cNvSpPr>
            <a:spLocks noGrp="1"/>
          </p:cNvSpPr>
          <p:nvPr>
            <p:ph type="title"/>
          </p:nvPr>
        </p:nvSpPr>
        <p:spPr/>
        <p:txBody>
          <a:bodyPr/>
          <a:lstStyle/>
          <a:p>
            <a:r>
              <a:rPr kumimoji="1" lang="en-US" altLang="zh-TW" dirty="0"/>
              <a:t>Examples</a:t>
            </a:r>
            <a:endParaRPr kumimoji="1" lang="zh-TW" altLang="en-US" dirty="0"/>
          </a:p>
        </p:txBody>
      </p:sp>
      <p:sp>
        <p:nvSpPr>
          <p:cNvPr id="4" name="矩形 3">
            <a:extLst>
              <a:ext uri="{FF2B5EF4-FFF2-40B4-BE49-F238E27FC236}">
                <a16:creationId xmlns:a16="http://schemas.microsoft.com/office/drawing/2014/main" id="{F64209A6-F8B7-4041-9DF7-C1DD3ADE0E67}"/>
              </a:ext>
            </a:extLst>
          </p:cNvPr>
          <p:cNvSpPr/>
          <p:nvPr/>
        </p:nvSpPr>
        <p:spPr>
          <a:xfrm>
            <a:off x="1371600" y="2171700"/>
            <a:ext cx="9601200" cy="3139321"/>
          </a:xfrm>
          <a:prstGeom prst="rect">
            <a:avLst/>
          </a:prstGeom>
        </p:spPr>
        <p:txBody>
          <a:bodyPr wrap="square">
            <a:spAutoFit/>
          </a:bodyPr>
          <a:lstStyle/>
          <a:p>
            <a:r>
              <a:rPr lang="en" altLang="zh-TW" dirty="0">
                <a:latin typeface="Courier New" panose="02070309020205020404" pitchFamily="49" charset="0"/>
                <a:cs typeface="Courier New" panose="02070309020205020404" pitchFamily="49" charset="0"/>
              </a:rPr>
              <a:t>curl -XGET '127.0.0.1:9200/movies/_search' -d'</a:t>
            </a:r>
          </a:p>
          <a:p>
            <a:r>
              <a:rPr lang="en" altLang="zh-TW" dirty="0">
                <a:latin typeface="Courier New" panose="02070309020205020404" pitchFamily="49" charset="0"/>
                <a:cs typeface="Courier New" panose="02070309020205020404" pitchFamily="49" charset="0"/>
              </a:rPr>
              <a:t>{</a:t>
            </a:r>
          </a:p>
          <a:p>
            <a:r>
              <a:rPr lang="en" altLang="zh-TW" dirty="0">
                <a:latin typeface="Courier New" panose="02070309020205020404" pitchFamily="49" charset="0"/>
                <a:cs typeface="Courier New" panose="02070309020205020404" pitchFamily="49" charset="0"/>
              </a:rPr>
              <a:t>  "query": {</a:t>
            </a:r>
          </a:p>
          <a:p>
            <a:r>
              <a:rPr lang="en" altLang="zh-TW" dirty="0">
                <a:latin typeface="Courier New" panose="02070309020205020404" pitchFamily="49" charset="0"/>
                <a:cs typeface="Courier New" panose="02070309020205020404" pitchFamily="49" charset="0"/>
              </a:rPr>
              <a:t>    "bool": {</a:t>
            </a:r>
          </a:p>
          <a:p>
            <a:r>
              <a:rPr lang="en" altLang="zh-TW" dirty="0">
                <a:latin typeface="Courier New" panose="02070309020205020404" pitchFamily="49" charset="0"/>
                <a:cs typeface="Courier New" panose="02070309020205020404" pitchFamily="49" charset="0"/>
              </a:rPr>
              <a:t>      "must": {"match": {"genre": "Sci-Fi"}},</a:t>
            </a:r>
          </a:p>
          <a:p>
            <a:r>
              <a:rPr lang="en" altLang="zh-TW" dirty="0">
                <a:latin typeface="Courier New" panose="02070309020205020404" pitchFamily="49" charset="0"/>
                <a:cs typeface="Courier New" panose="02070309020205020404" pitchFamily="49" charset="0"/>
              </a:rPr>
              <a:t>      "</a:t>
            </a:r>
            <a:r>
              <a:rPr lang="en" altLang="zh-TW" dirty="0" err="1">
                <a:latin typeface="Courier New" panose="02070309020205020404" pitchFamily="49" charset="0"/>
                <a:cs typeface="Courier New" panose="02070309020205020404" pitchFamily="49" charset="0"/>
              </a:rPr>
              <a:t>must_not</a:t>
            </a:r>
            <a:r>
              <a:rPr lang="en" altLang="zh-TW" dirty="0">
                <a:latin typeface="Courier New" panose="02070309020205020404" pitchFamily="49" charset="0"/>
                <a:cs typeface="Courier New" panose="02070309020205020404" pitchFamily="49" charset="0"/>
              </a:rPr>
              <a:t>": {"match": {"title": "trek"}},</a:t>
            </a:r>
          </a:p>
          <a:p>
            <a:r>
              <a:rPr lang="en" altLang="zh-TW" dirty="0">
                <a:latin typeface="Courier New" panose="02070309020205020404" pitchFamily="49" charset="0"/>
                <a:cs typeface="Courier New" panose="02070309020205020404" pitchFamily="49" charset="0"/>
              </a:rPr>
              <a:t>      "filter": {"range": {"year": {"</a:t>
            </a:r>
            <a:r>
              <a:rPr lang="en" altLang="zh-TW" dirty="0" err="1">
                <a:latin typeface="Courier New" panose="02070309020205020404" pitchFamily="49" charset="0"/>
                <a:cs typeface="Courier New" panose="02070309020205020404" pitchFamily="49" charset="0"/>
              </a:rPr>
              <a:t>gte</a:t>
            </a:r>
            <a:r>
              <a:rPr lang="en" altLang="zh-TW" dirty="0">
                <a:latin typeface="Courier New" panose="02070309020205020404" pitchFamily="49" charset="0"/>
                <a:cs typeface="Courier New" panose="02070309020205020404" pitchFamily="49" charset="0"/>
              </a:rPr>
              <a:t>": 2010, "</a:t>
            </a:r>
            <a:r>
              <a:rPr lang="en" altLang="zh-TW" dirty="0" err="1">
                <a:latin typeface="Courier New" panose="02070309020205020404" pitchFamily="49" charset="0"/>
                <a:cs typeface="Courier New" panose="02070309020205020404" pitchFamily="49" charset="0"/>
              </a:rPr>
              <a:t>lt</a:t>
            </a:r>
            <a:r>
              <a:rPr lang="en" altLang="zh-TW" dirty="0">
                <a:latin typeface="Courier New" panose="02070309020205020404" pitchFamily="49" charset="0"/>
                <a:cs typeface="Courier New" panose="02070309020205020404" pitchFamily="49" charset="0"/>
              </a:rPr>
              <a:t>": 2015}}}</a:t>
            </a:r>
          </a:p>
          <a:p>
            <a:r>
              <a:rPr lang="en" altLang="zh-TW" dirty="0">
                <a:latin typeface="Courier New" panose="02070309020205020404" pitchFamily="49" charset="0"/>
                <a:cs typeface="Courier New" panose="02070309020205020404" pitchFamily="49" charset="0"/>
              </a:rPr>
              <a:t>    }</a:t>
            </a:r>
          </a:p>
          <a:p>
            <a:r>
              <a:rPr lang="en" altLang="zh-TW" dirty="0">
                <a:latin typeface="Courier New" panose="02070309020205020404" pitchFamily="49" charset="0"/>
                <a:cs typeface="Courier New" panose="02070309020205020404" pitchFamily="49" charset="0"/>
              </a:rPr>
              <a:t>  }</a:t>
            </a:r>
          </a:p>
          <a:p>
            <a:r>
              <a:rPr lang="en" altLang="zh-TW" dirty="0">
                <a:latin typeface="Courier New" panose="02070309020205020404" pitchFamily="49" charset="0"/>
                <a:cs typeface="Courier New" panose="02070309020205020404" pitchFamily="49" charset="0"/>
              </a:rPr>
              <a:t>}'</a:t>
            </a:r>
          </a:p>
          <a:p>
            <a:endParaRPr lang="zh-TW" altLang="en-US" dirty="0"/>
          </a:p>
        </p:txBody>
      </p:sp>
    </p:spTree>
    <p:extLst>
      <p:ext uri="{BB962C8B-B14F-4D97-AF65-F5344CB8AC3E}">
        <p14:creationId xmlns:p14="http://schemas.microsoft.com/office/powerpoint/2010/main" val="23428073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2CC4FA-9959-E845-A4F2-B580FD80CF0E}"/>
              </a:ext>
            </a:extLst>
          </p:cNvPr>
          <p:cNvSpPr>
            <a:spLocks noGrp="1"/>
          </p:cNvSpPr>
          <p:nvPr>
            <p:ph type="title"/>
          </p:nvPr>
        </p:nvSpPr>
        <p:spPr/>
        <p:txBody>
          <a:bodyPr/>
          <a:lstStyle/>
          <a:p>
            <a:r>
              <a:rPr kumimoji="1" lang="en-US" altLang="zh-TW" dirty="0"/>
              <a:t>Other usage</a:t>
            </a:r>
            <a:endParaRPr kumimoji="1" lang="zh-TW" altLang="en-US" dirty="0"/>
          </a:p>
        </p:txBody>
      </p:sp>
      <p:sp>
        <p:nvSpPr>
          <p:cNvPr id="3" name="內容版面配置區 2">
            <a:extLst>
              <a:ext uri="{FF2B5EF4-FFF2-40B4-BE49-F238E27FC236}">
                <a16:creationId xmlns:a16="http://schemas.microsoft.com/office/drawing/2014/main" id="{4E455F1D-8A5A-EB42-AA6C-EE84AF2236D3}"/>
              </a:ext>
            </a:extLst>
          </p:cNvPr>
          <p:cNvSpPr>
            <a:spLocks noGrp="1"/>
          </p:cNvSpPr>
          <p:nvPr>
            <p:ph idx="1"/>
          </p:nvPr>
        </p:nvSpPr>
        <p:spPr/>
        <p:txBody>
          <a:bodyPr/>
          <a:lstStyle/>
          <a:p>
            <a:r>
              <a:rPr kumimoji="1" lang="en-US" altLang="zh-TW" dirty="0"/>
              <a:t>Slop</a:t>
            </a:r>
          </a:p>
          <a:p>
            <a:r>
              <a:rPr kumimoji="1" lang="en-US" altLang="zh-TW" dirty="0"/>
              <a:t>Fuzziness</a:t>
            </a:r>
          </a:p>
          <a:p>
            <a:r>
              <a:rPr kumimoji="1" lang="en-US" altLang="zh-TW" dirty="0"/>
              <a:t>Sorting</a:t>
            </a:r>
          </a:p>
          <a:p>
            <a:r>
              <a:rPr kumimoji="1" lang="en-US" altLang="zh-TW" dirty="0"/>
              <a:t>Pagination</a:t>
            </a:r>
          </a:p>
          <a:p>
            <a:r>
              <a:rPr kumimoji="1" lang="en-US" altLang="zh-TW" dirty="0"/>
              <a:t>Partial match (wildcard, prefix)</a:t>
            </a:r>
            <a:endParaRPr kumimoji="1" lang="zh-TW" altLang="en-US" dirty="0"/>
          </a:p>
        </p:txBody>
      </p:sp>
    </p:spTree>
    <p:extLst>
      <p:ext uri="{BB962C8B-B14F-4D97-AF65-F5344CB8AC3E}">
        <p14:creationId xmlns:p14="http://schemas.microsoft.com/office/powerpoint/2010/main" val="6032723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219F56DC-8BCB-5D4E-BC18-8BB7F1C42C99}"/>
              </a:ext>
            </a:extLst>
          </p:cNvPr>
          <p:cNvSpPr>
            <a:spLocks noGrp="1"/>
          </p:cNvSpPr>
          <p:nvPr>
            <p:ph type="title"/>
          </p:nvPr>
        </p:nvSpPr>
        <p:spPr/>
        <p:txBody>
          <a:bodyPr/>
          <a:lstStyle/>
          <a:p>
            <a:r>
              <a:rPr kumimoji="1" lang="en-US" altLang="zh-TW" dirty="0"/>
              <a:t>Aggregations</a:t>
            </a:r>
            <a:endParaRPr kumimoji="1" lang="zh-TW" altLang="en-US" dirty="0"/>
          </a:p>
        </p:txBody>
      </p:sp>
      <p:sp>
        <p:nvSpPr>
          <p:cNvPr id="5" name="文字預留位置 4">
            <a:extLst>
              <a:ext uri="{FF2B5EF4-FFF2-40B4-BE49-F238E27FC236}">
                <a16:creationId xmlns:a16="http://schemas.microsoft.com/office/drawing/2014/main" id="{9EA968AB-6FB1-1A4F-AB86-33D774D071B3}"/>
              </a:ext>
            </a:extLst>
          </p:cNvPr>
          <p:cNvSpPr>
            <a:spLocks noGrp="1"/>
          </p:cNvSpPr>
          <p:nvPr>
            <p:ph type="body" idx="1"/>
          </p:nvPr>
        </p:nvSpPr>
        <p:spPr/>
        <p:txBody>
          <a:bodyPr/>
          <a:lstStyle/>
          <a:p>
            <a:endParaRPr kumimoji="1" lang="zh-TW" altLang="en-US"/>
          </a:p>
        </p:txBody>
      </p:sp>
    </p:spTree>
    <p:extLst>
      <p:ext uri="{BB962C8B-B14F-4D97-AF65-F5344CB8AC3E}">
        <p14:creationId xmlns:p14="http://schemas.microsoft.com/office/powerpoint/2010/main" val="34368868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A94A3E84-BCB9-7F4E-9993-6F003DABF11E}"/>
              </a:ext>
            </a:extLst>
          </p:cNvPr>
          <p:cNvSpPr>
            <a:spLocks noGrp="1"/>
          </p:cNvSpPr>
          <p:nvPr>
            <p:ph type="title"/>
          </p:nvPr>
        </p:nvSpPr>
        <p:spPr/>
        <p:txBody>
          <a:bodyPr/>
          <a:lstStyle/>
          <a:p>
            <a:r>
              <a:rPr kumimoji="1" lang="en-US" altLang="zh-TW" dirty="0"/>
              <a:t>Types of aggregations</a:t>
            </a:r>
            <a:endParaRPr kumimoji="1" lang="zh-TW" altLang="en-US" dirty="0"/>
          </a:p>
        </p:txBody>
      </p:sp>
      <p:sp>
        <p:nvSpPr>
          <p:cNvPr id="5" name="內容版面配置區 4">
            <a:extLst>
              <a:ext uri="{FF2B5EF4-FFF2-40B4-BE49-F238E27FC236}">
                <a16:creationId xmlns:a16="http://schemas.microsoft.com/office/drawing/2014/main" id="{53DF632C-110E-8C48-A2FA-B252197730FD}"/>
              </a:ext>
            </a:extLst>
          </p:cNvPr>
          <p:cNvSpPr>
            <a:spLocks noGrp="1"/>
          </p:cNvSpPr>
          <p:nvPr>
            <p:ph idx="1"/>
          </p:nvPr>
        </p:nvSpPr>
        <p:spPr/>
        <p:txBody>
          <a:bodyPr/>
          <a:lstStyle/>
          <a:p>
            <a:r>
              <a:rPr kumimoji="1" lang="en-US" altLang="zh-TW" dirty="0"/>
              <a:t>Bucket aggregations</a:t>
            </a:r>
          </a:p>
          <a:p>
            <a:pPr lvl="1"/>
            <a:r>
              <a:rPr kumimoji="1" lang="en-US" altLang="zh-TW" dirty="0"/>
              <a:t>group count, histogram, ranges, etc.</a:t>
            </a:r>
          </a:p>
          <a:p>
            <a:r>
              <a:rPr kumimoji="1" lang="en-US" altLang="zh-TW" dirty="0"/>
              <a:t>Metric aggregations</a:t>
            </a:r>
          </a:p>
          <a:p>
            <a:pPr lvl="1"/>
            <a:r>
              <a:rPr kumimoji="1" lang="en-US" altLang="zh-TW" dirty="0"/>
              <a:t>sum, average, min, max, etc.</a:t>
            </a:r>
          </a:p>
          <a:p>
            <a:r>
              <a:rPr kumimoji="1" lang="en-US" altLang="zh-TW" dirty="0"/>
              <a:t>Pipeline aggregations</a:t>
            </a:r>
          </a:p>
          <a:p>
            <a:r>
              <a:rPr kumimoji="1" lang="en-US" altLang="zh-TW" dirty="0"/>
              <a:t>Matrix aggregations</a:t>
            </a:r>
          </a:p>
        </p:txBody>
      </p:sp>
    </p:spTree>
    <p:extLst>
      <p:ext uri="{BB962C8B-B14F-4D97-AF65-F5344CB8AC3E}">
        <p14:creationId xmlns:p14="http://schemas.microsoft.com/office/powerpoint/2010/main" val="32394517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7469FD-2C52-CD49-9B50-B2C220F4EE89}"/>
              </a:ext>
            </a:extLst>
          </p:cNvPr>
          <p:cNvSpPr>
            <a:spLocks noGrp="1"/>
          </p:cNvSpPr>
          <p:nvPr>
            <p:ph type="title"/>
          </p:nvPr>
        </p:nvSpPr>
        <p:spPr/>
        <p:txBody>
          <a:bodyPr/>
          <a:lstStyle/>
          <a:p>
            <a:r>
              <a:rPr kumimoji="1" lang="en-US" altLang="zh-TW" dirty="0"/>
              <a:t>Bucket aggregations</a:t>
            </a:r>
            <a:endParaRPr kumimoji="1" lang="zh-TW" altLang="en-US" dirty="0"/>
          </a:p>
        </p:txBody>
      </p:sp>
      <p:sp>
        <p:nvSpPr>
          <p:cNvPr id="4" name="矩形 3">
            <a:extLst>
              <a:ext uri="{FF2B5EF4-FFF2-40B4-BE49-F238E27FC236}">
                <a16:creationId xmlns:a16="http://schemas.microsoft.com/office/drawing/2014/main" id="{29E86BDA-801A-5A4B-A881-D4992F60F448}"/>
              </a:ext>
            </a:extLst>
          </p:cNvPr>
          <p:cNvSpPr/>
          <p:nvPr/>
        </p:nvSpPr>
        <p:spPr>
          <a:xfrm>
            <a:off x="1371599" y="2171700"/>
            <a:ext cx="8339559" cy="3139321"/>
          </a:xfrm>
          <a:prstGeom prst="rect">
            <a:avLst/>
          </a:prstGeom>
        </p:spPr>
        <p:txBody>
          <a:bodyPr wrap="square">
            <a:spAutoFit/>
          </a:bodyPr>
          <a:lstStyle/>
          <a:p>
            <a:r>
              <a:rPr lang="zh-TW" altLang="en-US" dirty="0">
                <a:latin typeface="Courier New" panose="02070309020205020404" pitchFamily="49" charset="0"/>
                <a:cs typeface="Courier New" panose="02070309020205020404" pitchFamily="49" charset="0"/>
              </a:rPr>
              <a:t>curl -XGET '</a:t>
            </a:r>
            <a:r>
              <a:rPr lang="en-US" altLang="zh-TW" dirty="0">
                <a:latin typeface="Courier New" panose="02070309020205020404" pitchFamily="49" charset="0"/>
                <a:cs typeface="Courier New" panose="02070309020205020404" pitchFamily="49" charset="0"/>
              </a:rPr>
              <a:t>127.0.0.1</a:t>
            </a:r>
            <a:r>
              <a:rPr lang="zh-TW" altLang="en-US" dirty="0">
                <a:latin typeface="Courier New" panose="02070309020205020404" pitchFamily="49" charset="0"/>
                <a:cs typeface="Courier New" panose="02070309020205020404" pitchFamily="49" charset="0"/>
              </a:rPr>
              <a:t>:9200/</a:t>
            </a:r>
            <a:r>
              <a:rPr lang="en-US" altLang="zh-TW" dirty="0">
                <a:latin typeface="Courier New" panose="02070309020205020404" pitchFamily="49" charset="0"/>
                <a:cs typeface="Courier New" panose="02070309020205020404" pitchFamily="49" charset="0"/>
              </a:rPr>
              <a:t>products</a:t>
            </a:r>
            <a:r>
              <a:rPr lang="zh-TW" altLang="en-US" dirty="0">
                <a:latin typeface="Courier New" panose="02070309020205020404" pitchFamily="49" charset="0"/>
                <a:cs typeface="Courier New" panose="02070309020205020404" pitchFamily="49" charset="0"/>
              </a:rPr>
              <a:t>/</a:t>
            </a:r>
            <a:r>
              <a:rPr lang="en-US" altLang="zh-TW" dirty="0">
                <a:latin typeface="Courier New" panose="02070309020205020404" pitchFamily="49" charset="0"/>
                <a:cs typeface="Courier New" panose="02070309020205020404" pitchFamily="49" charset="0"/>
              </a:rPr>
              <a:t>product/</a:t>
            </a:r>
            <a:r>
              <a:rPr lang="zh-TW" altLang="en-US" dirty="0">
                <a:latin typeface="Courier New" panose="02070309020205020404" pitchFamily="49" charset="0"/>
                <a:cs typeface="Courier New" panose="02070309020205020404" pitchFamily="49" charset="0"/>
              </a:rPr>
              <a:t>_search'</a:t>
            </a:r>
            <a:r>
              <a:rPr lang="en-US" altLang="zh-TW" dirty="0">
                <a:latin typeface="Courier New" panose="02070309020205020404" pitchFamily="49" charset="0"/>
                <a:cs typeface="Courier New" panose="02070309020205020404" pitchFamily="49" charset="0"/>
              </a:rPr>
              <a:t> -d '</a:t>
            </a:r>
          </a:p>
          <a:p>
            <a:r>
              <a:rPr lang="en-US" altLang="zh-TW" dirty="0">
                <a:latin typeface="Courier New" panose="02070309020205020404" pitchFamily="49" charset="0"/>
                <a:cs typeface="Courier New" panose="02070309020205020404" pitchFamily="49" charset="0"/>
              </a:rPr>
              <a:t>{</a:t>
            </a:r>
          </a:p>
          <a:p>
            <a:r>
              <a:rPr lang="en-US" altLang="zh-TW" dirty="0">
                <a:latin typeface="Courier New" panose="02070309020205020404" pitchFamily="49" charset="0"/>
                <a:cs typeface="Courier New" panose="02070309020205020404" pitchFamily="49" charset="0"/>
              </a:rPr>
              <a:t>  "</a:t>
            </a:r>
            <a:r>
              <a:rPr lang="en-US" altLang="zh-TW" dirty="0" err="1">
                <a:latin typeface="Courier New" panose="02070309020205020404" pitchFamily="49" charset="0"/>
                <a:cs typeface="Courier New" panose="02070309020205020404" pitchFamily="49" charset="0"/>
              </a:rPr>
              <a:t>aggs</a:t>
            </a:r>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    "</a:t>
            </a:r>
            <a:r>
              <a:rPr lang="en-US" altLang="zh-TW" dirty="0" err="1">
                <a:latin typeface="Courier New" panose="02070309020205020404" pitchFamily="49" charset="0"/>
                <a:cs typeface="Courier New" panose="02070309020205020404" pitchFamily="49" charset="0"/>
              </a:rPr>
              <a:t>byCategory</a:t>
            </a:r>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      "terms": {</a:t>
            </a:r>
          </a:p>
          <a:p>
            <a:r>
              <a:rPr lang="en-US" altLang="zh-TW" dirty="0">
                <a:latin typeface="Courier New" panose="02070309020205020404" pitchFamily="49" charset="0"/>
                <a:cs typeface="Courier New" panose="02070309020205020404" pitchFamily="49" charset="0"/>
              </a:rPr>
              <a:t>        "field": "category"</a:t>
            </a:r>
          </a:p>
          <a:p>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  "size": 0  </a:t>
            </a:r>
          </a:p>
          <a:p>
            <a:r>
              <a:rPr lang="en-US" altLang="zh-TW" dirty="0">
                <a:latin typeface="Courier New" panose="02070309020205020404" pitchFamily="49" charset="0"/>
                <a:cs typeface="Courier New" panose="02070309020205020404" pitchFamily="49" charset="0"/>
              </a:rPr>
              <a:t>}'</a:t>
            </a:r>
            <a:endParaRPr lang="zh-TW" altLang="en-US" dirty="0"/>
          </a:p>
        </p:txBody>
      </p:sp>
    </p:spTree>
    <p:extLst>
      <p:ext uri="{BB962C8B-B14F-4D97-AF65-F5344CB8AC3E}">
        <p14:creationId xmlns:p14="http://schemas.microsoft.com/office/powerpoint/2010/main" val="2143914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7469FD-2C52-CD49-9B50-B2C220F4EE89}"/>
              </a:ext>
            </a:extLst>
          </p:cNvPr>
          <p:cNvSpPr>
            <a:spLocks noGrp="1"/>
          </p:cNvSpPr>
          <p:nvPr>
            <p:ph type="title"/>
          </p:nvPr>
        </p:nvSpPr>
        <p:spPr/>
        <p:txBody>
          <a:bodyPr/>
          <a:lstStyle/>
          <a:p>
            <a:r>
              <a:rPr kumimoji="1" lang="en-US" altLang="zh-TW" dirty="0"/>
              <a:t>Bucket aggregations</a:t>
            </a:r>
            <a:endParaRPr kumimoji="1" lang="zh-TW" altLang="en-US" dirty="0"/>
          </a:p>
        </p:txBody>
      </p:sp>
      <p:sp>
        <p:nvSpPr>
          <p:cNvPr id="4" name="矩形 3">
            <a:extLst>
              <a:ext uri="{FF2B5EF4-FFF2-40B4-BE49-F238E27FC236}">
                <a16:creationId xmlns:a16="http://schemas.microsoft.com/office/drawing/2014/main" id="{29E86BDA-801A-5A4B-A881-D4992F60F448}"/>
              </a:ext>
            </a:extLst>
          </p:cNvPr>
          <p:cNvSpPr/>
          <p:nvPr/>
        </p:nvSpPr>
        <p:spPr>
          <a:xfrm>
            <a:off x="1371600" y="2171700"/>
            <a:ext cx="9022466" cy="3416320"/>
          </a:xfrm>
          <a:prstGeom prst="rect">
            <a:avLst/>
          </a:prstGeom>
        </p:spPr>
        <p:txBody>
          <a:bodyPr wrap="square">
            <a:spAutoFit/>
          </a:bodyPr>
          <a:lstStyle/>
          <a:p>
            <a:r>
              <a:rPr lang="zh-TW" altLang="en-US" dirty="0">
                <a:latin typeface="Courier New" panose="02070309020205020404" pitchFamily="49" charset="0"/>
                <a:cs typeface="Courier New" panose="02070309020205020404" pitchFamily="49" charset="0"/>
              </a:rPr>
              <a:t>curl -XGET '</a:t>
            </a:r>
            <a:r>
              <a:rPr lang="en-US" altLang="zh-TW" dirty="0">
                <a:latin typeface="Courier New" panose="02070309020205020404" pitchFamily="49" charset="0"/>
                <a:cs typeface="Courier New" panose="02070309020205020404" pitchFamily="49" charset="0"/>
              </a:rPr>
              <a:t>127.0.0.1</a:t>
            </a:r>
            <a:r>
              <a:rPr lang="zh-TW" altLang="en-US" dirty="0">
                <a:latin typeface="Courier New" panose="02070309020205020404" pitchFamily="49" charset="0"/>
                <a:cs typeface="Courier New" panose="02070309020205020404" pitchFamily="49" charset="0"/>
              </a:rPr>
              <a:t>:9200/</a:t>
            </a:r>
            <a:r>
              <a:rPr lang="en-US" altLang="zh-TW" dirty="0">
                <a:latin typeface="Courier New" panose="02070309020205020404" pitchFamily="49" charset="0"/>
                <a:cs typeface="Courier New" panose="02070309020205020404" pitchFamily="49" charset="0"/>
              </a:rPr>
              <a:t>products</a:t>
            </a:r>
            <a:r>
              <a:rPr lang="zh-TW" altLang="en-US" dirty="0">
                <a:latin typeface="Courier New" panose="02070309020205020404" pitchFamily="49" charset="0"/>
                <a:cs typeface="Courier New" panose="02070309020205020404" pitchFamily="49" charset="0"/>
              </a:rPr>
              <a:t>/</a:t>
            </a:r>
            <a:r>
              <a:rPr lang="en-US" altLang="zh-TW" dirty="0">
                <a:latin typeface="Courier New" panose="02070309020205020404" pitchFamily="49" charset="0"/>
                <a:cs typeface="Courier New" panose="02070309020205020404" pitchFamily="49" charset="0"/>
              </a:rPr>
              <a:t>product/</a:t>
            </a:r>
            <a:r>
              <a:rPr lang="zh-TW" altLang="en-US" dirty="0">
                <a:latin typeface="Courier New" panose="02070309020205020404" pitchFamily="49" charset="0"/>
                <a:cs typeface="Courier New" panose="02070309020205020404" pitchFamily="49" charset="0"/>
              </a:rPr>
              <a:t>_search'</a:t>
            </a:r>
            <a:r>
              <a:rPr lang="en-US" altLang="zh-TW" dirty="0">
                <a:latin typeface="Courier New" panose="02070309020205020404" pitchFamily="49" charset="0"/>
                <a:cs typeface="Courier New" panose="02070309020205020404" pitchFamily="49" charset="0"/>
              </a:rPr>
              <a:t> -d '</a:t>
            </a:r>
          </a:p>
          <a:p>
            <a:r>
              <a:rPr lang="en-US" altLang="zh-TW" dirty="0">
                <a:latin typeface="Courier New" panose="02070309020205020404" pitchFamily="49" charset="0"/>
                <a:cs typeface="Courier New" panose="02070309020205020404" pitchFamily="49" charset="0"/>
              </a:rPr>
              <a:t>{</a:t>
            </a:r>
          </a:p>
          <a:p>
            <a:r>
              <a:rPr lang="en-US" altLang="zh-TW" dirty="0">
                <a:latin typeface="Courier New" panose="02070309020205020404" pitchFamily="49" charset="0"/>
                <a:cs typeface="Courier New" panose="02070309020205020404" pitchFamily="49" charset="0"/>
              </a:rPr>
              <a:t>  "</a:t>
            </a:r>
            <a:r>
              <a:rPr lang="en-US" altLang="zh-TW" dirty="0" err="1">
                <a:latin typeface="Courier New" panose="02070309020205020404" pitchFamily="49" charset="0"/>
                <a:cs typeface="Courier New" panose="02070309020205020404" pitchFamily="49" charset="0"/>
              </a:rPr>
              <a:t>aggs</a:t>
            </a:r>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    "</a:t>
            </a:r>
            <a:r>
              <a:rPr lang="en-US" altLang="zh-TW" dirty="0" err="1">
                <a:latin typeface="Courier New" panose="02070309020205020404" pitchFamily="49" charset="0"/>
                <a:cs typeface="Courier New" panose="02070309020205020404" pitchFamily="49" charset="0"/>
              </a:rPr>
              <a:t>byPrice</a:t>
            </a:r>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      "histogram": {</a:t>
            </a:r>
          </a:p>
          <a:p>
            <a:r>
              <a:rPr lang="en-US" altLang="zh-TW" dirty="0">
                <a:latin typeface="Courier New" panose="02070309020205020404" pitchFamily="49" charset="0"/>
                <a:cs typeface="Courier New" panose="02070309020205020404" pitchFamily="49" charset="0"/>
              </a:rPr>
              <a:t>        "field": "price",</a:t>
            </a:r>
          </a:p>
          <a:p>
            <a:r>
              <a:rPr lang="en-US" altLang="zh-TW" dirty="0">
                <a:latin typeface="Courier New" panose="02070309020205020404" pitchFamily="49" charset="0"/>
                <a:cs typeface="Courier New" panose="02070309020205020404" pitchFamily="49" charset="0"/>
              </a:rPr>
              <a:t>        "interval": 100</a:t>
            </a:r>
          </a:p>
          <a:p>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  "size": 0  </a:t>
            </a:r>
          </a:p>
          <a:p>
            <a:r>
              <a:rPr lang="en-US" altLang="zh-TW" dirty="0">
                <a:latin typeface="Courier New" panose="02070309020205020404" pitchFamily="49" charset="0"/>
                <a:cs typeface="Courier New" panose="02070309020205020404" pitchFamily="49" charset="0"/>
              </a:rPr>
              <a:t>}'</a:t>
            </a:r>
            <a:endParaRPr lang="zh-TW" altLang="en-US" dirty="0"/>
          </a:p>
        </p:txBody>
      </p:sp>
    </p:spTree>
    <p:extLst>
      <p:ext uri="{BB962C8B-B14F-4D97-AF65-F5344CB8AC3E}">
        <p14:creationId xmlns:p14="http://schemas.microsoft.com/office/powerpoint/2010/main" val="12829215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7469FD-2C52-CD49-9B50-B2C220F4EE89}"/>
              </a:ext>
            </a:extLst>
          </p:cNvPr>
          <p:cNvSpPr>
            <a:spLocks noGrp="1"/>
          </p:cNvSpPr>
          <p:nvPr>
            <p:ph type="title"/>
          </p:nvPr>
        </p:nvSpPr>
        <p:spPr/>
        <p:txBody>
          <a:bodyPr/>
          <a:lstStyle/>
          <a:p>
            <a:r>
              <a:rPr kumimoji="1" lang="en-US" altLang="zh-TW" dirty="0"/>
              <a:t>Bucket aggregations</a:t>
            </a:r>
            <a:endParaRPr kumimoji="1" lang="zh-TW" altLang="en-US" dirty="0"/>
          </a:p>
        </p:txBody>
      </p:sp>
      <p:sp>
        <p:nvSpPr>
          <p:cNvPr id="4" name="矩形 3">
            <a:extLst>
              <a:ext uri="{FF2B5EF4-FFF2-40B4-BE49-F238E27FC236}">
                <a16:creationId xmlns:a16="http://schemas.microsoft.com/office/drawing/2014/main" id="{29E86BDA-801A-5A4B-A881-D4992F60F448}"/>
              </a:ext>
            </a:extLst>
          </p:cNvPr>
          <p:cNvSpPr/>
          <p:nvPr/>
        </p:nvSpPr>
        <p:spPr>
          <a:xfrm>
            <a:off x="1371599" y="2171700"/>
            <a:ext cx="9520177" cy="3970318"/>
          </a:xfrm>
          <a:prstGeom prst="rect">
            <a:avLst/>
          </a:prstGeom>
        </p:spPr>
        <p:txBody>
          <a:bodyPr wrap="square">
            <a:spAutoFit/>
          </a:bodyPr>
          <a:lstStyle/>
          <a:p>
            <a:r>
              <a:rPr lang="zh-TW" altLang="en-US" dirty="0">
                <a:latin typeface="Courier New" panose="02070309020205020404" pitchFamily="49" charset="0"/>
                <a:cs typeface="Courier New" panose="02070309020205020404" pitchFamily="49" charset="0"/>
              </a:rPr>
              <a:t>curl -XGET '</a:t>
            </a:r>
            <a:r>
              <a:rPr lang="en-US" altLang="zh-TW" dirty="0">
                <a:latin typeface="Courier New" panose="02070309020205020404" pitchFamily="49" charset="0"/>
                <a:cs typeface="Courier New" panose="02070309020205020404" pitchFamily="49" charset="0"/>
              </a:rPr>
              <a:t>127.0.0.1</a:t>
            </a:r>
            <a:r>
              <a:rPr lang="zh-TW" altLang="en-US" dirty="0">
                <a:latin typeface="Courier New" panose="02070309020205020404" pitchFamily="49" charset="0"/>
                <a:cs typeface="Courier New" panose="02070309020205020404" pitchFamily="49" charset="0"/>
              </a:rPr>
              <a:t>:9200/</a:t>
            </a:r>
            <a:r>
              <a:rPr lang="en-US" altLang="zh-TW" dirty="0">
                <a:latin typeface="Courier New" panose="02070309020205020404" pitchFamily="49" charset="0"/>
                <a:cs typeface="Courier New" panose="02070309020205020404" pitchFamily="49" charset="0"/>
              </a:rPr>
              <a:t>products</a:t>
            </a:r>
            <a:r>
              <a:rPr lang="zh-TW" altLang="en-US" dirty="0">
                <a:latin typeface="Courier New" panose="02070309020205020404" pitchFamily="49" charset="0"/>
                <a:cs typeface="Courier New" panose="02070309020205020404" pitchFamily="49" charset="0"/>
              </a:rPr>
              <a:t>/</a:t>
            </a:r>
            <a:r>
              <a:rPr lang="en-US" altLang="zh-TW" dirty="0">
                <a:latin typeface="Courier New" panose="02070309020205020404" pitchFamily="49" charset="0"/>
                <a:cs typeface="Courier New" panose="02070309020205020404" pitchFamily="49" charset="0"/>
              </a:rPr>
              <a:t>product/</a:t>
            </a:r>
            <a:r>
              <a:rPr lang="zh-TW" altLang="en-US" dirty="0">
                <a:latin typeface="Courier New" panose="02070309020205020404" pitchFamily="49" charset="0"/>
                <a:cs typeface="Courier New" panose="02070309020205020404" pitchFamily="49" charset="0"/>
              </a:rPr>
              <a:t>_search</a:t>
            </a:r>
            <a:r>
              <a:rPr lang="en-US" altLang="zh-TW" dirty="0">
                <a:latin typeface="Courier New" panose="02070309020205020404" pitchFamily="49" charset="0"/>
                <a:cs typeface="Courier New" panose="02070309020205020404" pitchFamily="49" charset="0"/>
              </a:rPr>
              <a:t>?size=0</a:t>
            </a:r>
            <a:r>
              <a:rPr lang="zh-TW" altLang="en-US" dirty="0">
                <a:latin typeface="Courier New" panose="02070309020205020404" pitchFamily="49" charset="0"/>
                <a:cs typeface="Courier New" panose="02070309020205020404" pitchFamily="49" charset="0"/>
              </a:rPr>
              <a:t>'</a:t>
            </a:r>
            <a:r>
              <a:rPr lang="en-US" altLang="zh-TW" dirty="0">
                <a:latin typeface="Courier New" panose="02070309020205020404" pitchFamily="49" charset="0"/>
                <a:cs typeface="Courier New" panose="02070309020205020404" pitchFamily="49" charset="0"/>
              </a:rPr>
              <a:t> -d '</a:t>
            </a:r>
          </a:p>
          <a:p>
            <a:r>
              <a:rPr lang="en-US" altLang="zh-TW" dirty="0">
                <a:latin typeface="Courier New" panose="02070309020205020404" pitchFamily="49" charset="0"/>
                <a:cs typeface="Courier New" panose="02070309020205020404" pitchFamily="49" charset="0"/>
              </a:rPr>
              <a:t>{</a:t>
            </a:r>
          </a:p>
          <a:p>
            <a:r>
              <a:rPr lang="en-US" altLang="zh-TW" dirty="0">
                <a:latin typeface="Courier New" panose="02070309020205020404" pitchFamily="49" charset="0"/>
                <a:cs typeface="Courier New" panose="02070309020205020404" pitchFamily="49" charset="0"/>
              </a:rPr>
              <a:t>  "</a:t>
            </a:r>
            <a:r>
              <a:rPr lang="en-US" altLang="zh-TW" dirty="0" err="1">
                <a:latin typeface="Courier New" panose="02070309020205020404" pitchFamily="49" charset="0"/>
                <a:cs typeface="Courier New" panose="02070309020205020404" pitchFamily="49" charset="0"/>
              </a:rPr>
              <a:t>aggs</a:t>
            </a:r>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    "</a:t>
            </a:r>
            <a:r>
              <a:rPr lang="en-US" altLang="zh-TW" dirty="0" err="1">
                <a:latin typeface="Courier New" panose="02070309020205020404" pitchFamily="49" charset="0"/>
                <a:cs typeface="Courier New" panose="02070309020205020404" pitchFamily="49" charset="0"/>
              </a:rPr>
              <a:t>byPrice</a:t>
            </a:r>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      "range": {</a:t>
            </a:r>
          </a:p>
          <a:p>
            <a:r>
              <a:rPr lang="en-US" altLang="zh-TW" dirty="0">
                <a:latin typeface="Courier New" panose="02070309020205020404" pitchFamily="49" charset="0"/>
                <a:cs typeface="Courier New" panose="02070309020205020404" pitchFamily="49" charset="0"/>
              </a:rPr>
              <a:t>        "field": "price",</a:t>
            </a:r>
          </a:p>
          <a:p>
            <a:r>
              <a:rPr lang="en-US" altLang="zh-TW" dirty="0">
                <a:latin typeface="Courier New" panose="02070309020205020404" pitchFamily="49" charset="0"/>
                <a:cs typeface="Courier New" panose="02070309020205020404" pitchFamily="49" charset="0"/>
              </a:rPr>
              <a:t>        "ranges": [</a:t>
            </a:r>
          </a:p>
          <a:p>
            <a:r>
              <a:rPr lang="en-US" altLang="zh-TW" dirty="0">
                <a:latin typeface="Courier New" panose="02070309020205020404" pitchFamily="49" charset="0"/>
                <a:cs typeface="Courier New" panose="02070309020205020404" pitchFamily="49" charset="0"/>
              </a:rPr>
              <a:t>          { "to": 100 },</a:t>
            </a:r>
          </a:p>
          <a:p>
            <a:r>
              <a:rPr lang="en-US" altLang="zh-TW" dirty="0">
                <a:latin typeface="Courier New" panose="02070309020205020404" pitchFamily="49" charset="0"/>
                <a:cs typeface="Courier New" panose="02070309020205020404" pitchFamily="49" charset="0"/>
              </a:rPr>
              <a:t>          { "from": 100, "to": 1000 },</a:t>
            </a:r>
          </a:p>
          <a:p>
            <a:r>
              <a:rPr lang="en-US" altLang="zh-TW" dirty="0">
                <a:latin typeface="Courier New" panose="02070309020205020404" pitchFamily="49" charset="0"/>
                <a:cs typeface="Courier New" panose="02070309020205020404" pitchFamily="49" charset="0"/>
              </a:rPr>
              <a:t>          { "from": 1000 }</a:t>
            </a:r>
          </a:p>
          <a:p>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  }  </a:t>
            </a:r>
          </a:p>
          <a:p>
            <a:r>
              <a:rPr lang="en-US" altLang="zh-TW" dirty="0">
                <a:latin typeface="Courier New" panose="02070309020205020404" pitchFamily="49" charset="0"/>
                <a:cs typeface="Courier New" panose="02070309020205020404" pitchFamily="49" charset="0"/>
              </a:rPr>
              <a:t>}'</a:t>
            </a:r>
            <a:endParaRPr lang="zh-TW" altLang="en-US" dirty="0"/>
          </a:p>
        </p:txBody>
      </p:sp>
    </p:spTree>
    <p:extLst>
      <p:ext uri="{BB962C8B-B14F-4D97-AF65-F5344CB8AC3E}">
        <p14:creationId xmlns:p14="http://schemas.microsoft.com/office/powerpoint/2010/main" val="1311460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D8F305-E0C1-ED49-8635-FFD891E6866E}"/>
              </a:ext>
            </a:extLst>
          </p:cNvPr>
          <p:cNvSpPr>
            <a:spLocks noGrp="1"/>
          </p:cNvSpPr>
          <p:nvPr>
            <p:ph type="title"/>
          </p:nvPr>
        </p:nvSpPr>
        <p:spPr/>
        <p:txBody>
          <a:bodyPr/>
          <a:lstStyle/>
          <a:p>
            <a:r>
              <a:rPr kumimoji="1" lang="en-US" altLang="zh-TW" dirty="0"/>
              <a:t>Elasticsearch</a:t>
            </a:r>
            <a:endParaRPr kumimoji="1" lang="zh-TW" altLang="en-US" dirty="0"/>
          </a:p>
        </p:txBody>
      </p:sp>
      <p:sp>
        <p:nvSpPr>
          <p:cNvPr id="3" name="內容版面配置區 2">
            <a:extLst>
              <a:ext uri="{FF2B5EF4-FFF2-40B4-BE49-F238E27FC236}">
                <a16:creationId xmlns:a16="http://schemas.microsoft.com/office/drawing/2014/main" id="{E41817ED-BF54-5045-9BDC-065153BB0EA4}"/>
              </a:ext>
            </a:extLst>
          </p:cNvPr>
          <p:cNvSpPr>
            <a:spLocks noGrp="1"/>
          </p:cNvSpPr>
          <p:nvPr>
            <p:ph idx="1"/>
          </p:nvPr>
        </p:nvSpPr>
        <p:spPr/>
        <p:txBody>
          <a:bodyPr/>
          <a:lstStyle/>
          <a:p>
            <a:r>
              <a:rPr kumimoji="1" lang="en" altLang="zh-TW" dirty="0"/>
              <a:t>Elasticsearch is a highly scalable open-source full-text search and analytics engine. It allows you to store, search, and analyze big volumes of data quickly and in near real time. It is generally used as the underlying engine/technology that powers applications that have complex search features and requirements.</a:t>
            </a:r>
            <a:endParaRPr kumimoji="1" lang="zh-TW" altLang="en-US" dirty="0"/>
          </a:p>
        </p:txBody>
      </p:sp>
    </p:spTree>
    <p:extLst>
      <p:ext uri="{BB962C8B-B14F-4D97-AF65-F5344CB8AC3E}">
        <p14:creationId xmlns:p14="http://schemas.microsoft.com/office/powerpoint/2010/main" val="40788295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7469FD-2C52-CD49-9B50-B2C220F4EE89}"/>
              </a:ext>
            </a:extLst>
          </p:cNvPr>
          <p:cNvSpPr>
            <a:spLocks noGrp="1"/>
          </p:cNvSpPr>
          <p:nvPr>
            <p:ph type="title"/>
          </p:nvPr>
        </p:nvSpPr>
        <p:spPr/>
        <p:txBody>
          <a:bodyPr/>
          <a:lstStyle/>
          <a:p>
            <a:r>
              <a:rPr kumimoji="1" lang="en-US" altLang="zh-TW" dirty="0"/>
              <a:t>Metric aggregations</a:t>
            </a:r>
            <a:endParaRPr kumimoji="1" lang="zh-TW" altLang="en-US" dirty="0"/>
          </a:p>
        </p:txBody>
      </p:sp>
      <p:sp>
        <p:nvSpPr>
          <p:cNvPr id="4" name="矩形 3">
            <a:extLst>
              <a:ext uri="{FF2B5EF4-FFF2-40B4-BE49-F238E27FC236}">
                <a16:creationId xmlns:a16="http://schemas.microsoft.com/office/drawing/2014/main" id="{29E86BDA-801A-5A4B-A881-D4992F60F448}"/>
              </a:ext>
            </a:extLst>
          </p:cNvPr>
          <p:cNvSpPr/>
          <p:nvPr/>
        </p:nvSpPr>
        <p:spPr>
          <a:xfrm>
            <a:off x="1371599" y="2171700"/>
            <a:ext cx="9520177" cy="3416320"/>
          </a:xfrm>
          <a:prstGeom prst="rect">
            <a:avLst/>
          </a:prstGeom>
        </p:spPr>
        <p:txBody>
          <a:bodyPr wrap="square">
            <a:spAutoFit/>
          </a:bodyPr>
          <a:lstStyle/>
          <a:p>
            <a:r>
              <a:rPr lang="zh-TW" altLang="en-US" dirty="0">
                <a:latin typeface="Courier New" panose="02070309020205020404" pitchFamily="49" charset="0"/>
                <a:cs typeface="Courier New" panose="02070309020205020404" pitchFamily="49" charset="0"/>
              </a:rPr>
              <a:t>curl -XGET '</a:t>
            </a:r>
            <a:r>
              <a:rPr lang="en-US" altLang="zh-TW" dirty="0">
                <a:latin typeface="Courier New" panose="02070309020205020404" pitchFamily="49" charset="0"/>
                <a:cs typeface="Courier New" panose="02070309020205020404" pitchFamily="49" charset="0"/>
              </a:rPr>
              <a:t>127.0.0.1</a:t>
            </a:r>
            <a:r>
              <a:rPr lang="zh-TW" altLang="en-US" dirty="0">
                <a:latin typeface="Courier New" panose="02070309020205020404" pitchFamily="49" charset="0"/>
                <a:cs typeface="Courier New" panose="02070309020205020404" pitchFamily="49" charset="0"/>
              </a:rPr>
              <a:t>:9200/</a:t>
            </a:r>
            <a:r>
              <a:rPr lang="en-US" altLang="zh-TW" dirty="0">
                <a:latin typeface="Courier New" panose="02070309020205020404" pitchFamily="49" charset="0"/>
                <a:cs typeface="Courier New" panose="02070309020205020404" pitchFamily="49" charset="0"/>
              </a:rPr>
              <a:t>products</a:t>
            </a:r>
            <a:r>
              <a:rPr lang="zh-TW" altLang="en-US" dirty="0">
                <a:latin typeface="Courier New" panose="02070309020205020404" pitchFamily="49" charset="0"/>
                <a:cs typeface="Courier New" panose="02070309020205020404" pitchFamily="49" charset="0"/>
              </a:rPr>
              <a:t>/</a:t>
            </a:r>
            <a:r>
              <a:rPr lang="en-US" altLang="zh-TW" dirty="0">
                <a:latin typeface="Courier New" panose="02070309020205020404" pitchFamily="49" charset="0"/>
                <a:cs typeface="Courier New" panose="02070309020205020404" pitchFamily="49" charset="0"/>
              </a:rPr>
              <a:t>product/</a:t>
            </a:r>
            <a:r>
              <a:rPr lang="zh-TW" altLang="en-US" dirty="0">
                <a:latin typeface="Courier New" panose="02070309020205020404" pitchFamily="49" charset="0"/>
                <a:cs typeface="Courier New" panose="02070309020205020404" pitchFamily="49" charset="0"/>
              </a:rPr>
              <a:t>_search</a:t>
            </a:r>
            <a:r>
              <a:rPr lang="en-US" altLang="zh-TW" dirty="0">
                <a:latin typeface="Courier New" panose="02070309020205020404" pitchFamily="49" charset="0"/>
                <a:cs typeface="Courier New" panose="02070309020205020404" pitchFamily="49" charset="0"/>
              </a:rPr>
              <a:t>?size=0</a:t>
            </a:r>
            <a:r>
              <a:rPr lang="zh-TW" altLang="en-US" dirty="0">
                <a:latin typeface="Courier New" panose="02070309020205020404" pitchFamily="49" charset="0"/>
                <a:cs typeface="Courier New" panose="02070309020205020404" pitchFamily="49" charset="0"/>
              </a:rPr>
              <a:t>'</a:t>
            </a:r>
            <a:r>
              <a:rPr lang="en-US" altLang="zh-TW" dirty="0">
                <a:latin typeface="Courier New" panose="02070309020205020404" pitchFamily="49" charset="0"/>
                <a:cs typeface="Courier New" panose="02070309020205020404" pitchFamily="49" charset="0"/>
              </a:rPr>
              <a:t> -d '</a:t>
            </a:r>
          </a:p>
          <a:p>
            <a:r>
              <a:rPr lang="en-US" altLang="zh-TW" dirty="0">
                <a:latin typeface="Courier New" panose="02070309020205020404" pitchFamily="49" charset="0"/>
                <a:cs typeface="Courier New" panose="02070309020205020404" pitchFamily="49" charset="0"/>
              </a:rPr>
              <a:t>{</a:t>
            </a:r>
          </a:p>
          <a:p>
            <a:r>
              <a:rPr lang="en-US" altLang="zh-TW" dirty="0">
                <a:latin typeface="Courier New" panose="02070309020205020404" pitchFamily="49" charset="0"/>
                <a:cs typeface="Courier New" panose="02070309020205020404" pitchFamily="49" charset="0"/>
              </a:rPr>
              <a:t>  "</a:t>
            </a:r>
            <a:r>
              <a:rPr lang="en-US" altLang="zh-TW" dirty="0" err="1">
                <a:latin typeface="Courier New" panose="02070309020205020404" pitchFamily="49" charset="0"/>
                <a:cs typeface="Courier New" panose="02070309020205020404" pitchFamily="49" charset="0"/>
              </a:rPr>
              <a:t>aggs</a:t>
            </a:r>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    "</a:t>
            </a:r>
            <a:r>
              <a:rPr lang="en-US" altLang="zh-TW" dirty="0" err="1">
                <a:latin typeface="Courier New" panose="02070309020205020404" pitchFamily="49" charset="0"/>
                <a:cs typeface="Courier New" panose="02070309020205020404" pitchFamily="49" charset="0"/>
              </a:rPr>
              <a:t>revenueSum</a:t>
            </a:r>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      "sum": {</a:t>
            </a:r>
          </a:p>
          <a:p>
            <a:r>
              <a:rPr lang="en-US" altLang="zh-TW" dirty="0">
                <a:latin typeface="Courier New" panose="02070309020205020404" pitchFamily="49" charset="0"/>
                <a:cs typeface="Courier New" panose="02070309020205020404" pitchFamily="49" charset="0"/>
              </a:rPr>
              <a:t>        "field": "revenue"</a:t>
            </a:r>
          </a:p>
          <a:p>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  }  </a:t>
            </a:r>
          </a:p>
          <a:p>
            <a:r>
              <a:rPr lang="en-US" altLang="zh-TW" dirty="0">
                <a:latin typeface="Courier New" panose="02070309020205020404" pitchFamily="49" charset="0"/>
                <a:cs typeface="Courier New" panose="02070309020205020404" pitchFamily="49" charset="0"/>
              </a:rPr>
              <a:t>}'</a:t>
            </a:r>
          </a:p>
          <a:p>
            <a:endParaRPr lang="en-US" altLang="zh-TW" dirty="0">
              <a:latin typeface="Courier New" panose="02070309020205020404" pitchFamily="49" charset="0"/>
              <a:cs typeface="Courier New" panose="02070309020205020404" pitchFamily="49" charset="0"/>
            </a:endParaRPr>
          </a:p>
          <a:p>
            <a:r>
              <a:rPr lang="en-US" altLang="zh-TW" dirty="0">
                <a:cs typeface="Courier New" panose="02070309020205020404" pitchFamily="49" charset="0"/>
              </a:rPr>
              <a:t>* replace "sum" with "</a:t>
            </a:r>
            <a:r>
              <a:rPr lang="en-US" altLang="zh-TW" dirty="0" err="1">
                <a:cs typeface="Courier New" panose="02070309020205020404" pitchFamily="49" charset="0"/>
              </a:rPr>
              <a:t>avg</a:t>
            </a:r>
            <a:r>
              <a:rPr lang="en-US" altLang="zh-TW" dirty="0">
                <a:cs typeface="Courier New" panose="02070309020205020404" pitchFamily="49" charset="0"/>
              </a:rPr>
              <a:t>", "min", "max", "stats", "</a:t>
            </a:r>
            <a:r>
              <a:rPr lang="en-US" altLang="zh-TW" dirty="0" err="1">
                <a:cs typeface="Courier New" panose="02070309020205020404" pitchFamily="49" charset="0"/>
              </a:rPr>
              <a:t>extended_stats</a:t>
            </a:r>
            <a:r>
              <a:rPr lang="en-US" altLang="zh-TW" dirty="0">
                <a:cs typeface="Courier New" panose="02070309020205020404" pitchFamily="49" charset="0"/>
              </a:rPr>
              <a:t>", etc.</a:t>
            </a:r>
            <a:endParaRPr lang="zh-TW" altLang="en-US" dirty="0"/>
          </a:p>
        </p:txBody>
      </p:sp>
    </p:spTree>
    <p:extLst>
      <p:ext uri="{BB962C8B-B14F-4D97-AF65-F5344CB8AC3E}">
        <p14:creationId xmlns:p14="http://schemas.microsoft.com/office/powerpoint/2010/main" val="2869358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F04CDF-6531-F943-BFC9-E3C3002F23F7}"/>
              </a:ext>
            </a:extLst>
          </p:cNvPr>
          <p:cNvSpPr>
            <a:spLocks noGrp="1"/>
          </p:cNvSpPr>
          <p:nvPr>
            <p:ph type="title"/>
          </p:nvPr>
        </p:nvSpPr>
        <p:spPr/>
        <p:txBody>
          <a:bodyPr/>
          <a:lstStyle/>
          <a:p>
            <a:r>
              <a:rPr kumimoji="1" lang="en-US" altLang="zh-TW" dirty="0"/>
              <a:t>Pipeline aggregations</a:t>
            </a:r>
            <a:endParaRPr kumimoji="1" lang="zh-TW" altLang="en-US" dirty="0"/>
          </a:p>
        </p:txBody>
      </p:sp>
      <p:sp>
        <p:nvSpPr>
          <p:cNvPr id="4" name="矩形 3">
            <a:extLst>
              <a:ext uri="{FF2B5EF4-FFF2-40B4-BE49-F238E27FC236}">
                <a16:creationId xmlns:a16="http://schemas.microsoft.com/office/drawing/2014/main" id="{B6212238-D367-E64C-B6B7-F5C0305BA01C}"/>
              </a:ext>
            </a:extLst>
          </p:cNvPr>
          <p:cNvSpPr/>
          <p:nvPr/>
        </p:nvSpPr>
        <p:spPr>
          <a:xfrm>
            <a:off x="1371600" y="1708712"/>
            <a:ext cx="9520177" cy="4801314"/>
          </a:xfrm>
          <a:prstGeom prst="rect">
            <a:avLst/>
          </a:prstGeom>
        </p:spPr>
        <p:txBody>
          <a:bodyPr wrap="square">
            <a:spAutoFit/>
          </a:bodyPr>
          <a:lstStyle/>
          <a:p>
            <a:r>
              <a:rPr lang="zh-TW" altLang="en-US" dirty="0">
                <a:latin typeface="Courier New" panose="02070309020205020404" pitchFamily="49" charset="0"/>
                <a:cs typeface="Courier New" panose="02070309020205020404" pitchFamily="49" charset="0"/>
              </a:rPr>
              <a:t>curl -XGET '</a:t>
            </a:r>
            <a:r>
              <a:rPr lang="en-US" altLang="zh-TW" dirty="0">
                <a:latin typeface="Courier New" panose="02070309020205020404" pitchFamily="49" charset="0"/>
                <a:cs typeface="Courier New" panose="02070309020205020404" pitchFamily="49" charset="0"/>
              </a:rPr>
              <a:t>127.0.0.1</a:t>
            </a:r>
            <a:r>
              <a:rPr lang="zh-TW" altLang="en-US" dirty="0">
                <a:latin typeface="Courier New" panose="02070309020205020404" pitchFamily="49" charset="0"/>
                <a:cs typeface="Courier New" panose="02070309020205020404" pitchFamily="49" charset="0"/>
              </a:rPr>
              <a:t>:9200/</a:t>
            </a:r>
            <a:r>
              <a:rPr lang="en-US" altLang="zh-TW" dirty="0">
                <a:latin typeface="Courier New" panose="02070309020205020404" pitchFamily="49" charset="0"/>
                <a:cs typeface="Courier New" panose="02070309020205020404" pitchFamily="49" charset="0"/>
              </a:rPr>
              <a:t>products</a:t>
            </a:r>
            <a:r>
              <a:rPr lang="zh-TW" altLang="en-US" dirty="0">
                <a:latin typeface="Courier New" panose="02070309020205020404" pitchFamily="49" charset="0"/>
                <a:cs typeface="Courier New" panose="02070309020205020404" pitchFamily="49" charset="0"/>
              </a:rPr>
              <a:t>/</a:t>
            </a:r>
            <a:r>
              <a:rPr lang="en-US" altLang="zh-TW" dirty="0">
                <a:latin typeface="Courier New" panose="02070309020205020404" pitchFamily="49" charset="0"/>
                <a:cs typeface="Courier New" panose="02070309020205020404" pitchFamily="49" charset="0"/>
              </a:rPr>
              <a:t>product/</a:t>
            </a:r>
            <a:r>
              <a:rPr lang="zh-TW" altLang="en-US" dirty="0">
                <a:latin typeface="Courier New" panose="02070309020205020404" pitchFamily="49" charset="0"/>
                <a:cs typeface="Courier New" panose="02070309020205020404" pitchFamily="49" charset="0"/>
              </a:rPr>
              <a:t>_search</a:t>
            </a:r>
            <a:r>
              <a:rPr lang="en-US" altLang="zh-TW" dirty="0">
                <a:latin typeface="Courier New" panose="02070309020205020404" pitchFamily="49" charset="0"/>
                <a:cs typeface="Courier New" panose="02070309020205020404" pitchFamily="49" charset="0"/>
              </a:rPr>
              <a:t>?size=0</a:t>
            </a:r>
            <a:r>
              <a:rPr lang="zh-TW" altLang="en-US" dirty="0">
                <a:latin typeface="Courier New" panose="02070309020205020404" pitchFamily="49" charset="0"/>
                <a:cs typeface="Courier New" panose="02070309020205020404" pitchFamily="49" charset="0"/>
              </a:rPr>
              <a:t>'</a:t>
            </a:r>
            <a:r>
              <a:rPr lang="en-US" altLang="zh-TW" dirty="0">
                <a:latin typeface="Courier New" panose="02070309020205020404" pitchFamily="49" charset="0"/>
                <a:cs typeface="Courier New" panose="02070309020205020404" pitchFamily="49" charset="0"/>
              </a:rPr>
              <a:t> -d '</a:t>
            </a:r>
          </a:p>
          <a:p>
            <a:r>
              <a:rPr lang="en-US" altLang="zh-TW" dirty="0">
                <a:latin typeface="Courier New" panose="02070309020205020404" pitchFamily="49" charset="0"/>
                <a:cs typeface="Courier New" panose="02070309020205020404" pitchFamily="49" charset="0"/>
              </a:rPr>
              <a:t>{</a:t>
            </a:r>
          </a:p>
          <a:p>
            <a:r>
              <a:rPr lang="en-US" altLang="zh-TW" dirty="0">
                <a:latin typeface="Courier New" panose="02070309020205020404" pitchFamily="49" charset="0"/>
                <a:cs typeface="Courier New" panose="02070309020205020404" pitchFamily="49" charset="0"/>
              </a:rPr>
              <a:t>  "</a:t>
            </a:r>
            <a:r>
              <a:rPr lang="en-US" altLang="zh-TW" dirty="0" err="1">
                <a:latin typeface="Courier New" panose="02070309020205020404" pitchFamily="49" charset="0"/>
                <a:cs typeface="Courier New" panose="02070309020205020404" pitchFamily="49" charset="0"/>
              </a:rPr>
              <a:t>aggs</a:t>
            </a:r>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    "</a:t>
            </a:r>
            <a:r>
              <a:rPr lang="en-US" altLang="zh-TW" dirty="0" err="1">
                <a:latin typeface="Courier New" panose="02070309020205020404" pitchFamily="49" charset="0"/>
                <a:cs typeface="Courier New" panose="02070309020205020404" pitchFamily="49" charset="0"/>
              </a:rPr>
              <a:t>byProducer</a:t>
            </a:r>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      "terms": {</a:t>
            </a:r>
          </a:p>
          <a:p>
            <a:r>
              <a:rPr lang="en-US" altLang="zh-TW" dirty="0">
                <a:latin typeface="Courier New" panose="02070309020205020404" pitchFamily="49" charset="0"/>
                <a:cs typeface="Courier New" panose="02070309020205020404" pitchFamily="49" charset="0"/>
              </a:rPr>
              <a:t>        "field": "producer"</a:t>
            </a:r>
          </a:p>
          <a:p>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    "</a:t>
            </a:r>
            <a:r>
              <a:rPr lang="en-US" altLang="zh-TW" dirty="0" err="1">
                <a:latin typeface="Courier New" panose="02070309020205020404" pitchFamily="49" charset="0"/>
                <a:cs typeface="Courier New" panose="02070309020205020404" pitchFamily="49" charset="0"/>
              </a:rPr>
              <a:t>aggs</a:t>
            </a:r>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      "</a:t>
            </a:r>
            <a:r>
              <a:rPr lang="en-US" altLang="zh-TW" dirty="0" err="1">
                <a:latin typeface="Courier New" panose="02070309020205020404" pitchFamily="49" charset="0"/>
                <a:cs typeface="Courier New" panose="02070309020205020404" pitchFamily="49" charset="0"/>
              </a:rPr>
              <a:t>avgPrice</a:t>
            </a:r>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        "</a:t>
            </a:r>
            <a:r>
              <a:rPr lang="en-US" altLang="zh-TW" dirty="0" err="1">
                <a:latin typeface="Courier New" panose="02070309020205020404" pitchFamily="49" charset="0"/>
                <a:cs typeface="Courier New" panose="02070309020205020404" pitchFamily="49" charset="0"/>
              </a:rPr>
              <a:t>avg</a:t>
            </a:r>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          "filed": "price"</a:t>
            </a:r>
          </a:p>
          <a:p>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  }  </a:t>
            </a:r>
          </a:p>
          <a:p>
            <a:r>
              <a:rPr lang="en-US" altLang="zh-TW" dirty="0">
                <a:latin typeface="Courier New" panose="02070309020205020404" pitchFamily="49" charset="0"/>
                <a:cs typeface="Courier New" panose="02070309020205020404" pitchFamily="49" charset="0"/>
              </a:rPr>
              <a:t>}'</a:t>
            </a:r>
            <a:endParaRPr lang="zh-TW" altLang="en-US" dirty="0"/>
          </a:p>
        </p:txBody>
      </p:sp>
    </p:spTree>
    <p:extLst>
      <p:ext uri="{BB962C8B-B14F-4D97-AF65-F5344CB8AC3E}">
        <p14:creationId xmlns:p14="http://schemas.microsoft.com/office/powerpoint/2010/main" val="20363137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C5537AD3-17D9-854B-B317-5DD0808E1440}"/>
              </a:ext>
            </a:extLst>
          </p:cNvPr>
          <p:cNvSpPr>
            <a:spLocks noGrp="1"/>
          </p:cNvSpPr>
          <p:nvPr>
            <p:ph type="title"/>
          </p:nvPr>
        </p:nvSpPr>
        <p:spPr/>
        <p:txBody>
          <a:bodyPr/>
          <a:lstStyle/>
          <a:p>
            <a:r>
              <a:rPr kumimoji="1" lang="en-US" altLang="zh-TW" dirty="0"/>
              <a:t>Logstash</a:t>
            </a:r>
            <a:endParaRPr kumimoji="1" lang="zh-TW" altLang="en-US" dirty="0"/>
          </a:p>
        </p:txBody>
      </p:sp>
      <p:sp>
        <p:nvSpPr>
          <p:cNvPr id="5" name="文字預留位置 4">
            <a:extLst>
              <a:ext uri="{FF2B5EF4-FFF2-40B4-BE49-F238E27FC236}">
                <a16:creationId xmlns:a16="http://schemas.microsoft.com/office/drawing/2014/main" id="{F6E67119-2AB4-4C4C-ADB6-C759A8FC61AF}"/>
              </a:ext>
            </a:extLst>
          </p:cNvPr>
          <p:cNvSpPr>
            <a:spLocks noGrp="1"/>
          </p:cNvSpPr>
          <p:nvPr>
            <p:ph type="body" idx="1"/>
          </p:nvPr>
        </p:nvSpPr>
        <p:spPr/>
        <p:txBody>
          <a:bodyPr/>
          <a:lstStyle/>
          <a:p>
            <a:endParaRPr kumimoji="1" lang="zh-TW" altLang="en-US"/>
          </a:p>
        </p:txBody>
      </p:sp>
    </p:spTree>
    <p:extLst>
      <p:ext uri="{BB962C8B-B14F-4D97-AF65-F5344CB8AC3E}">
        <p14:creationId xmlns:p14="http://schemas.microsoft.com/office/powerpoint/2010/main" val="1049084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ABB6DD-4C5B-904B-BFD1-0B7146AA19C4}"/>
              </a:ext>
            </a:extLst>
          </p:cNvPr>
          <p:cNvSpPr>
            <a:spLocks noGrp="1"/>
          </p:cNvSpPr>
          <p:nvPr>
            <p:ph type="title"/>
          </p:nvPr>
        </p:nvSpPr>
        <p:spPr/>
        <p:txBody>
          <a:bodyPr/>
          <a:lstStyle/>
          <a:p>
            <a:r>
              <a:rPr kumimoji="1" lang="en-US" altLang="zh-TW" dirty="0"/>
              <a:t>Logstash</a:t>
            </a:r>
            <a:endParaRPr kumimoji="1" lang="zh-TW" altLang="en-US" dirty="0"/>
          </a:p>
        </p:txBody>
      </p:sp>
      <p:sp>
        <p:nvSpPr>
          <p:cNvPr id="6" name="內容版面配置區 5">
            <a:extLst>
              <a:ext uri="{FF2B5EF4-FFF2-40B4-BE49-F238E27FC236}">
                <a16:creationId xmlns:a16="http://schemas.microsoft.com/office/drawing/2014/main" id="{A6909C6B-2949-D14C-B154-DEDA96CEEEF5}"/>
              </a:ext>
            </a:extLst>
          </p:cNvPr>
          <p:cNvSpPr>
            <a:spLocks noGrp="1"/>
          </p:cNvSpPr>
          <p:nvPr>
            <p:ph idx="1"/>
          </p:nvPr>
        </p:nvSpPr>
        <p:spPr>
          <a:xfrm>
            <a:off x="1371600" y="2171700"/>
            <a:ext cx="9601200" cy="3581400"/>
          </a:xfrm>
        </p:spPr>
        <p:txBody>
          <a:bodyPr/>
          <a:lstStyle/>
          <a:p>
            <a:r>
              <a:rPr lang="en-US" altLang="zh-TW" dirty="0"/>
              <a:t>Use a config file to define</a:t>
            </a:r>
          </a:p>
          <a:p>
            <a:pPr lvl="1"/>
            <a:r>
              <a:rPr lang="en-US" altLang="zh-TW" dirty="0"/>
              <a:t>Where to collect data (input)</a:t>
            </a:r>
          </a:p>
          <a:p>
            <a:pPr lvl="1"/>
            <a:r>
              <a:rPr lang="en-US" altLang="zh-TW" dirty="0"/>
              <a:t>How to process data (filter)</a:t>
            </a:r>
          </a:p>
          <a:p>
            <a:pPr lvl="1"/>
            <a:r>
              <a:rPr lang="en-US" altLang="zh-TW" dirty="0"/>
              <a:t>Where to send data (output)</a:t>
            </a:r>
          </a:p>
          <a:p>
            <a:r>
              <a:rPr lang="en-US" altLang="zh-TW" dirty="0"/>
              <a:t>There are various plugins to meet your needs</a:t>
            </a:r>
          </a:p>
          <a:p>
            <a:pPr lvl="1"/>
            <a:r>
              <a:rPr lang="en-US" altLang="zh-TW" dirty="0">
                <a:hlinkClick r:id="rId2"/>
              </a:rPr>
              <a:t>https://www.elastic.co/guide/en/logstash/current/input-plugins.html</a:t>
            </a:r>
            <a:endParaRPr lang="en-US" altLang="zh-TW" dirty="0"/>
          </a:p>
          <a:p>
            <a:pPr lvl="1"/>
            <a:r>
              <a:rPr lang="en-US" altLang="zh-TW" dirty="0">
                <a:hlinkClick r:id="rId3"/>
              </a:rPr>
              <a:t>https://www.elastic.co/guide/en/logstash/current/filter-plugins.html</a:t>
            </a:r>
            <a:endParaRPr lang="en-US" altLang="zh-TW" dirty="0"/>
          </a:p>
          <a:p>
            <a:pPr lvl="1"/>
            <a:r>
              <a:rPr lang="en-US" altLang="zh-TW" dirty="0">
                <a:hlinkClick r:id="rId4"/>
              </a:rPr>
              <a:t>https://</a:t>
            </a:r>
            <a:r>
              <a:rPr lang="en-US" altLang="zh-TW" dirty="0" err="1">
                <a:hlinkClick r:id="rId4"/>
              </a:rPr>
              <a:t>www.elastic.co</a:t>
            </a:r>
            <a:r>
              <a:rPr lang="en-US" altLang="zh-TW" dirty="0">
                <a:hlinkClick r:id="rId4"/>
              </a:rPr>
              <a:t>/guide/</a:t>
            </a:r>
            <a:r>
              <a:rPr lang="en-US" altLang="zh-TW" dirty="0" err="1">
                <a:hlinkClick r:id="rId4"/>
              </a:rPr>
              <a:t>en</a:t>
            </a:r>
            <a:r>
              <a:rPr lang="en-US" altLang="zh-TW" dirty="0">
                <a:hlinkClick r:id="rId4"/>
              </a:rPr>
              <a:t>/</a:t>
            </a:r>
            <a:r>
              <a:rPr lang="en-US" altLang="zh-TW" dirty="0" err="1">
                <a:hlinkClick r:id="rId4"/>
              </a:rPr>
              <a:t>logstash</a:t>
            </a:r>
            <a:r>
              <a:rPr lang="en-US" altLang="zh-TW" dirty="0">
                <a:hlinkClick r:id="rId4"/>
              </a:rPr>
              <a:t>/current/output-</a:t>
            </a:r>
            <a:r>
              <a:rPr lang="en-US" altLang="zh-TW" dirty="0" err="1">
                <a:hlinkClick r:id="rId4"/>
              </a:rPr>
              <a:t>plugins.html</a:t>
            </a:r>
            <a:endParaRPr lang="en-US" altLang="zh-TW" dirty="0"/>
          </a:p>
          <a:p>
            <a:pPr lvl="1"/>
            <a:endParaRPr lang="en-US" altLang="zh-TW" dirty="0"/>
          </a:p>
        </p:txBody>
      </p:sp>
    </p:spTree>
    <p:extLst>
      <p:ext uri="{BB962C8B-B14F-4D97-AF65-F5344CB8AC3E}">
        <p14:creationId xmlns:p14="http://schemas.microsoft.com/office/powerpoint/2010/main" val="26732707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4B6346-6FD2-8542-A2F1-04551041AE89}"/>
              </a:ext>
            </a:extLst>
          </p:cNvPr>
          <p:cNvSpPr>
            <a:spLocks noGrp="1"/>
          </p:cNvSpPr>
          <p:nvPr>
            <p:ph type="title"/>
          </p:nvPr>
        </p:nvSpPr>
        <p:spPr/>
        <p:txBody>
          <a:bodyPr/>
          <a:lstStyle/>
          <a:p>
            <a:r>
              <a:rPr kumimoji="1" lang="en-US" altLang="zh-TW" dirty="0"/>
              <a:t>Configuration file template</a:t>
            </a:r>
            <a:br>
              <a:rPr kumimoji="1" lang="en-US" altLang="zh-TW" dirty="0"/>
            </a:br>
            <a:r>
              <a:rPr kumimoji="1" lang="en-US" altLang="zh-TW" dirty="0"/>
              <a:t>    </a:t>
            </a:r>
            <a:endParaRPr kumimoji="1" lang="zh-TW" altLang="en-US" dirty="0"/>
          </a:p>
        </p:txBody>
      </p:sp>
      <p:sp>
        <p:nvSpPr>
          <p:cNvPr id="4" name="矩形 3">
            <a:extLst>
              <a:ext uri="{FF2B5EF4-FFF2-40B4-BE49-F238E27FC236}">
                <a16:creationId xmlns:a16="http://schemas.microsoft.com/office/drawing/2014/main" id="{E9E50DFC-AC21-3C4C-86AA-FFFB0E35080A}"/>
              </a:ext>
            </a:extLst>
          </p:cNvPr>
          <p:cNvSpPr/>
          <p:nvPr/>
        </p:nvSpPr>
        <p:spPr>
          <a:xfrm>
            <a:off x="1371600" y="1824460"/>
            <a:ext cx="6096000" cy="4247317"/>
          </a:xfrm>
          <a:prstGeom prst="rect">
            <a:avLst/>
          </a:prstGeom>
        </p:spPr>
        <p:txBody>
          <a:bodyPr>
            <a:spAutoFit/>
          </a:bodyPr>
          <a:lstStyle/>
          <a:p>
            <a:r>
              <a:rPr lang="en" altLang="zh-TW" dirty="0">
                <a:latin typeface="Courier New" panose="02070309020205020404" pitchFamily="49" charset="0"/>
                <a:cs typeface="Courier New" panose="02070309020205020404" pitchFamily="49" charset="0"/>
              </a:rPr>
              <a:t>input {</a:t>
            </a:r>
          </a:p>
          <a:p>
            <a:r>
              <a:rPr lang="en" altLang="zh-TW" dirty="0">
                <a:latin typeface="Courier New" panose="02070309020205020404" pitchFamily="49" charset="0"/>
                <a:cs typeface="Courier New" panose="02070309020205020404" pitchFamily="49" charset="0"/>
              </a:rPr>
              <a:t>    stdin { } </a:t>
            </a:r>
          </a:p>
          <a:p>
            <a:r>
              <a:rPr lang="en" altLang="zh-TW" dirty="0">
                <a:latin typeface="Courier New" panose="02070309020205020404" pitchFamily="49" charset="0"/>
                <a:cs typeface="Courier New" panose="02070309020205020404" pitchFamily="49" charset="0"/>
              </a:rPr>
              <a:t>}</a:t>
            </a:r>
          </a:p>
          <a:p>
            <a:endParaRPr lang="en" altLang="zh-TW" dirty="0">
              <a:latin typeface="Courier New" panose="02070309020205020404" pitchFamily="49" charset="0"/>
              <a:cs typeface="Courier New" panose="02070309020205020404" pitchFamily="49" charset="0"/>
            </a:endParaRPr>
          </a:p>
          <a:p>
            <a:r>
              <a:rPr lang="en" altLang="zh-TW" dirty="0">
                <a:latin typeface="Courier New" panose="02070309020205020404" pitchFamily="49" charset="0"/>
                <a:cs typeface="Courier New" panose="02070309020205020404" pitchFamily="49" charset="0"/>
              </a:rPr>
              <a:t>filter {</a:t>
            </a:r>
          </a:p>
          <a:p>
            <a:r>
              <a:rPr lang="en" altLang="zh-TW" dirty="0">
                <a:latin typeface="Courier New" panose="02070309020205020404" pitchFamily="49" charset="0"/>
                <a:cs typeface="Courier New" panose="02070309020205020404" pitchFamily="49" charset="0"/>
              </a:rPr>
              <a:t>    mutate {</a:t>
            </a:r>
          </a:p>
          <a:p>
            <a:r>
              <a:rPr lang="en" altLang="zh-TW" dirty="0">
                <a:latin typeface="Courier New" panose="02070309020205020404" pitchFamily="49" charset="0"/>
                <a:cs typeface="Courier New" panose="02070309020205020404" pitchFamily="49" charset="0"/>
              </a:rPr>
              <a:t>        uppercase =&gt; [ "message" ] </a:t>
            </a:r>
          </a:p>
          <a:p>
            <a:r>
              <a:rPr lang="en" altLang="zh-TW" dirty="0">
                <a:latin typeface="Courier New" panose="02070309020205020404" pitchFamily="49" charset="0"/>
                <a:cs typeface="Courier New" panose="02070309020205020404" pitchFamily="49" charset="0"/>
              </a:rPr>
              <a:t>    }</a:t>
            </a:r>
          </a:p>
          <a:p>
            <a:r>
              <a:rPr lang="en" altLang="zh-TW" dirty="0">
                <a:latin typeface="Courier New" panose="02070309020205020404" pitchFamily="49" charset="0"/>
                <a:cs typeface="Courier New" panose="02070309020205020404" pitchFamily="49" charset="0"/>
              </a:rPr>
              <a:t>}</a:t>
            </a:r>
          </a:p>
          <a:p>
            <a:endParaRPr lang="en" altLang="zh-TW" dirty="0">
              <a:latin typeface="Courier New" panose="02070309020205020404" pitchFamily="49" charset="0"/>
              <a:cs typeface="Courier New" panose="02070309020205020404" pitchFamily="49" charset="0"/>
            </a:endParaRPr>
          </a:p>
          <a:p>
            <a:r>
              <a:rPr lang="en" altLang="zh-TW" dirty="0">
                <a:latin typeface="Courier New" panose="02070309020205020404" pitchFamily="49" charset="0"/>
                <a:cs typeface="Courier New" panose="02070309020205020404" pitchFamily="49" charset="0"/>
              </a:rPr>
              <a:t>output {</a:t>
            </a:r>
          </a:p>
          <a:p>
            <a:r>
              <a:rPr lang="en" altLang="zh-TW" dirty="0">
                <a:latin typeface="Courier New" panose="02070309020205020404" pitchFamily="49" charset="0"/>
                <a:cs typeface="Courier New" panose="02070309020205020404" pitchFamily="49" charset="0"/>
              </a:rPr>
              <a:t>    </a:t>
            </a:r>
            <a:r>
              <a:rPr lang="en" altLang="zh-TW" dirty="0" err="1">
                <a:latin typeface="Courier New" panose="02070309020205020404" pitchFamily="49" charset="0"/>
                <a:cs typeface="Courier New" panose="02070309020205020404" pitchFamily="49" charset="0"/>
              </a:rPr>
              <a:t>stdout</a:t>
            </a:r>
            <a:r>
              <a:rPr lang="en" altLang="zh-TW" dirty="0">
                <a:latin typeface="Courier New" panose="02070309020205020404" pitchFamily="49" charset="0"/>
                <a:cs typeface="Courier New" panose="02070309020205020404" pitchFamily="49" charset="0"/>
              </a:rPr>
              <a:t> {</a:t>
            </a:r>
          </a:p>
          <a:p>
            <a:r>
              <a:rPr lang="en" altLang="zh-TW" dirty="0">
                <a:latin typeface="Courier New" panose="02070309020205020404" pitchFamily="49" charset="0"/>
                <a:cs typeface="Courier New" panose="02070309020205020404" pitchFamily="49" charset="0"/>
              </a:rPr>
              <a:t>        codec =&gt; </a:t>
            </a:r>
            <a:r>
              <a:rPr lang="en" altLang="zh-TW" dirty="0" err="1">
                <a:latin typeface="Courier New" panose="02070309020205020404" pitchFamily="49" charset="0"/>
                <a:cs typeface="Courier New" panose="02070309020205020404" pitchFamily="49" charset="0"/>
              </a:rPr>
              <a:t>rubydebug</a:t>
            </a:r>
            <a:endParaRPr lang="en" altLang="zh-TW" dirty="0">
              <a:latin typeface="Courier New" panose="02070309020205020404" pitchFamily="49" charset="0"/>
              <a:cs typeface="Courier New" panose="02070309020205020404" pitchFamily="49" charset="0"/>
            </a:endParaRPr>
          </a:p>
          <a:p>
            <a:r>
              <a:rPr lang="en" altLang="zh-TW" dirty="0">
                <a:latin typeface="Courier New" panose="02070309020205020404" pitchFamily="49" charset="0"/>
                <a:cs typeface="Courier New" panose="02070309020205020404" pitchFamily="49" charset="0"/>
              </a:rPr>
              <a:t>    }</a:t>
            </a:r>
          </a:p>
          <a:p>
            <a:r>
              <a:rPr lang="en" altLang="zh-TW" dirty="0">
                <a:latin typeface="Courier New" panose="02070309020205020404" pitchFamily="49" charset="0"/>
                <a:cs typeface="Courier New" panose="02070309020205020404" pitchFamily="49" charset="0"/>
              </a:rPr>
              <a:t>}</a:t>
            </a:r>
            <a:endParaRPr lang="zh-TW"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517458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007D80-EDB6-AD43-A0A3-FC2FD0CAA9D5}"/>
              </a:ext>
            </a:extLst>
          </p:cNvPr>
          <p:cNvSpPr>
            <a:spLocks noGrp="1"/>
          </p:cNvSpPr>
          <p:nvPr>
            <p:ph type="title"/>
          </p:nvPr>
        </p:nvSpPr>
        <p:spPr/>
        <p:txBody>
          <a:bodyPr/>
          <a:lstStyle/>
          <a:p>
            <a:r>
              <a:rPr kumimoji="1" lang="en-US" altLang="zh-TW" dirty="0"/>
              <a:t>Input sample - file plugin	</a:t>
            </a:r>
            <a:endParaRPr kumimoji="1" lang="zh-TW" altLang="en-US" dirty="0"/>
          </a:p>
        </p:txBody>
      </p:sp>
      <p:sp>
        <p:nvSpPr>
          <p:cNvPr id="4" name="矩形 3">
            <a:extLst>
              <a:ext uri="{FF2B5EF4-FFF2-40B4-BE49-F238E27FC236}">
                <a16:creationId xmlns:a16="http://schemas.microsoft.com/office/drawing/2014/main" id="{8C88F5A7-77B8-3342-9390-1C5BE1BD667C}"/>
              </a:ext>
            </a:extLst>
          </p:cNvPr>
          <p:cNvSpPr/>
          <p:nvPr/>
        </p:nvSpPr>
        <p:spPr>
          <a:xfrm>
            <a:off x="1371600" y="2171700"/>
            <a:ext cx="8422511" cy="3693319"/>
          </a:xfrm>
          <a:prstGeom prst="rect">
            <a:avLst/>
          </a:prstGeom>
        </p:spPr>
        <p:txBody>
          <a:bodyPr wrap="square">
            <a:spAutoFit/>
          </a:bodyPr>
          <a:lstStyle/>
          <a:p>
            <a:r>
              <a:rPr lang="en" altLang="zh-TW" dirty="0">
                <a:latin typeface="Courier New" panose="02070309020205020404" pitchFamily="49" charset="0"/>
                <a:cs typeface="Courier New" panose="02070309020205020404" pitchFamily="49" charset="0"/>
              </a:rPr>
              <a:t>input {</a:t>
            </a:r>
          </a:p>
          <a:p>
            <a:r>
              <a:rPr lang="en" altLang="zh-TW" dirty="0">
                <a:latin typeface="Courier New" panose="02070309020205020404" pitchFamily="49" charset="0"/>
                <a:cs typeface="Courier New" panose="02070309020205020404" pitchFamily="49" charset="0"/>
              </a:rPr>
              <a:t>  file {</a:t>
            </a:r>
          </a:p>
          <a:p>
            <a:r>
              <a:rPr lang="en" altLang="zh-TW" dirty="0">
                <a:latin typeface="Courier New" panose="02070309020205020404" pitchFamily="49" charset="0"/>
                <a:cs typeface="Courier New" panose="02070309020205020404" pitchFamily="49" charset="0"/>
              </a:rPr>
              <a:t>    path =&gt; [</a:t>
            </a:r>
          </a:p>
          <a:p>
            <a:r>
              <a:rPr lang="en" altLang="zh-TW" dirty="0">
                <a:latin typeface="Courier New" panose="02070309020205020404" pitchFamily="49" charset="0"/>
                <a:cs typeface="Courier New" panose="02070309020205020404" pitchFamily="49" charset="0"/>
              </a:rPr>
              <a:t>      "D:\</a:t>
            </a:r>
            <a:r>
              <a:rPr lang="en" altLang="zh-TW" dirty="0" err="1">
                <a:latin typeface="Courier New" panose="02070309020205020404" pitchFamily="49" charset="0"/>
                <a:cs typeface="Courier New" panose="02070309020205020404" pitchFamily="49" charset="0"/>
              </a:rPr>
              <a:t>es</a:t>
            </a:r>
            <a:r>
              <a:rPr lang="en" altLang="zh-TW" dirty="0">
                <a:latin typeface="Courier New" panose="02070309020205020404" pitchFamily="49" charset="0"/>
                <a:cs typeface="Courier New" panose="02070309020205020404" pitchFamily="49" charset="0"/>
              </a:rPr>
              <a:t>\app\*",</a:t>
            </a:r>
          </a:p>
          <a:p>
            <a:r>
              <a:rPr lang="en" altLang="zh-TW" dirty="0">
                <a:latin typeface="Courier New" panose="02070309020205020404" pitchFamily="49" charset="0"/>
                <a:cs typeface="Courier New" panose="02070309020205020404" pitchFamily="49" charset="0"/>
              </a:rPr>
              <a:t>      "D:\</a:t>
            </a:r>
            <a:r>
              <a:rPr lang="en" altLang="zh-TW" dirty="0" err="1">
                <a:latin typeface="Courier New" panose="02070309020205020404" pitchFamily="49" charset="0"/>
                <a:cs typeface="Courier New" panose="02070309020205020404" pitchFamily="49" charset="0"/>
              </a:rPr>
              <a:t>es</a:t>
            </a:r>
            <a:r>
              <a:rPr lang="en" altLang="zh-TW" dirty="0">
                <a:latin typeface="Courier New" panose="02070309020205020404" pitchFamily="49" charset="0"/>
                <a:cs typeface="Courier New" panose="02070309020205020404" pitchFamily="49" charset="0"/>
              </a:rPr>
              <a:t>\logs\*.txt"</a:t>
            </a:r>
          </a:p>
          <a:p>
            <a:r>
              <a:rPr lang="en" altLang="zh-TW" dirty="0">
                <a:latin typeface="Courier New" panose="02070309020205020404" pitchFamily="49" charset="0"/>
                <a:cs typeface="Courier New" panose="02070309020205020404" pitchFamily="49" charset="0"/>
              </a:rPr>
              <a:t>    ]</a:t>
            </a:r>
          </a:p>
          <a:p>
            <a:r>
              <a:rPr lang="en" altLang="zh-TW" dirty="0">
                <a:latin typeface="Courier New" panose="02070309020205020404" pitchFamily="49" charset="0"/>
                <a:cs typeface="Courier New" panose="02070309020205020404" pitchFamily="49" charset="0"/>
              </a:rPr>
              <a:t>    </a:t>
            </a:r>
            <a:r>
              <a:rPr lang="en" altLang="zh-TW" dirty="0" err="1">
                <a:latin typeface="Courier New" panose="02070309020205020404" pitchFamily="49" charset="0"/>
                <a:cs typeface="Courier New" panose="02070309020205020404" pitchFamily="49" charset="0"/>
              </a:rPr>
              <a:t>start_position</a:t>
            </a:r>
            <a:r>
              <a:rPr lang="en" altLang="zh-TW" dirty="0">
                <a:latin typeface="Courier New" panose="02070309020205020404" pitchFamily="49" charset="0"/>
                <a:cs typeface="Courier New" panose="02070309020205020404" pitchFamily="49" charset="0"/>
              </a:rPr>
              <a:t> =&gt; "beginning"</a:t>
            </a:r>
          </a:p>
          <a:p>
            <a:r>
              <a:rPr lang="en" altLang="zh-TW" dirty="0">
                <a:latin typeface="Courier New" panose="02070309020205020404" pitchFamily="49" charset="0"/>
                <a:cs typeface="Courier New" panose="02070309020205020404" pitchFamily="49" charset="0"/>
              </a:rPr>
              <a:t>    exclude =&gt; ["*.csv]</a:t>
            </a:r>
          </a:p>
          <a:p>
            <a:r>
              <a:rPr lang="en" altLang="zh-TW" dirty="0">
                <a:latin typeface="Courier New" panose="02070309020205020404" pitchFamily="49" charset="0"/>
                <a:cs typeface="Courier New" panose="02070309020205020404" pitchFamily="49" charset="0"/>
              </a:rPr>
              <a:t>    </a:t>
            </a:r>
            <a:r>
              <a:rPr lang="en" altLang="zh-TW" dirty="0" err="1">
                <a:latin typeface="Courier New" panose="02070309020205020404" pitchFamily="49" charset="0"/>
                <a:cs typeface="Courier New" panose="02070309020205020404" pitchFamily="49" charset="0"/>
              </a:rPr>
              <a:t>discover_interval</a:t>
            </a:r>
            <a:r>
              <a:rPr lang="en" altLang="zh-TW" dirty="0">
                <a:latin typeface="Courier New" panose="02070309020205020404" pitchFamily="49" charset="0"/>
                <a:cs typeface="Courier New" panose="02070309020205020404" pitchFamily="49" charset="0"/>
              </a:rPr>
              <a:t> =&gt; "10s"</a:t>
            </a:r>
          </a:p>
          <a:p>
            <a:r>
              <a:rPr lang="en" altLang="zh-TW" dirty="0">
                <a:latin typeface="Courier New" panose="02070309020205020404" pitchFamily="49" charset="0"/>
                <a:cs typeface="Courier New" panose="02070309020205020404" pitchFamily="49" charset="0"/>
              </a:rPr>
              <a:t>    type =&gt; "</a:t>
            </a:r>
            <a:r>
              <a:rPr lang="en" altLang="zh-TW" dirty="0" err="1">
                <a:latin typeface="Courier New" panose="02070309020205020404" pitchFamily="49" charset="0"/>
                <a:cs typeface="Courier New" panose="02070309020205020404" pitchFamily="49" charset="0"/>
              </a:rPr>
              <a:t>applogs</a:t>
            </a:r>
            <a:r>
              <a:rPr lang="en" altLang="zh-TW" dirty="0">
                <a:latin typeface="Courier New" panose="02070309020205020404" pitchFamily="49" charset="0"/>
                <a:cs typeface="Courier New" panose="02070309020205020404" pitchFamily="49" charset="0"/>
              </a:rPr>
              <a:t>"</a:t>
            </a:r>
          </a:p>
          <a:p>
            <a:r>
              <a:rPr lang="en" altLang="zh-TW" dirty="0">
                <a:latin typeface="Courier New" panose="02070309020205020404" pitchFamily="49" charset="0"/>
                <a:cs typeface="Courier New" panose="02070309020205020404" pitchFamily="49" charset="0"/>
              </a:rPr>
              <a:t>  }</a:t>
            </a:r>
          </a:p>
          <a:p>
            <a:r>
              <a:rPr lang="en" altLang="zh-TW" dirty="0">
                <a:latin typeface="Courier New" panose="02070309020205020404" pitchFamily="49" charset="0"/>
                <a:cs typeface="Courier New" panose="02070309020205020404" pitchFamily="49" charset="0"/>
              </a:rPr>
              <a:t>} </a:t>
            </a:r>
            <a:br>
              <a:rPr lang="en" altLang="zh-TW" dirty="0">
                <a:latin typeface="Courier New" panose="02070309020205020404" pitchFamily="49" charset="0"/>
                <a:cs typeface="Courier New" panose="02070309020205020404" pitchFamily="49" charset="0"/>
              </a:rPr>
            </a:br>
            <a:endParaRPr lang="zh-TW"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617783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6BAAB2-4308-754E-BE22-109B6B6D8640}"/>
              </a:ext>
            </a:extLst>
          </p:cNvPr>
          <p:cNvSpPr>
            <a:spLocks noGrp="1"/>
          </p:cNvSpPr>
          <p:nvPr>
            <p:ph type="title"/>
          </p:nvPr>
        </p:nvSpPr>
        <p:spPr/>
        <p:txBody>
          <a:bodyPr/>
          <a:lstStyle/>
          <a:p>
            <a:r>
              <a:rPr kumimoji="1" lang="en-US" altLang="zh-TW" dirty="0"/>
              <a:t>Output sample - </a:t>
            </a:r>
            <a:r>
              <a:rPr kumimoji="1" lang="en-US" altLang="zh-TW" dirty="0" err="1"/>
              <a:t>elasticsearch</a:t>
            </a:r>
            <a:r>
              <a:rPr kumimoji="1" lang="en-US" altLang="zh-TW" dirty="0"/>
              <a:t> plugin</a:t>
            </a:r>
            <a:endParaRPr kumimoji="1" lang="zh-TW" altLang="en-US" dirty="0"/>
          </a:p>
        </p:txBody>
      </p:sp>
      <p:sp>
        <p:nvSpPr>
          <p:cNvPr id="4" name="矩形 3">
            <a:extLst>
              <a:ext uri="{FF2B5EF4-FFF2-40B4-BE49-F238E27FC236}">
                <a16:creationId xmlns:a16="http://schemas.microsoft.com/office/drawing/2014/main" id="{893AF68A-9C15-B448-A27D-1607DA8610CF}"/>
              </a:ext>
            </a:extLst>
          </p:cNvPr>
          <p:cNvSpPr/>
          <p:nvPr/>
        </p:nvSpPr>
        <p:spPr>
          <a:xfrm>
            <a:off x="1371600" y="2171700"/>
            <a:ext cx="8422511" cy="2031325"/>
          </a:xfrm>
          <a:prstGeom prst="rect">
            <a:avLst/>
          </a:prstGeom>
        </p:spPr>
        <p:txBody>
          <a:bodyPr wrap="square">
            <a:spAutoFit/>
          </a:bodyPr>
          <a:lstStyle/>
          <a:p>
            <a:r>
              <a:rPr lang="en" altLang="zh-TW" dirty="0">
                <a:latin typeface="Courier New" panose="02070309020205020404" pitchFamily="49" charset="0"/>
                <a:cs typeface="Courier New" panose="02070309020205020404" pitchFamily="49" charset="0"/>
              </a:rPr>
              <a:t>output {</a:t>
            </a:r>
          </a:p>
          <a:p>
            <a:r>
              <a:rPr lang="en" altLang="zh-TW" dirty="0">
                <a:latin typeface="Courier New" panose="02070309020205020404" pitchFamily="49" charset="0"/>
                <a:cs typeface="Courier New" panose="02070309020205020404" pitchFamily="49" charset="0"/>
              </a:rPr>
              <a:t>  </a:t>
            </a:r>
            <a:r>
              <a:rPr lang="en" altLang="zh-TW" dirty="0" err="1">
                <a:latin typeface="Courier New" panose="02070309020205020404" pitchFamily="49" charset="0"/>
                <a:cs typeface="Courier New" panose="02070309020205020404" pitchFamily="49" charset="0"/>
              </a:rPr>
              <a:t>elasticsearch</a:t>
            </a:r>
            <a:r>
              <a:rPr lang="en" altLang="zh-TW" dirty="0">
                <a:latin typeface="Courier New" panose="02070309020205020404" pitchFamily="49" charset="0"/>
                <a:cs typeface="Courier New" panose="02070309020205020404" pitchFamily="49" charset="0"/>
              </a:rPr>
              <a:t> {</a:t>
            </a:r>
          </a:p>
          <a:p>
            <a:r>
              <a:rPr lang="en" altLang="zh-TW" dirty="0">
                <a:latin typeface="Courier New" panose="02070309020205020404" pitchFamily="49" charset="0"/>
                <a:cs typeface="Courier New" panose="02070309020205020404" pitchFamily="49" charset="0"/>
              </a:rPr>
              <a:t>    index =&gt; "company"</a:t>
            </a:r>
          </a:p>
          <a:p>
            <a:r>
              <a:rPr lang="en" altLang="zh-TW" dirty="0">
                <a:latin typeface="Courier New" panose="02070309020205020404" pitchFamily="49" charset="0"/>
                <a:cs typeface="Courier New" panose="02070309020205020404" pitchFamily="49" charset="0"/>
              </a:rPr>
              <a:t>    </a:t>
            </a:r>
            <a:r>
              <a:rPr lang="en" altLang="zh-TW" dirty="0" err="1">
                <a:latin typeface="Courier New" panose="02070309020205020404" pitchFamily="49" charset="0"/>
                <a:cs typeface="Courier New" panose="02070309020205020404" pitchFamily="49" charset="0"/>
              </a:rPr>
              <a:t>document_type</a:t>
            </a:r>
            <a:r>
              <a:rPr lang="en" altLang="zh-TW" dirty="0">
                <a:latin typeface="Courier New" panose="02070309020205020404" pitchFamily="49" charset="0"/>
                <a:cs typeface="Courier New" panose="02070309020205020404" pitchFamily="49" charset="0"/>
              </a:rPr>
              <a:t> =&gt; "employee"</a:t>
            </a:r>
          </a:p>
          <a:p>
            <a:r>
              <a:rPr lang="en" altLang="zh-TW" dirty="0">
                <a:latin typeface="Courier New" panose="02070309020205020404" pitchFamily="49" charset="0"/>
                <a:cs typeface="Courier New" panose="02070309020205020404" pitchFamily="49" charset="0"/>
              </a:rPr>
              <a:t>    hosts =&gt; "localhost:9200"</a:t>
            </a:r>
          </a:p>
          <a:p>
            <a:r>
              <a:rPr lang="en" altLang="zh-TW" dirty="0">
                <a:latin typeface="Courier New" panose="02070309020205020404" pitchFamily="49" charset="0"/>
                <a:cs typeface="Courier New" panose="02070309020205020404" pitchFamily="49" charset="0"/>
              </a:rPr>
              <a:t>  }</a:t>
            </a:r>
          </a:p>
          <a:p>
            <a:r>
              <a:rPr lang="en" altLang="zh-TW" dirty="0">
                <a:latin typeface="Courier New" panose="02070309020205020404" pitchFamily="49" charset="0"/>
                <a:cs typeface="Courier New" panose="02070309020205020404" pitchFamily="49" charset="0"/>
              </a:rPr>
              <a:t>}</a:t>
            </a:r>
            <a:endParaRPr lang="zh-TW"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032453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DCEB88-6C61-3842-B7E7-A0A46E62328E}"/>
              </a:ext>
            </a:extLst>
          </p:cNvPr>
          <p:cNvSpPr>
            <a:spLocks noGrp="1"/>
          </p:cNvSpPr>
          <p:nvPr>
            <p:ph type="title"/>
          </p:nvPr>
        </p:nvSpPr>
        <p:spPr/>
        <p:txBody>
          <a:bodyPr/>
          <a:lstStyle/>
          <a:p>
            <a:r>
              <a:rPr kumimoji="1" lang="en-US" altLang="zh-TW" dirty="0"/>
              <a:t>Filter sample - grok plugin</a:t>
            </a:r>
            <a:endParaRPr kumimoji="1" lang="zh-TW" altLang="en-US" dirty="0"/>
          </a:p>
        </p:txBody>
      </p:sp>
      <p:sp>
        <p:nvSpPr>
          <p:cNvPr id="4" name="矩形 3">
            <a:extLst>
              <a:ext uri="{FF2B5EF4-FFF2-40B4-BE49-F238E27FC236}">
                <a16:creationId xmlns:a16="http://schemas.microsoft.com/office/drawing/2014/main" id="{DB97646D-E437-4E4F-AA61-07E159F7E564}"/>
              </a:ext>
            </a:extLst>
          </p:cNvPr>
          <p:cNvSpPr/>
          <p:nvPr/>
        </p:nvSpPr>
        <p:spPr>
          <a:xfrm>
            <a:off x="1371600" y="2171700"/>
            <a:ext cx="10145210" cy="2308324"/>
          </a:xfrm>
          <a:prstGeom prst="rect">
            <a:avLst/>
          </a:prstGeom>
        </p:spPr>
        <p:txBody>
          <a:bodyPr wrap="square">
            <a:spAutoFit/>
          </a:bodyPr>
          <a:lstStyle/>
          <a:p>
            <a:r>
              <a:rPr lang="en" altLang="zh-TW" dirty="0">
                <a:latin typeface="Courier New" panose="02070309020205020404" pitchFamily="49" charset="0"/>
                <a:cs typeface="Courier New" panose="02070309020205020404" pitchFamily="49" charset="0"/>
              </a:rPr>
              <a:t>filter {</a:t>
            </a:r>
          </a:p>
          <a:p>
            <a:r>
              <a:rPr lang="en" altLang="zh-TW" dirty="0">
                <a:latin typeface="Courier New" panose="02070309020205020404" pitchFamily="49" charset="0"/>
                <a:cs typeface="Courier New" panose="02070309020205020404" pitchFamily="49" charset="0"/>
              </a:rPr>
              <a:t>  grok {</a:t>
            </a:r>
          </a:p>
          <a:p>
            <a:r>
              <a:rPr lang="en" altLang="zh-TW" dirty="0">
                <a:latin typeface="Courier New" panose="02070309020205020404" pitchFamily="49" charset="0"/>
                <a:cs typeface="Courier New" panose="02070309020205020404" pitchFamily="49" charset="0"/>
              </a:rPr>
              <a:t>    match =&gt; {</a:t>
            </a:r>
          </a:p>
          <a:p>
            <a:r>
              <a:rPr lang="en" altLang="zh-TW" dirty="0">
                <a:latin typeface="Courier New" panose="02070309020205020404" pitchFamily="49" charset="0"/>
                <a:cs typeface="Courier New" panose="02070309020205020404" pitchFamily="49" charset="0"/>
              </a:rPr>
              <a:t>      "message" =&gt; "%{</a:t>
            </a:r>
            <a:r>
              <a:rPr lang="en" altLang="zh-TW" dirty="0" err="1">
                <a:latin typeface="Courier New" panose="02070309020205020404" pitchFamily="49" charset="0"/>
                <a:cs typeface="Courier New" panose="02070309020205020404" pitchFamily="49" charset="0"/>
              </a:rPr>
              <a:t>IP:client</a:t>
            </a:r>
            <a:r>
              <a:rPr lang="en" altLang="zh-TW" dirty="0">
                <a:latin typeface="Courier New" panose="02070309020205020404" pitchFamily="49" charset="0"/>
                <a:cs typeface="Courier New" panose="02070309020205020404" pitchFamily="49" charset="0"/>
              </a:rPr>
              <a:t>} %{</a:t>
            </a:r>
            <a:r>
              <a:rPr lang="en" altLang="zh-TW" dirty="0" err="1">
                <a:latin typeface="Courier New" panose="02070309020205020404" pitchFamily="49" charset="0"/>
                <a:cs typeface="Courier New" panose="02070309020205020404" pitchFamily="49" charset="0"/>
              </a:rPr>
              <a:t>WORD:method</a:t>
            </a:r>
            <a:r>
              <a:rPr lang="en" altLang="zh-TW" dirty="0">
                <a:latin typeface="Courier New" panose="02070309020205020404" pitchFamily="49" charset="0"/>
                <a:cs typeface="Courier New" panose="02070309020205020404" pitchFamily="49" charset="0"/>
              </a:rPr>
              <a:t>} %{</a:t>
            </a:r>
            <a:r>
              <a:rPr lang="en" altLang="zh-TW" dirty="0" err="1">
                <a:latin typeface="Courier New" panose="02070309020205020404" pitchFamily="49" charset="0"/>
                <a:cs typeface="Courier New" panose="02070309020205020404" pitchFamily="49" charset="0"/>
              </a:rPr>
              <a:t>URIPATHPARAM:request</a:t>
            </a:r>
            <a:r>
              <a:rPr lang="en" altLang="zh-TW" dirty="0">
                <a:latin typeface="Courier New" panose="02070309020205020404" pitchFamily="49" charset="0"/>
                <a:cs typeface="Courier New" panose="02070309020205020404" pitchFamily="49" charset="0"/>
              </a:rPr>
              <a:t>} %{</a:t>
            </a:r>
            <a:r>
              <a:rPr lang="en" altLang="zh-TW" dirty="0" err="1">
                <a:latin typeface="Courier New" panose="02070309020205020404" pitchFamily="49" charset="0"/>
                <a:cs typeface="Courier New" panose="02070309020205020404" pitchFamily="49" charset="0"/>
              </a:rPr>
              <a:t>NUMBER:bytes</a:t>
            </a:r>
            <a:r>
              <a:rPr lang="en" altLang="zh-TW" dirty="0">
                <a:latin typeface="Courier New" panose="02070309020205020404" pitchFamily="49" charset="0"/>
                <a:cs typeface="Courier New" panose="02070309020205020404" pitchFamily="49" charset="0"/>
              </a:rPr>
              <a:t>} %{</a:t>
            </a:r>
            <a:r>
              <a:rPr lang="en" altLang="zh-TW" dirty="0" err="1">
                <a:latin typeface="Courier New" panose="02070309020205020404" pitchFamily="49" charset="0"/>
                <a:cs typeface="Courier New" panose="02070309020205020404" pitchFamily="49" charset="0"/>
              </a:rPr>
              <a:t>NUMBER:duration</a:t>
            </a:r>
            <a:r>
              <a:rPr lang="en" altLang="zh-TW" dirty="0">
                <a:latin typeface="Courier New" panose="02070309020205020404" pitchFamily="49" charset="0"/>
                <a:cs typeface="Courier New" panose="02070309020205020404" pitchFamily="49" charset="0"/>
              </a:rPr>
              <a:t>}"</a:t>
            </a:r>
          </a:p>
          <a:p>
            <a:r>
              <a:rPr lang="en" altLang="zh-TW" dirty="0">
                <a:latin typeface="Courier New" panose="02070309020205020404" pitchFamily="49" charset="0"/>
                <a:cs typeface="Courier New" panose="02070309020205020404" pitchFamily="49" charset="0"/>
              </a:rPr>
              <a:t>    }</a:t>
            </a:r>
          </a:p>
          <a:p>
            <a:r>
              <a:rPr lang="en" altLang="zh-TW" dirty="0">
                <a:latin typeface="Courier New" panose="02070309020205020404" pitchFamily="49" charset="0"/>
                <a:cs typeface="Courier New" panose="02070309020205020404" pitchFamily="49" charset="0"/>
              </a:rPr>
              <a:t>  }</a:t>
            </a:r>
          </a:p>
          <a:p>
            <a:r>
              <a:rPr lang="en" altLang="zh-TW" dirty="0">
                <a:latin typeface="Courier New" panose="02070309020205020404" pitchFamily="49" charset="0"/>
                <a:cs typeface="Courier New" panose="02070309020205020404" pitchFamily="49" charset="0"/>
              </a:rPr>
              <a:t>}</a:t>
            </a:r>
          </a:p>
        </p:txBody>
      </p:sp>
      <p:sp>
        <p:nvSpPr>
          <p:cNvPr id="5" name="內容版面配置區 5">
            <a:extLst>
              <a:ext uri="{FF2B5EF4-FFF2-40B4-BE49-F238E27FC236}">
                <a16:creationId xmlns:a16="http://schemas.microsoft.com/office/drawing/2014/main" id="{08AADD4B-B931-1046-B753-594767F4EF6F}"/>
              </a:ext>
            </a:extLst>
          </p:cNvPr>
          <p:cNvSpPr>
            <a:spLocks noGrp="1"/>
          </p:cNvSpPr>
          <p:nvPr>
            <p:ph idx="1"/>
          </p:nvPr>
        </p:nvSpPr>
        <p:spPr>
          <a:xfrm>
            <a:off x="1371600" y="5069711"/>
            <a:ext cx="9601200" cy="416690"/>
          </a:xfrm>
        </p:spPr>
        <p:txBody>
          <a:bodyPr/>
          <a:lstStyle/>
          <a:p>
            <a:r>
              <a:rPr lang="en-US" altLang="zh-TW" dirty="0">
                <a:hlinkClick r:id="rId2"/>
              </a:rPr>
              <a:t>https://</a:t>
            </a:r>
            <a:r>
              <a:rPr lang="en-US" altLang="zh-TW" dirty="0" err="1">
                <a:hlinkClick r:id="rId2"/>
              </a:rPr>
              <a:t>github.com</a:t>
            </a:r>
            <a:r>
              <a:rPr lang="en-US" altLang="zh-TW" dirty="0">
                <a:hlinkClick r:id="rId2"/>
              </a:rPr>
              <a:t>/elastic/</a:t>
            </a:r>
            <a:r>
              <a:rPr lang="en-US" altLang="zh-TW" dirty="0" err="1">
                <a:hlinkClick r:id="rId2"/>
              </a:rPr>
              <a:t>logstash</a:t>
            </a:r>
            <a:r>
              <a:rPr lang="en-US" altLang="zh-TW" dirty="0">
                <a:hlinkClick r:id="rId2"/>
              </a:rPr>
              <a:t>/blob/v1.4.2/patterns/grok-patterns</a:t>
            </a:r>
            <a:r>
              <a:rPr lang="en-US" altLang="zh-TW" dirty="0"/>
              <a:t>	</a:t>
            </a:r>
          </a:p>
        </p:txBody>
      </p:sp>
    </p:spTree>
    <p:extLst>
      <p:ext uri="{BB962C8B-B14F-4D97-AF65-F5344CB8AC3E}">
        <p14:creationId xmlns:p14="http://schemas.microsoft.com/office/powerpoint/2010/main" val="29628197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924F34-09BC-9F48-AECB-3B7D75A227CF}"/>
              </a:ext>
            </a:extLst>
          </p:cNvPr>
          <p:cNvSpPr>
            <a:spLocks noGrp="1"/>
          </p:cNvSpPr>
          <p:nvPr>
            <p:ph type="title"/>
          </p:nvPr>
        </p:nvSpPr>
        <p:spPr/>
        <p:txBody>
          <a:bodyPr/>
          <a:lstStyle/>
          <a:p>
            <a:r>
              <a:rPr kumimoji="1" lang="en-US" altLang="zh-TW" dirty="0"/>
              <a:t>Exercise</a:t>
            </a:r>
            <a:endParaRPr kumimoji="1" lang="zh-TW" altLang="en-US" dirty="0"/>
          </a:p>
        </p:txBody>
      </p:sp>
      <p:sp>
        <p:nvSpPr>
          <p:cNvPr id="3" name="內容版面配置區 2">
            <a:extLst>
              <a:ext uri="{FF2B5EF4-FFF2-40B4-BE49-F238E27FC236}">
                <a16:creationId xmlns:a16="http://schemas.microsoft.com/office/drawing/2014/main" id="{879D78E4-D82F-4644-A1DB-1BD02FB779C2}"/>
              </a:ext>
            </a:extLst>
          </p:cNvPr>
          <p:cNvSpPr>
            <a:spLocks noGrp="1"/>
          </p:cNvSpPr>
          <p:nvPr>
            <p:ph idx="1"/>
          </p:nvPr>
        </p:nvSpPr>
        <p:spPr/>
        <p:txBody>
          <a:bodyPr/>
          <a:lstStyle/>
          <a:p>
            <a:r>
              <a:rPr kumimoji="1" lang="en-US" altLang="zh-TW" dirty="0"/>
              <a:t>Import Apache access log to Elasticsearch</a:t>
            </a:r>
          </a:p>
          <a:p>
            <a:pPr lvl="1"/>
            <a:r>
              <a:rPr kumimoji="1" lang="en-US" altLang="zh-TW" dirty="0"/>
              <a:t>Use Logstash</a:t>
            </a:r>
          </a:p>
          <a:p>
            <a:pPr lvl="1"/>
            <a:r>
              <a:rPr kumimoji="1" lang="en-US" altLang="zh-TW" dirty="0"/>
              <a:t>Use </a:t>
            </a:r>
            <a:r>
              <a:rPr kumimoji="1" lang="en-US" altLang="zh-TW" dirty="0" err="1"/>
              <a:t>Filebeat</a:t>
            </a:r>
            <a:endParaRPr kumimoji="1" lang="zh-TW" altLang="en-US" dirty="0"/>
          </a:p>
        </p:txBody>
      </p:sp>
    </p:spTree>
    <p:extLst>
      <p:ext uri="{BB962C8B-B14F-4D97-AF65-F5344CB8AC3E}">
        <p14:creationId xmlns:p14="http://schemas.microsoft.com/office/powerpoint/2010/main" val="39694874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57E8EBC7-9F47-E346-8DFC-36887E49790C}"/>
              </a:ext>
            </a:extLst>
          </p:cNvPr>
          <p:cNvSpPr>
            <a:spLocks noGrp="1"/>
          </p:cNvSpPr>
          <p:nvPr>
            <p:ph type="title"/>
          </p:nvPr>
        </p:nvSpPr>
        <p:spPr/>
        <p:txBody>
          <a:bodyPr/>
          <a:lstStyle/>
          <a:p>
            <a:r>
              <a:rPr kumimoji="1" lang="en-US" altLang="zh-TW" dirty="0"/>
              <a:t>Kibana</a:t>
            </a:r>
            <a:endParaRPr kumimoji="1" lang="zh-TW" altLang="en-US" dirty="0"/>
          </a:p>
        </p:txBody>
      </p:sp>
      <p:sp>
        <p:nvSpPr>
          <p:cNvPr id="5" name="文字預留位置 4">
            <a:extLst>
              <a:ext uri="{FF2B5EF4-FFF2-40B4-BE49-F238E27FC236}">
                <a16:creationId xmlns:a16="http://schemas.microsoft.com/office/drawing/2014/main" id="{C64062F1-08F1-CC4E-B2D0-0FA47945B7AC}"/>
              </a:ext>
            </a:extLst>
          </p:cNvPr>
          <p:cNvSpPr>
            <a:spLocks noGrp="1"/>
          </p:cNvSpPr>
          <p:nvPr>
            <p:ph type="body" idx="1"/>
          </p:nvPr>
        </p:nvSpPr>
        <p:spPr/>
        <p:txBody>
          <a:bodyPr/>
          <a:lstStyle/>
          <a:p>
            <a:endParaRPr kumimoji="1" lang="zh-TW" altLang="en-US"/>
          </a:p>
        </p:txBody>
      </p:sp>
    </p:spTree>
    <p:extLst>
      <p:ext uri="{BB962C8B-B14F-4D97-AF65-F5344CB8AC3E}">
        <p14:creationId xmlns:p14="http://schemas.microsoft.com/office/powerpoint/2010/main" val="1512052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8CB879-3BF3-DA4D-B607-20A7E61F2878}"/>
              </a:ext>
            </a:extLst>
          </p:cNvPr>
          <p:cNvSpPr>
            <a:spLocks noGrp="1"/>
          </p:cNvSpPr>
          <p:nvPr>
            <p:ph type="title"/>
          </p:nvPr>
        </p:nvSpPr>
        <p:spPr/>
        <p:txBody>
          <a:bodyPr/>
          <a:lstStyle/>
          <a:p>
            <a:r>
              <a:rPr kumimoji="1" lang="en-US" altLang="zh-TW" dirty="0" err="1"/>
              <a:t>Logstash</a:t>
            </a:r>
            <a:endParaRPr kumimoji="1" lang="zh-TW" altLang="en-US" dirty="0"/>
          </a:p>
        </p:txBody>
      </p:sp>
      <p:sp>
        <p:nvSpPr>
          <p:cNvPr id="3" name="內容版面配置區 2">
            <a:extLst>
              <a:ext uri="{FF2B5EF4-FFF2-40B4-BE49-F238E27FC236}">
                <a16:creationId xmlns:a16="http://schemas.microsoft.com/office/drawing/2014/main" id="{3FE26A56-9BA1-D440-975D-C5DAC60CCC08}"/>
              </a:ext>
            </a:extLst>
          </p:cNvPr>
          <p:cNvSpPr>
            <a:spLocks noGrp="1"/>
          </p:cNvSpPr>
          <p:nvPr>
            <p:ph idx="1"/>
          </p:nvPr>
        </p:nvSpPr>
        <p:spPr/>
        <p:txBody>
          <a:bodyPr/>
          <a:lstStyle/>
          <a:p>
            <a:r>
              <a:rPr lang="en" altLang="zh-TW" dirty="0"/>
              <a:t>Logstash is an open source data collection engine with real-time pipelining capabilities. Logstash can dynamically unify data from disparate sources and normalize the data into destinations of your choice. Cleanse and democratize all your data for diverse advanced downstream analytics and visualization use cases.</a:t>
            </a:r>
            <a:endParaRPr kumimoji="1" lang="zh-TW" altLang="en-US" dirty="0"/>
          </a:p>
        </p:txBody>
      </p:sp>
    </p:spTree>
    <p:extLst>
      <p:ext uri="{BB962C8B-B14F-4D97-AF65-F5344CB8AC3E}">
        <p14:creationId xmlns:p14="http://schemas.microsoft.com/office/powerpoint/2010/main" val="8343409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ABDD9F1-87D8-5540-A5E7-6E5B5CB54E6F}"/>
              </a:ext>
            </a:extLst>
          </p:cNvPr>
          <p:cNvSpPr>
            <a:spLocks noGrp="1"/>
          </p:cNvSpPr>
          <p:nvPr>
            <p:ph type="title"/>
          </p:nvPr>
        </p:nvSpPr>
        <p:spPr/>
        <p:txBody>
          <a:bodyPr/>
          <a:lstStyle/>
          <a:p>
            <a:r>
              <a:rPr kumimoji="1" lang="en-US" altLang="zh-TW" dirty="0"/>
              <a:t>How to use Kibana</a:t>
            </a:r>
            <a:endParaRPr kumimoji="1" lang="zh-TW" altLang="en-US" dirty="0"/>
          </a:p>
        </p:txBody>
      </p:sp>
      <p:sp>
        <p:nvSpPr>
          <p:cNvPr id="5" name="內容版面配置區 4">
            <a:extLst>
              <a:ext uri="{FF2B5EF4-FFF2-40B4-BE49-F238E27FC236}">
                <a16:creationId xmlns:a16="http://schemas.microsoft.com/office/drawing/2014/main" id="{0201B3D3-3CE9-1F48-8BF4-C91E66343261}"/>
              </a:ext>
            </a:extLst>
          </p:cNvPr>
          <p:cNvSpPr>
            <a:spLocks noGrp="1"/>
          </p:cNvSpPr>
          <p:nvPr>
            <p:ph idx="1"/>
          </p:nvPr>
        </p:nvSpPr>
        <p:spPr/>
        <p:txBody>
          <a:bodyPr/>
          <a:lstStyle/>
          <a:p>
            <a:r>
              <a:rPr kumimoji="1" lang="en-US" altLang="zh-TW" dirty="0"/>
              <a:t>Create an index pattern</a:t>
            </a:r>
          </a:p>
          <a:p>
            <a:r>
              <a:rPr kumimoji="1" lang="en-US" altLang="zh-TW" dirty="0"/>
              <a:t>Go Discover to perform a query search</a:t>
            </a:r>
          </a:p>
          <a:p>
            <a:r>
              <a:rPr kumimoji="1" lang="en-US" altLang="zh-TW" dirty="0"/>
              <a:t>Go Visualize for data visualization</a:t>
            </a:r>
          </a:p>
          <a:p>
            <a:r>
              <a:rPr kumimoji="1" lang="en-US" altLang="zh-TW" dirty="0"/>
              <a:t>Go Dev Tools to execute RESTful API</a:t>
            </a:r>
            <a:endParaRPr kumimoji="1" lang="zh-TW" altLang="en-US" dirty="0"/>
          </a:p>
        </p:txBody>
      </p:sp>
    </p:spTree>
    <p:extLst>
      <p:ext uri="{BB962C8B-B14F-4D97-AF65-F5344CB8AC3E}">
        <p14:creationId xmlns:p14="http://schemas.microsoft.com/office/powerpoint/2010/main" val="2743463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B0D51A05-C8D3-A341-934E-62723A4F6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5554" y="719328"/>
            <a:ext cx="9387840" cy="5364480"/>
          </a:xfrm>
          <a:prstGeom prst="rect">
            <a:avLst/>
          </a:prstGeom>
        </p:spPr>
      </p:pic>
    </p:spTree>
    <p:extLst>
      <p:ext uri="{BB962C8B-B14F-4D97-AF65-F5344CB8AC3E}">
        <p14:creationId xmlns:p14="http://schemas.microsoft.com/office/powerpoint/2010/main" val="4948042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36654B1-ACF1-9B4D-B2A9-3E7FF071F487}"/>
              </a:ext>
            </a:extLst>
          </p:cNvPr>
          <p:cNvSpPr>
            <a:spLocks noGrp="1"/>
          </p:cNvSpPr>
          <p:nvPr>
            <p:ph type="title"/>
          </p:nvPr>
        </p:nvSpPr>
        <p:spPr/>
        <p:txBody>
          <a:bodyPr/>
          <a:lstStyle/>
          <a:p>
            <a:r>
              <a:rPr kumimoji="1" lang="en-US" altLang="zh-TW" dirty="0"/>
              <a:t>Thank You</a:t>
            </a:r>
            <a:endParaRPr kumimoji="1" lang="zh-TW" altLang="en-US" dirty="0"/>
          </a:p>
        </p:txBody>
      </p:sp>
      <p:sp>
        <p:nvSpPr>
          <p:cNvPr id="5" name="文字預留位置 4">
            <a:extLst>
              <a:ext uri="{FF2B5EF4-FFF2-40B4-BE49-F238E27FC236}">
                <a16:creationId xmlns:a16="http://schemas.microsoft.com/office/drawing/2014/main" id="{5C79979B-4FB8-C64C-B673-1E83A5D28628}"/>
              </a:ext>
            </a:extLst>
          </p:cNvPr>
          <p:cNvSpPr>
            <a:spLocks noGrp="1"/>
          </p:cNvSpPr>
          <p:nvPr>
            <p:ph type="body" idx="1"/>
          </p:nvPr>
        </p:nvSpPr>
        <p:spPr/>
        <p:txBody>
          <a:bodyPr/>
          <a:lstStyle/>
          <a:p>
            <a:endParaRPr kumimoji="1" lang="zh-TW" altLang="en-US"/>
          </a:p>
        </p:txBody>
      </p:sp>
    </p:spTree>
    <p:extLst>
      <p:ext uri="{BB962C8B-B14F-4D97-AF65-F5344CB8AC3E}">
        <p14:creationId xmlns:p14="http://schemas.microsoft.com/office/powerpoint/2010/main" val="32677321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98F133E8-D468-0E47-A6CD-E507EAAB7192}"/>
              </a:ext>
            </a:extLst>
          </p:cNvPr>
          <p:cNvSpPr>
            <a:spLocks noGrp="1"/>
          </p:cNvSpPr>
          <p:nvPr>
            <p:ph type="title"/>
          </p:nvPr>
        </p:nvSpPr>
        <p:spPr/>
        <p:txBody>
          <a:bodyPr/>
          <a:lstStyle/>
          <a:p>
            <a:r>
              <a:rPr kumimoji="1" lang="en-US" altLang="zh-TW" dirty="0"/>
              <a:t>Reference</a:t>
            </a:r>
            <a:endParaRPr kumimoji="1" lang="zh-TW" altLang="en-US" dirty="0"/>
          </a:p>
        </p:txBody>
      </p:sp>
      <p:sp>
        <p:nvSpPr>
          <p:cNvPr id="5" name="內容版面配置區 4">
            <a:extLst>
              <a:ext uri="{FF2B5EF4-FFF2-40B4-BE49-F238E27FC236}">
                <a16:creationId xmlns:a16="http://schemas.microsoft.com/office/drawing/2014/main" id="{27ABD5FE-0C33-2F41-9019-837CD20CC59F}"/>
              </a:ext>
            </a:extLst>
          </p:cNvPr>
          <p:cNvSpPr>
            <a:spLocks noGrp="1"/>
          </p:cNvSpPr>
          <p:nvPr>
            <p:ph idx="1"/>
          </p:nvPr>
        </p:nvSpPr>
        <p:spPr/>
        <p:txBody>
          <a:bodyPr/>
          <a:lstStyle/>
          <a:p>
            <a:r>
              <a:rPr kumimoji="1" lang="en-US" altLang="zh-TW" dirty="0"/>
              <a:t>Official Product Website</a:t>
            </a:r>
            <a:endParaRPr kumimoji="1" lang="zh-TW" altLang="en-US" dirty="0"/>
          </a:p>
        </p:txBody>
      </p:sp>
    </p:spTree>
    <p:extLst>
      <p:ext uri="{BB962C8B-B14F-4D97-AF65-F5344CB8AC3E}">
        <p14:creationId xmlns:p14="http://schemas.microsoft.com/office/powerpoint/2010/main" val="1897463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E42133-F99C-0F41-834E-C5703B9F9A68}"/>
              </a:ext>
            </a:extLst>
          </p:cNvPr>
          <p:cNvSpPr>
            <a:spLocks noGrp="1"/>
          </p:cNvSpPr>
          <p:nvPr>
            <p:ph type="title"/>
          </p:nvPr>
        </p:nvSpPr>
        <p:spPr/>
        <p:txBody>
          <a:bodyPr/>
          <a:lstStyle/>
          <a:p>
            <a:r>
              <a:rPr kumimoji="1" lang="en-US" altLang="zh-TW" dirty="0" err="1"/>
              <a:t>Kibana</a:t>
            </a:r>
            <a:endParaRPr kumimoji="1" lang="zh-TW" altLang="en-US" dirty="0"/>
          </a:p>
        </p:txBody>
      </p:sp>
      <p:sp>
        <p:nvSpPr>
          <p:cNvPr id="3" name="內容版面配置區 2">
            <a:extLst>
              <a:ext uri="{FF2B5EF4-FFF2-40B4-BE49-F238E27FC236}">
                <a16:creationId xmlns:a16="http://schemas.microsoft.com/office/drawing/2014/main" id="{673D89C8-4A51-6C43-B7B0-D8EE5A2C4426}"/>
              </a:ext>
            </a:extLst>
          </p:cNvPr>
          <p:cNvSpPr>
            <a:spLocks noGrp="1"/>
          </p:cNvSpPr>
          <p:nvPr>
            <p:ph idx="1"/>
          </p:nvPr>
        </p:nvSpPr>
        <p:spPr/>
        <p:txBody>
          <a:bodyPr/>
          <a:lstStyle/>
          <a:p>
            <a:r>
              <a:rPr lang="en" altLang="zh-TW" dirty="0"/>
              <a:t>Kibana is an open source analytics and visualization platform designed to work with Elasticsearch. You use Kibana to search, view, and interact with data stored in Elasticsearch indices. You can easily perform advanced data analysis and visualize your data in a variety of charts, tables, and maps.</a:t>
            </a:r>
            <a:endParaRPr kumimoji="1" lang="zh-TW" altLang="en-US" dirty="0"/>
          </a:p>
        </p:txBody>
      </p:sp>
    </p:spTree>
    <p:extLst>
      <p:ext uri="{BB962C8B-B14F-4D97-AF65-F5344CB8AC3E}">
        <p14:creationId xmlns:p14="http://schemas.microsoft.com/office/powerpoint/2010/main" val="12763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42A86A-5F63-2745-A705-C454417C35AD}"/>
              </a:ext>
            </a:extLst>
          </p:cNvPr>
          <p:cNvSpPr>
            <a:spLocks noGrp="1"/>
          </p:cNvSpPr>
          <p:nvPr>
            <p:ph type="title"/>
          </p:nvPr>
        </p:nvSpPr>
        <p:spPr/>
        <p:txBody>
          <a:bodyPr/>
          <a:lstStyle/>
          <a:p>
            <a:r>
              <a:rPr kumimoji="1" lang="en-US" altLang="zh-TW" dirty="0"/>
              <a:t>Beats &amp; X-Pack</a:t>
            </a:r>
            <a:endParaRPr kumimoji="1" lang="zh-TW" altLang="en-US" dirty="0"/>
          </a:p>
        </p:txBody>
      </p:sp>
      <p:sp>
        <p:nvSpPr>
          <p:cNvPr id="3" name="內容版面配置區 2">
            <a:extLst>
              <a:ext uri="{FF2B5EF4-FFF2-40B4-BE49-F238E27FC236}">
                <a16:creationId xmlns:a16="http://schemas.microsoft.com/office/drawing/2014/main" id="{863B7B87-988C-C34A-ACC7-FC9461848CF6}"/>
              </a:ext>
            </a:extLst>
          </p:cNvPr>
          <p:cNvSpPr>
            <a:spLocks noGrp="1"/>
          </p:cNvSpPr>
          <p:nvPr>
            <p:ph idx="1"/>
          </p:nvPr>
        </p:nvSpPr>
        <p:spPr/>
        <p:txBody>
          <a:bodyPr/>
          <a:lstStyle/>
          <a:p>
            <a:r>
              <a:rPr lang="en" altLang="zh-TW" dirty="0"/>
              <a:t>The </a:t>
            </a:r>
            <a:r>
              <a:rPr lang="en" altLang="zh-TW" i="1" dirty="0"/>
              <a:t>Beats</a:t>
            </a:r>
            <a:r>
              <a:rPr lang="en" altLang="zh-TW" dirty="0"/>
              <a:t> are open source data shippers that you install as </a:t>
            </a:r>
            <a:r>
              <a:rPr lang="en" altLang="zh-TW" i="1" dirty="0"/>
              <a:t>agents</a:t>
            </a:r>
            <a:r>
              <a:rPr lang="en" altLang="zh-TW" dirty="0"/>
              <a:t> on your servers to send different types of operational data to </a:t>
            </a:r>
            <a:r>
              <a:rPr lang="en" altLang="zh-TW" dirty="0">
                <a:hlinkClick r:id="rId2"/>
              </a:rPr>
              <a:t>Elasticsearch</a:t>
            </a:r>
            <a:r>
              <a:rPr lang="en" altLang="zh-TW" dirty="0"/>
              <a:t>. Beats can send data directly to Elasticsearch or send it to Elasticsearch via Logstash, which you can use to parse and transform the data.</a:t>
            </a:r>
            <a:endParaRPr kumimoji="1" lang="en" altLang="zh-TW" dirty="0"/>
          </a:p>
          <a:p>
            <a:r>
              <a:rPr lang="en" altLang="zh-TW" dirty="0"/>
              <a:t>X-Pack is an Elastic Stack extension that bundles security, alerting, monitoring, reporting, and graph capabilities into one easy-to-install package. While the X-Pack components are designed to work together seamlessly, you can easily enable or disable the features you want to use.</a:t>
            </a:r>
            <a:endParaRPr kumimoji="1" lang="zh-TW" altLang="en-US" dirty="0"/>
          </a:p>
        </p:txBody>
      </p:sp>
    </p:spTree>
    <p:extLst>
      <p:ext uri="{BB962C8B-B14F-4D97-AF65-F5344CB8AC3E}">
        <p14:creationId xmlns:p14="http://schemas.microsoft.com/office/powerpoint/2010/main" val="3930453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4BAA88-8653-F145-87E9-83E73DFBDA66}"/>
              </a:ext>
            </a:extLst>
          </p:cNvPr>
          <p:cNvSpPr>
            <a:spLocks noGrp="1"/>
          </p:cNvSpPr>
          <p:nvPr>
            <p:ph type="title"/>
          </p:nvPr>
        </p:nvSpPr>
        <p:spPr/>
        <p:txBody>
          <a:bodyPr/>
          <a:lstStyle/>
          <a:p>
            <a:r>
              <a:rPr kumimoji="1" lang="en-US" altLang="zh-TW" dirty="0"/>
              <a:t>Data flow of Elastic Stack</a:t>
            </a:r>
            <a:endParaRPr kumimoji="1" lang="zh-TW" altLang="en-US" dirty="0"/>
          </a:p>
        </p:txBody>
      </p:sp>
      <p:pic>
        <p:nvPicPr>
          <p:cNvPr id="5" name="內容版面配置區 4">
            <a:extLst>
              <a:ext uri="{FF2B5EF4-FFF2-40B4-BE49-F238E27FC236}">
                <a16:creationId xmlns:a16="http://schemas.microsoft.com/office/drawing/2014/main" id="{D1148CC0-2D1F-8F4F-921F-E4448FCDE8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9754" y="1882333"/>
            <a:ext cx="6724891" cy="4448371"/>
          </a:xfrm>
        </p:spPr>
      </p:pic>
    </p:spTree>
    <p:extLst>
      <p:ext uri="{BB962C8B-B14F-4D97-AF65-F5344CB8AC3E}">
        <p14:creationId xmlns:p14="http://schemas.microsoft.com/office/powerpoint/2010/main" val="2992225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76244316-B306-4942-95CD-8B4F456BA6B6}"/>
              </a:ext>
            </a:extLst>
          </p:cNvPr>
          <p:cNvSpPr>
            <a:spLocks noGrp="1"/>
          </p:cNvSpPr>
          <p:nvPr>
            <p:ph type="title"/>
          </p:nvPr>
        </p:nvSpPr>
        <p:spPr/>
        <p:txBody>
          <a:bodyPr/>
          <a:lstStyle/>
          <a:p>
            <a:r>
              <a:rPr kumimoji="1" lang="en-US" altLang="zh-TW" dirty="0"/>
              <a:t>Elasticsearch</a:t>
            </a:r>
            <a:endParaRPr kumimoji="1" lang="zh-TW" altLang="en-US" dirty="0"/>
          </a:p>
        </p:txBody>
      </p:sp>
      <p:sp>
        <p:nvSpPr>
          <p:cNvPr id="5" name="文字版面配置區 4">
            <a:extLst>
              <a:ext uri="{FF2B5EF4-FFF2-40B4-BE49-F238E27FC236}">
                <a16:creationId xmlns:a16="http://schemas.microsoft.com/office/drawing/2014/main" id="{E75F3C4D-6374-B54E-AC56-E889B9799378}"/>
              </a:ext>
            </a:extLst>
          </p:cNvPr>
          <p:cNvSpPr>
            <a:spLocks noGrp="1"/>
          </p:cNvSpPr>
          <p:nvPr>
            <p:ph type="body" idx="1"/>
          </p:nvPr>
        </p:nvSpPr>
        <p:spPr/>
        <p:txBody>
          <a:bodyPr/>
          <a:lstStyle/>
          <a:p>
            <a:endParaRPr kumimoji="1" lang="zh-TW" altLang="en-US"/>
          </a:p>
        </p:txBody>
      </p:sp>
    </p:spTree>
    <p:extLst>
      <p:ext uri="{BB962C8B-B14F-4D97-AF65-F5344CB8AC3E}">
        <p14:creationId xmlns:p14="http://schemas.microsoft.com/office/powerpoint/2010/main" val="2087983129"/>
      </p:ext>
    </p:extLst>
  </p:cSld>
  <p:clrMapOvr>
    <a:masterClrMapping/>
  </p:clrMapOvr>
</p:sld>
</file>

<file path=ppt/theme/theme1.xml><?xml version="1.0" encoding="utf-8"?>
<a:theme xmlns:a="http://schemas.openxmlformats.org/drawingml/2006/main" name="裁剪">
  <a:themeElements>
    <a:clrScheme name="裁剪">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裁剪">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裁剪">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{0B2C0E25-2106-934B-8995-DB000967B321}tf10001072</Template>
  <TotalTime>12967</TotalTime>
  <Words>2281</Words>
  <Application>Microsoft Macintosh PowerPoint</Application>
  <PresentationFormat>寬螢幕</PresentationFormat>
  <Paragraphs>398</Paragraphs>
  <Slides>53</Slides>
  <Notes>13</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53</vt:i4>
      </vt:variant>
    </vt:vector>
  </HeadingPairs>
  <TitlesOfParts>
    <vt:vector size="59" baseType="lpstr">
      <vt:lpstr>微軟正黑體</vt:lpstr>
      <vt:lpstr>新細明體</vt:lpstr>
      <vt:lpstr>Calibri</vt:lpstr>
      <vt:lpstr>Courier New</vt:lpstr>
      <vt:lpstr>Franklin Gothic Book</vt:lpstr>
      <vt:lpstr>裁剪</vt:lpstr>
      <vt:lpstr>Elastic Stack</vt:lpstr>
      <vt:lpstr>What is ELK Stack?</vt:lpstr>
      <vt:lpstr>Elastic Stack</vt:lpstr>
      <vt:lpstr>Elasticsearch</vt:lpstr>
      <vt:lpstr>Logstash</vt:lpstr>
      <vt:lpstr>Kibana</vt:lpstr>
      <vt:lpstr>Beats &amp; X-Pack</vt:lpstr>
      <vt:lpstr>Data flow of Elastic Stack</vt:lpstr>
      <vt:lpstr>Elasticsearch</vt:lpstr>
      <vt:lpstr>Terms - data</vt:lpstr>
      <vt:lpstr>Terms - architecture</vt:lpstr>
      <vt:lpstr>RESTful API</vt:lpstr>
      <vt:lpstr>Mapping</vt:lpstr>
      <vt:lpstr>Create a mapping</vt:lpstr>
      <vt:lpstr>Get the mapping</vt:lpstr>
      <vt:lpstr>Insert a single document</vt:lpstr>
      <vt:lpstr>Retrieve a single document</vt:lpstr>
      <vt:lpstr>Update a document</vt:lpstr>
      <vt:lpstr>Delete a document</vt:lpstr>
      <vt:lpstr>List all indices</vt:lpstr>
      <vt:lpstr>Insert a bulk of documents </vt:lpstr>
      <vt:lpstr>Exercise</vt:lpstr>
      <vt:lpstr>Search</vt:lpstr>
      <vt:lpstr>Analyzer</vt:lpstr>
      <vt:lpstr>What does a standard analyzer do?</vt:lpstr>
      <vt:lpstr>Search the documents</vt:lpstr>
      <vt:lpstr>Query level</vt:lpstr>
      <vt:lpstr>Term level query</vt:lpstr>
      <vt:lpstr>Term level query</vt:lpstr>
      <vt:lpstr>High level query</vt:lpstr>
      <vt:lpstr>High level query</vt:lpstr>
      <vt:lpstr>Bool query</vt:lpstr>
      <vt:lpstr>Examples</vt:lpstr>
      <vt:lpstr>Other usage</vt:lpstr>
      <vt:lpstr>Aggregations</vt:lpstr>
      <vt:lpstr>Types of aggregations</vt:lpstr>
      <vt:lpstr>Bucket aggregations</vt:lpstr>
      <vt:lpstr>Bucket aggregations</vt:lpstr>
      <vt:lpstr>Bucket aggregations</vt:lpstr>
      <vt:lpstr>Metric aggregations</vt:lpstr>
      <vt:lpstr>Pipeline aggregations</vt:lpstr>
      <vt:lpstr>Logstash</vt:lpstr>
      <vt:lpstr>Logstash</vt:lpstr>
      <vt:lpstr>Configuration file template     </vt:lpstr>
      <vt:lpstr>Input sample - file plugin </vt:lpstr>
      <vt:lpstr>Output sample - elasticsearch plugin</vt:lpstr>
      <vt:lpstr>Filter sample - grok plugin</vt:lpstr>
      <vt:lpstr>Exercise</vt:lpstr>
      <vt:lpstr>Kibana</vt:lpstr>
      <vt:lpstr>How to use Kibana</vt:lpstr>
      <vt:lpstr>PowerPoint 簡報</vt:lpstr>
      <vt:lpstr>Thank You</vt:lpstr>
      <vt:lpstr>Reference</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Odie Ke</dc:creator>
  <cp:lastModifiedBy>Odie Ke</cp:lastModifiedBy>
  <cp:revision>74</cp:revision>
  <dcterms:created xsi:type="dcterms:W3CDTF">2018-04-21T20:53:15Z</dcterms:created>
  <dcterms:modified xsi:type="dcterms:W3CDTF">2018-05-02T08:40:43Z</dcterms:modified>
</cp:coreProperties>
</file>