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72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79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04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2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70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7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9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7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4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09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0646-CD86-4528-8B0A-C85EFDC3DC0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E2096-5904-4A39-A429-C1D48235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物件偵測基本流</a:t>
            </a:r>
            <a:r>
              <a:rPr lang="zh-TW" altLang="en-US" dirty="0"/>
              <a:t>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53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在使用上面的函式後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可以為一個物件製作出 正樣本及負樣本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分別儲存後再進行圖片分類訓練即可</a:t>
            </a:r>
            <a:endParaRPr lang="en-US" altLang="zh-TW" sz="20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8" y="3133288"/>
            <a:ext cx="3048000" cy="2286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62" y="2477177"/>
            <a:ext cx="771525" cy="876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43" y="2511291"/>
            <a:ext cx="933450" cy="847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0185" y="2419225"/>
            <a:ext cx="1133475" cy="11525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935" y="4115244"/>
            <a:ext cx="790575" cy="6191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084" y="4177658"/>
            <a:ext cx="685800" cy="6191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8640" y="4001294"/>
            <a:ext cx="1057275" cy="8382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7535" y="5725781"/>
            <a:ext cx="838200" cy="8001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35" y="5792456"/>
            <a:ext cx="904875" cy="7334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6550" y="5401310"/>
            <a:ext cx="1466850" cy="12287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52474" y="5833964"/>
            <a:ext cx="619125" cy="666750"/>
          </a:xfrm>
          <a:prstGeom prst="rect">
            <a:avLst/>
          </a:prstGeom>
        </p:spPr>
      </p:pic>
      <p:cxnSp>
        <p:nvCxnSpPr>
          <p:cNvPr id="17" name="直線接點 16"/>
          <p:cNvCxnSpPr/>
          <p:nvPr/>
        </p:nvCxnSpPr>
        <p:spPr>
          <a:xfrm>
            <a:off x="5485740" y="3682767"/>
            <a:ext cx="5250175" cy="1121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541824" y="5120534"/>
            <a:ext cx="5194091" cy="796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066950" y="2511291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物件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 正樣本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25382" y="4201714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物件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 正樣本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633321" y="5941165"/>
            <a:ext cx="21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所有物件的負樣本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3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流程簡介：回歸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在前面儲存正樣本的時候，必須同時儲存它本身的框的位置（可直接轉換為</a:t>
            </a:r>
            <a:r>
              <a:rPr lang="en-US" altLang="zh-TW" dirty="0" smtClean="0"/>
              <a:t>FRCNN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1854"/>
            <a:ext cx="5648325" cy="34671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27303" y="2734811"/>
            <a:ext cx="4857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比如在本圖中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 紅色為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框位置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 綠色為採樣到並儲存的正樣本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當儲存時可以使用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basic.frcnn_label_maker</a:t>
            </a:r>
            <a:r>
              <a:rPr lang="en-US" altLang="zh-TW" dirty="0" smtClean="0"/>
              <a:t>(box, label)</a:t>
            </a:r>
            <a:r>
              <a:rPr lang="zh-TW" altLang="en-US" dirty="0" smtClean="0"/>
              <a:t>轉換出一組參數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後面放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而前面放採樣位置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 將此參數儲存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934" y="5307604"/>
            <a:ext cx="5867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流程簡介：回歸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依照前面步驟儲存後，會有一堆正樣本及一堆參數</a:t>
            </a:r>
            <a:endParaRPr lang="en-US" altLang="zh-TW" dirty="0" smtClean="0"/>
          </a:p>
          <a:p>
            <a:r>
              <a:rPr lang="zh-TW" altLang="en-US" dirty="0" smtClean="0"/>
              <a:t>設計一個</a:t>
            </a:r>
            <a:r>
              <a:rPr lang="en-US" altLang="zh-TW" dirty="0" smtClean="0"/>
              <a:t>MODEL,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為圖片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可直接</a:t>
            </a:r>
            <a:r>
              <a:rPr lang="en-US" altLang="zh-TW" dirty="0" smtClean="0"/>
              <a:t>RESIZE</a:t>
            </a:r>
            <a:r>
              <a:rPr lang="zh-TW" altLang="en-US" dirty="0" smtClean="0"/>
              <a:t>成同一</a:t>
            </a:r>
            <a:r>
              <a:rPr lang="en-US" altLang="zh-TW" dirty="0" smtClean="0"/>
              <a:t>SIZE,</a:t>
            </a:r>
            <a:r>
              <a:rPr lang="zh-TW" altLang="en-US" dirty="0" smtClean="0"/>
              <a:t> 不必改計算出來的參數</a:t>
            </a:r>
            <a:r>
              <a:rPr lang="en-US" altLang="zh-TW" dirty="0" smtClean="0"/>
              <a:t>),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為一個長度</a:t>
            </a:r>
            <a:r>
              <a:rPr lang="en-US" altLang="zh-TW" dirty="0" smtClean="0"/>
              <a:t>4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vector,</a:t>
            </a:r>
            <a:r>
              <a:rPr lang="zh-TW" altLang="en-US" dirty="0" smtClean="0"/>
              <a:t> 也就是那個參數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 可以訓練出一個</a:t>
            </a:r>
            <a:r>
              <a:rPr lang="en-US" altLang="zh-TW" dirty="0" smtClean="0"/>
              <a:t>,</a:t>
            </a:r>
            <a:r>
              <a:rPr lang="zh-TW" altLang="en-US" dirty="0" smtClean="0"/>
              <a:t> 看到截圖後回給一個參數的</a:t>
            </a:r>
            <a:r>
              <a:rPr lang="en-US" altLang="zh-TW" dirty="0" smtClean="0"/>
              <a:t>MODEL</a:t>
            </a:r>
          </a:p>
          <a:p>
            <a:endParaRPr lang="en-US" altLang="zh-TW" dirty="0"/>
          </a:p>
          <a:p>
            <a:r>
              <a:rPr lang="zh-TW" altLang="en-US" dirty="0" smtClean="0"/>
              <a:t>所以對於前面而言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Training_input</a:t>
            </a:r>
            <a:r>
              <a:rPr lang="en-US" altLang="zh-TW" dirty="0" smtClean="0"/>
              <a:t> = </a:t>
            </a:r>
            <a:r>
              <a:rPr lang="zh-TW" altLang="en-US" dirty="0" smtClean="0"/>
              <a:t>綠色框框的小圖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Training_output</a:t>
            </a:r>
            <a:r>
              <a:rPr lang="zh-TW" altLang="en-US" dirty="0"/>
              <a:t> </a:t>
            </a:r>
            <a:r>
              <a:rPr lang="en-US" altLang="zh-TW" dirty="0" smtClean="0"/>
              <a:t>= </a:t>
            </a:r>
            <a:r>
              <a:rPr lang="zh-TW" altLang="en-US" dirty="0" smtClean="0"/>
              <a:t>轉換出的參數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787" y="3520825"/>
            <a:ext cx="1828800" cy="18288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17" y="5644231"/>
            <a:ext cx="48291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</a:t>
            </a:r>
            <a:r>
              <a:rPr lang="zh-TW" altLang="en-US" dirty="0"/>
              <a:t>試</a:t>
            </a:r>
            <a:r>
              <a:rPr lang="zh-TW" altLang="en-US" dirty="0" smtClean="0"/>
              <a:t>流</a:t>
            </a:r>
            <a:r>
              <a:rPr lang="zh-TW" altLang="en-US" dirty="0"/>
              <a:t>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當兩個ＭＯＤＥＬ訓練完時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 測式流程為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放入圖片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對整張圖採樣</a:t>
            </a:r>
            <a:r>
              <a:rPr lang="en-US" altLang="zh-TW" dirty="0" smtClean="0"/>
              <a:t>(</a:t>
            </a:r>
            <a:r>
              <a:rPr lang="zh-TW" altLang="en-US" dirty="0" smtClean="0"/>
              <a:t>與訓練時不同</a:t>
            </a:r>
            <a:r>
              <a:rPr lang="en-US" altLang="zh-TW" dirty="0" smtClean="0"/>
              <a:t>,</a:t>
            </a:r>
            <a:r>
              <a:rPr lang="zh-TW" altLang="en-US" dirty="0" smtClean="0"/>
              <a:t> 訓練時只要對有物件的方框內採樣即可</a:t>
            </a:r>
            <a:r>
              <a:rPr lang="en-US" altLang="zh-TW" dirty="0" smtClean="0"/>
              <a:t>),</a:t>
            </a:r>
            <a:r>
              <a:rPr lang="zh-TW" altLang="en-US" dirty="0" smtClean="0"/>
              <a:t> 採樣的密度及使用的方框規格數量與訓練時相同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將所有採樣的截圖都送入訓練好的分類器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將預測出除了背景以外的所有截圖留下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 將預測出最高機率為某物件的框留下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如果有相同物件重複出現的可能</a:t>
            </a:r>
            <a:r>
              <a:rPr lang="en-US" altLang="zh-TW" dirty="0" smtClean="0"/>
              <a:t>,</a:t>
            </a:r>
            <a:r>
              <a:rPr lang="zh-TW" altLang="en-US" dirty="0" smtClean="0"/>
              <a:t> 要多一個去最大值演算</a:t>
            </a:r>
            <a:r>
              <a:rPr lang="en-US" altLang="zh-TW" dirty="0" smtClean="0"/>
              <a:t>,</a:t>
            </a:r>
            <a:r>
              <a:rPr lang="zh-TW" altLang="en-US" dirty="0" smtClean="0"/>
              <a:t> 依照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逐步去除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 回歸模型將框回歸後出來的</a:t>
            </a:r>
            <a:r>
              <a:rPr lang="en-US" altLang="zh-TW" dirty="0" smtClean="0"/>
              <a:t>result,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basic.frcnn_transform</a:t>
            </a:r>
            <a:r>
              <a:rPr lang="en-US" altLang="zh-TW" dirty="0" smtClean="0"/>
              <a:t>((</a:t>
            </a:r>
            <a:r>
              <a:rPr lang="zh-TW" altLang="en-US" dirty="0" smtClean="0"/>
              <a:t>留下來的框座標</a:t>
            </a:r>
            <a:r>
              <a:rPr lang="en-US" altLang="zh-TW" dirty="0" smtClean="0"/>
              <a:t>),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預測出的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維向量</a:t>
            </a:r>
            <a:r>
              <a:rPr lang="en-US" altLang="zh-TW" dirty="0" smtClean="0"/>
              <a:t>))</a:t>
            </a:r>
            <a:r>
              <a:rPr lang="zh-TW" altLang="en-US" dirty="0" smtClean="0"/>
              <a:t>轉換回真正結果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506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流程簡介</a:t>
            </a:r>
            <a:endParaRPr lang="zh-TW" altLang="en-US" dirty="0"/>
          </a:p>
        </p:txBody>
      </p:sp>
      <p:pic>
        <p:nvPicPr>
          <p:cNvPr id="2050" name="Picture 2" descr="「拉斯卡爾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91" y="2052128"/>
            <a:ext cx="41106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「拉斯卡爾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86" y="2052128"/>
            <a:ext cx="41106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170877" y="2804589"/>
            <a:ext cx="1694576" cy="35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18833" y="2340528"/>
            <a:ext cx="1543574" cy="16610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457813" y="2483141"/>
            <a:ext cx="14177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人類：</a:t>
            </a:r>
            <a:r>
              <a:rPr lang="en-US" altLang="zh-TW" dirty="0" smtClean="0">
                <a:solidFill>
                  <a:srgbClr val="FF0000"/>
                </a:solidFill>
              </a:rPr>
              <a:t>99%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8066" y="3942826"/>
            <a:ext cx="127582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狸貓：</a:t>
            </a:r>
            <a:r>
              <a:rPr lang="en-US" altLang="zh-TW" dirty="0" smtClean="0">
                <a:solidFill>
                  <a:srgbClr val="002060"/>
                </a:solidFill>
              </a:rPr>
              <a:t>99%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5495488" y="3815462"/>
            <a:ext cx="1375795" cy="78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3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製作要偵測的物件的正樣本</a:t>
            </a:r>
            <a:r>
              <a:rPr lang="en-US" altLang="zh-TW" dirty="0" smtClean="0"/>
              <a:t>/</a:t>
            </a:r>
            <a:r>
              <a:rPr lang="zh-TW" altLang="en-US" dirty="0" smtClean="0"/>
              <a:t>負樣本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正樣本的方框座標要保留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用正</a:t>
            </a:r>
            <a:r>
              <a:rPr lang="en-US" altLang="zh-TW" dirty="0" smtClean="0"/>
              <a:t>/</a:t>
            </a:r>
            <a:r>
              <a:rPr lang="zh-TW" altLang="en-US" dirty="0" smtClean="0"/>
              <a:t>負樣本訓練分類器</a:t>
            </a:r>
            <a:r>
              <a:rPr lang="en-US" altLang="zh-TW" dirty="0" smtClean="0"/>
              <a:t>(Label</a:t>
            </a:r>
            <a:r>
              <a:rPr lang="zh-TW" altLang="en-US" dirty="0" smtClean="0"/>
              <a:t> 為物件種類</a:t>
            </a:r>
            <a:r>
              <a:rPr lang="en-US" altLang="zh-TW" dirty="0" smtClean="0"/>
              <a:t>+1</a:t>
            </a:r>
            <a:r>
              <a:rPr lang="zh-TW" altLang="en-US" dirty="0" smtClean="0"/>
              <a:t>種的圖片分類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將正樣本為</a:t>
            </a:r>
            <a:r>
              <a:rPr lang="en-US" altLang="zh-TW" dirty="0"/>
              <a:t>I</a:t>
            </a:r>
            <a:r>
              <a:rPr lang="en-US" altLang="zh-TW" dirty="0" smtClean="0"/>
              <a:t>nput,</a:t>
            </a:r>
            <a:r>
              <a:rPr lang="zh-TW" altLang="en-US" dirty="0" smtClean="0"/>
              <a:t> 並將［正樣本座標 </a:t>
            </a:r>
            <a:r>
              <a:rPr lang="en-US" altLang="zh-TW" dirty="0" smtClean="0"/>
              <a:t>and </a:t>
            </a:r>
            <a:r>
              <a:rPr lang="zh-TW" altLang="en-US" dirty="0" smtClean="0"/>
              <a:t>該物件原本的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座標］經過</a:t>
            </a:r>
            <a:r>
              <a:rPr lang="en-US" altLang="zh-TW" dirty="0" smtClean="0"/>
              <a:t>FRCNN</a:t>
            </a:r>
            <a:r>
              <a:rPr lang="zh-TW" altLang="en-US" dirty="0" smtClean="0"/>
              <a:t>正規轉換後為實際的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，訓練回歸器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043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流程簡介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685176" cy="20035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01" y="1700475"/>
            <a:ext cx="2685176" cy="200355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591227" y="2262231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613945" y="2938945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613945" y="2625755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19794" y="2267183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953350" y="2627460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937272" y="2929156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234733" y="2262231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241374" y="2597094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293459" y="2929155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596856" y="2224481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64698" y="2635141"/>
            <a:ext cx="99270" cy="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596856" y="2929157"/>
            <a:ext cx="67112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27" y="1615187"/>
            <a:ext cx="3152775" cy="23622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221211" y="2491530"/>
            <a:ext cx="570451" cy="595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959407" y="2207659"/>
            <a:ext cx="1293300" cy="117725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585222" y="1837189"/>
            <a:ext cx="2041669" cy="18668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073791" y="3986454"/>
            <a:ext cx="9538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讀入一張圖片及它的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框座標後，在框內平均佈下</a:t>
            </a:r>
            <a:r>
              <a:rPr lang="en-US" altLang="zh-TW" dirty="0" smtClean="0"/>
              <a:t>ANCHOR</a:t>
            </a:r>
            <a:r>
              <a:rPr lang="zh-TW" altLang="en-US" dirty="0" smtClean="0"/>
              <a:t>中心點，以中心點展開不同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的框框，可以是長方形或正方形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所以比如一個</a:t>
            </a:r>
            <a:r>
              <a:rPr lang="en-US" altLang="zh-TW" dirty="0" smtClean="0"/>
              <a:t>100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框，假設預定使用在本任務的</a:t>
            </a:r>
            <a:r>
              <a:rPr lang="en-US" altLang="zh-TW" dirty="0" smtClean="0"/>
              <a:t>ANCHOR</a:t>
            </a:r>
            <a:r>
              <a:rPr lang="zh-TW" altLang="en-US" dirty="0" smtClean="0"/>
              <a:t> </a:t>
            </a:r>
            <a:r>
              <a:rPr lang="en-US" altLang="zh-TW" dirty="0" smtClean="0"/>
              <a:t>BOX</a:t>
            </a:r>
            <a:r>
              <a:rPr lang="zh-TW" altLang="en-US" dirty="0" smtClean="0"/>
              <a:t> </a:t>
            </a:r>
            <a:r>
              <a:rPr lang="en-US" altLang="zh-TW" dirty="0" smtClean="0"/>
              <a:t>STYLES</a:t>
            </a:r>
            <a:r>
              <a:rPr lang="zh-TW" altLang="en-US" dirty="0" smtClean="0"/>
              <a:t>有</a:t>
            </a:r>
            <a:r>
              <a:rPr lang="en-US" altLang="zh-TW" dirty="0" smtClean="0"/>
              <a:t>4</a:t>
            </a:r>
            <a:r>
              <a:rPr lang="zh-TW" altLang="en-US" dirty="0" smtClean="0"/>
              <a:t>種</a:t>
            </a:r>
            <a:r>
              <a:rPr lang="en-US" altLang="zh-TW" dirty="0" smtClean="0"/>
              <a:t>,</a:t>
            </a:r>
            <a:r>
              <a:rPr lang="zh-TW" altLang="en-US" dirty="0" smtClean="0"/>
              <a:t> 採樣密度為距離</a:t>
            </a:r>
            <a:r>
              <a:rPr lang="en-US" altLang="zh-TW" dirty="0" smtClean="0"/>
              <a:t>10</a:t>
            </a:r>
            <a:r>
              <a:rPr lang="zh-TW" altLang="en-US" dirty="0" smtClean="0"/>
              <a:t>像素</a:t>
            </a:r>
            <a:r>
              <a:rPr lang="en-US" altLang="zh-TW" dirty="0" smtClean="0"/>
              <a:t>,</a:t>
            </a:r>
            <a:r>
              <a:rPr lang="zh-TW" altLang="en-US" dirty="0" smtClean="0"/>
              <a:t> 則在本圖會有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*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*</a:t>
            </a:r>
            <a:r>
              <a:rPr lang="en-US" altLang="zh-TW" dirty="0" smtClean="0"/>
              <a:t>4</a:t>
            </a:r>
            <a:r>
              <a:rPr lang="zh-TW" altLang="en-US" dirty="0" smtClean="0"/>
              <a:t> 個樣本產生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這些樣本採樣到的框框</a:t>
            </a:r>
            <a:r>
              <a:rPr lang="en-US" altLang="zh-TW" dirty="0" smtClean="0"/>
              <a:t>(</a:t>
            </a:r>
            <a:r>
              <a:rPr lang="zh-TW" altLang="en-US" dirty="0" smtClean="0"/>
              <a:t>黃</a:t>
            </a:r>
            <a:r>
              <a:rPr lang="en-US" altLang="zh-TW" dirty="0" smtClean="0"/>
              <a:t>), </a:t>
            </a:r>
            <a:r>
              <a:rPr lang="zh-TW" altLang="en-US" dirty="0" smtClean="0"/>
              <a:t>每個框框與原本的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框</a:t>
            </a:r>
            <a:r>
              <a:rPr lang="en-US" altLang="zh-TW" dirty="0" smtClean="0"/>
              <a:t>(</a:t>
            </a:r>
            <a:r>
              <a:rPr lang="zh-TW" altLang="en-US" dirty="0" smtClean="0"/>
              <a:t>紅</a:t>
            </a:r>
            <a:r>
              <a:rPr lang="en-US" altLang="zh-TW" dirty="0" smtClean="0"/>
              <a:t>)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IOU</a:t>
            </a:r>
            <a:r>
              <a:rPr lang="zh-TW" altLang="en-US" dirty="0" smtClean="0"/>
              <a:t>值，高於正樣本門檻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比如</a:t>
            </a:r>
            <a:r>
              <a:rPr lang="en-US" altLang="zh-TW" dirty="0" smtClean="0"/>
              <a:t>0.7)</a:t>
            </a:r>
            <a:r>
              <a:rPr lang="zh-TW" altLang="en-US" dirty="0" smtClean="0"/>
              <a:t>存為正樣本，低於負樣本門檻的為負樣本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比如</a:t>
            </a:r>
            <a:r>
              <a:rPr lang="en-US" altLang="zh-TW" dirty="0" smtClean="0"/>
              <a:t>0.3)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另外，可設定如果任一樣本超過邊界（整張圖的邊界而非紅框的邊界）某個百分比則捨棄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79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函式說明：畫</a:t>
            </a:r>
            <a:r>
              <a:rPr lang="zh-TW" altLang="en-US" dirty="0"/>
              <a:t>框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848"/>
            <a:ext cx="3600450" cy="26003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739780" y="2197916"/>
            <a:ext cx="57296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對於一張圖片</a:t>
            </a:r>
            <a:r>
              <a:rPr lang="en-US" altLang="zh-TW" dirty="0" smtClean="0"/>
              <a:t>(np array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RGB</a:t>
            </a:r>
            <a:r>
              <a:rPr lang="zh-TW" altLang="en-US" dirty="0" smtClean="0"/>
              <a:t>形式</a:t>
            </a:r>
            <a:r>
              <a:rPr lang="en-US" altLang="zh-TW" dirty="0" smtClean="0"/>
              <a:t>),</a:t>
            </a:r>
            <a:r>
              <a:rPr lang="zh-TW" altLang="en-US" dirty="0" smtClean="0"/>
              <a:t> 以及一個座標</a:t>
            </a:r>
            <a:r>
              <a:rPr lang="en-US" altLang="zh-TW" dirty="0" smtClean="0"/>
              <a:t>,</a:t>
            </a:r>
            <a:endParaRPr lang="en-US" altLang="zh-TW" dirty="0"/>
          </a:p>
          <a:p>
            <a:r>
              <a:rPr lang="zh-TW" altLang="en-US" dirty="0" smtClean="0"/>
              <a:t>可以用 </a:t>
            </a:r>
            <a:r>
              <a:rPr lang="en-US" altLang="zh-TW" dirty="0" err="1" smtClean="0">
                <a:solidFill>
                  <a:srgbClr val="FF0000"/>
                </a:solidFill>
              </a:rPr>
              <a:t>basic.draw_box</a:t>
            </a:r>
            <a:r>
              <a:rPr lang="en-US" altLang="zh-TW" dirty="0" smtClean="0">
                <a:solidFill>
                  <a:srgbClr val="FF0000"/>
                </a:solidFill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, label, </a:t>
            </a:r>
            <a:r>
              <a:rPr lang="en-US" altLang="zh-TW" dirty="0" err="1" smtClean="0">
                <a:solidFill>
                  <a:srgbClr val="FF0000"/>
                </a:solidFill>
              </a:rPr>
              <a:t>box_color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zh-TW" altLang="en-US" dirty="0" smtClean="0">
                <a:solidFill>
                  <a:srgbClr val="FF0000"/>
                </a:solidFill>
              </a:rPr>
              <a:t>劃出框框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/>
              <a:t>為三維的</a:t>
            </a:r>
            <a:r>
              <a:rPr lang="en-US" altLang="zh-TW" dirty="0" smtClean="0"/>
              <a:t>array,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比如本圖的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(240, 320, 3)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FF0000"/>
                </a:solidFill>
              </a:rPr>
              <a:t>”Label”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形式的四個數字</a:t>
            </a:r>
            <a:endParaRPr lang="en-US" altLang="zh-TW" dirty="0" smtClean="0"/>
          </a:p>
          <a:p>
            <a:r>
              <a:rPr lang="zh-TW" altLang="en-US" dirty="0" smtClean="0"/>
              <a:t>比如本圖為</a:t>
            </a:r>
            <a:r>
              <a:rPr lang="en-US" altLang="zh-TW" dirty="0" smtClean="0"/>
              <a:t>(35, 211, 52, 265),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err="1" smtClean="0">
                <a:solidFill>
                  <a:srgbClr val="FF0000"/>
                </a:solidFill>
              </a:rPr>
              <a:t>box_color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/>
              <a:t>為一個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形式的</a:t>
            </a:r>
            <a:r>
              <a:rPr lang="en-US" altLang="zh-TW" dirty="0" smtClean="0"/>
              <a:t>RGB,</a:t>
            </a:r>
            <a:r>
              <a:rPr lang="zh-TW" altLang="en-US" dirty="0" smtClean="0"/>
              <a:t> 用來表示顏色</a:t>
            </a:r>
            <a:endParaRPr lang="en-US" altLang="zh-TW" dirty="0" smtClean="0"/>
          </a:p>
          <a:p>
            <a:r>
              <a:rPr lang="zh-TW" altLang="en-US" dirty="0" smtClean="0"/>
              <a:t>比如本圖為</a:t>
            </a:r>
            <a:r>
              <a:rPr lang="en-US" altLang="zh-TW" dirty="0" smtClean="0"/>
              <a:t>(255,0,0)</a:t>
            </a:r>
          </a:p>
          <a:p>
            <a:endParaRPr lang="en-US" altLang="zh-TW" dirty="0"/>
          </a:p>
          <a:p>
            <a:r>
              <a:rPr lang="en-US" altLang="zh-TW" dirty="0" smtClean="0"/>
              <a:t>PS. </a:t>
            </a:r>
            <a:r>
              <a:rPr lang="zh-TW" altLang="en-US" dirty="0" smtClean="0"/>
              <a:t>在本函式所使用的座標皆為以左上為原點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y_min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x_min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x_max</a:t>
            </a:r>
            <a:r>
              <a:rPr lang="en-US" altLang="zh-TW" dirty="0" smtClean="0"/>
              <a:t>)</a:t>
            </a:r>
            <a:r>
              <a:rPr lang="zh-TW" altLang="en-US" dirty="0" smtClean="0"/>
              <a:t>之形式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91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函式說明：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IOU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12" y="1792069"/>
            <a:ext cx="4111570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2844" y="1792069"/>
            <a:ext cx="4932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對於兩個框</a:t>
            </a:r>
            <a:endParaRPr lang="en-US" altLang="zh-TW" dirty="0" smtClean="0"/>
          </a:p>
          <a:p>
            <a:r>
              <a:rPr lang="zh-TW" altLang="en-US" dirty="0" smtClean="0"/>
              <a:t>可以使用　</a:t>
            </a:r>
            <a:r>
              <a:rPr lang="en-US" altLang="zh-TW" dirty="0" err="1" smtClean="0"/>
              <a:t>basic.IOU_count</a:t>
            </a:r>
            <a:r>
              <a:rPr lang="en-US" altLang="zh-TW" dirty="0" smtClean="0"/>
              <a:t>(box_1, box_1)</a:t>
            </a:r>
          </a:p>
          <a:p>
            <a:r>
              <a:rPr lang="zh-TW" altLang="en-US" dirty="0" smtClean="0"/>
              <a:t>計算</a:t>
            </a:r>
            <a:r>
              <a:rPr lang="en-US" altLang="zh-TW" dirty="0" smtClean="0"/>
              <a:t>IOU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詳細使用方式如左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test_img</a:t>
            </a:r>
            <a:r>
              <a:rPr lang="zh-TW" altLang="en-US" dirty="0" smtClean="0"/>
              <a:t>為一個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 np array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51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函式說明：截下圖片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65198"/>
            <a:ext cx="3381375" cy="2857500"/>
          </a:xfrm>
          <a:prstGeom prst="rect">
            <a:avLst/>
          </a:prstGeom>
        </p:spPr>
      </p:pic>
      <p:pic>
        <p:nvPicPr>
          <p:cNvPr id="5" name="內容版面配置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71" y="1660896"/>
            <a:ext cx="3600450" cy="26003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41571" y="4848837"/>
            <a:ext cx="7524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對於一張圖片及一個方框，可以使用　</a:t>
            </a:r>
            <a:r>
              <a:rPr lang="en-US" altLang="zh-TW" dirty="0" err="1" smtClean="0"/>
              <a:t>basic.slice_the_img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, box)</a:t>
            </a:r>
            <a:r>
              <a:rPr lang="zh-TW" altLang="en-US" dirty="0" smtClean="0"/>
              <a:t>切下那一塊圖片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會回傳那一塊截圖的 </a:t>
            </a:r>
            <a:r>
              <a:rPr lang="en-US" altLang="zh-TW" dirty="0" smtClean="0"/>
              <a:t>np array</a:t>
            </a:r>
          </a:p>
          <a:p>
            <a:endParaRPr lang="en-US" altLang="zh-TW" dirty="0"/>
          </a:p>
          <a:p>
            <a:r>
              <a:rPr lang="zh-TW" altLang="en-US" dirty="0" smtClean="0"/>
              <a:t>如本圖為  </a:t>
            </a:r>
            <a:endParaRPr lang="en-US" altLang="zh-TW" dirty="0" smtClean="0"/>
          </a:p>
          <a:p>
            <a:r>
              <a:rPr lang="en-US" altLang="zh-TW" dirty="0" err="1" smtClean="0"/>
              <a:t>sliced_img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basic.slice_the_img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test_img</a:t>
            </a:r>
            <a:r>
              <a:rPr lang="en-US" altLang="zh-TW" dirty="0" smtClean="0"/>
              <a:t>, </a:t>
            </a:r>
            <a:r>
              <a:rPr lang="en-US" altLang="zh-TW" dirty="0" smtClean="0"/>
              <a:t>(35, 211, 52, 265)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b</a:t>
            </a:r>
            <a:r>
              <a:rPr lang="en-US" altLang="zh-TW" dirty="0" err="1" smtClean="0"/>
              <a:t>asic.plot_img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sliced_img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4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函式說明：採樣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對於一張圖片及設定好的方框</a:t>
            </a:r>
            <a:r>
              <a:rPr lang="en-US" altLang="zh-TW" dirty="0" smtClean="0"/>
              <a:t>,</a:t>
            </a:r>
            <a:r>
              <a:rPr lang="zh-TW" altLang="en-US" dirty="0" smtClean="0"/>
              <a:t> 可以使用</a:t>
            </a:r>
            <a:endParaRPr lang="en-US" altLang="zh-TW" dirty="0" smtClean="0"/>
          </a:p>
          <a:p>
            <a:r>
              <a:rPr lang="en-US" altLang="zh-TW" sz="2400" dirty="0" err="1" smtClean="0"/>
              <a:t>basic.sample_from_a_box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raw_img</a:t>
            </a:r>
            <a:r>
              <a:rPr lang="en-US" altLang="zh-TW" sz="2400" dirty="0" smtClean="0"/>
              <a:t>, label, </a:t>
            </a:r>
            <a:r>
              <a:rPr lang="en-US" altLang="zh-TW" sz="2400" dirty="0" err="1" smtClean="0"/>
              <a:t>box_style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IOU_low</a:t>
            </a:r>
            <a:r>
              <a:rPr lang="en-US" altLang="zh-TW" sz="2400" dirty="0" smtClean="0"/>
              <a:t>, .</a:t>
            </a:r>
            <a:r>
              <a:rPr lang="en-US" altLang="zh-TW" sz="2400" dirty="0" err="1" smtClean="0"/>
              <a:t>IOU_high</a:t>
            </a:r>
            <a:r>
              <a:rPr lang="en-US" altLang="zh-TW" sz="2400" dirty="0" smtClean="0"/>
              <a:t>, dense)</a:t>
            </a:r>
          </a:p>
          <a:p>
            <a:r>
              <a:rPr lang="zh-TW" altLang="en-US" sz="2400" dirty="0" smtClean="0"/>
              <a:t>進行採樣輸入參數為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 圖片 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label</a:t>
            </a:r>
            <a:r>
              <a:rPr lang="zh-TW" altLang="en-US" sz="2400" dirty="0" smtClean="0"/>
              <a:t>框座標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要採樣的</a:t>
            </a:r>
            <a:r>
              <a:rPr lang="en-US" altLang="zh-TW" sz="2400" dirty="0" smtClean="0"/>
              <a:t>ANCHOR</a:t>
            </a:r>
            <a:r>
              <a:rPr lang="zh-TW" altLang="en-US" sz="2400" dirty="0" smtClean="0"/>
              <a:t>框形式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負樣本門檻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正樣本門檻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採樣密度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err="1" smtClean="0"/>
              <a:t>box_style</a:t>
            </a:r>
            <a:r>
              <a:rPr lang="zh-TW" altLang="en-US" sz="2400" dirty="0" smtClean="0"/>
              <a:t>為一個</a:t>
            </a:r>
            <a:r>
              <a:rPr lang="en-US" altLang="zh-TW" sz="2400" dirty="0" smtClean="0"/>
              <a:t>(h,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w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為要採樣的框的高及寬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比如 </a:t>
            </a:r>
            <a:r>
              <a:rPr lang="en-US" altLang="zh-TW" sz="2400" dirty="0" smtClean="0"/>
              <a:t>(40,40)</a:t>
            </a:r>
          </a:p>
          <a:p>
            <a:r>
              <a:rPr lang="en-US" altLang="zh-TW" sz="2400" dirty="0" err="1" smtClean="0"/>
              <a:t>IOU_low</a:t>
            </a:r>
            <a:r>
              <a:rPr lang="zh-TW" altLang="en-US" sz="2400" dirty="0" smtClean="0"/>
              <a:t> 及 </a:t>
            </a:r>
            <a:r>
              <a:rPr lang="en-US" altLang="zh-TW" sz="2400" dirty="0" err="1" smtClean="0"/>
              <a:t>IOU_high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0~1</a:t>
            </a:r>
            <a:r>
              <a:rPr lang="zh-TW" altLang="en-US" sz="2400" dirty="0" smtClean="0"/>
              <a:t>之間的小數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比如</a:t>
            </a:r>
            <a:r>
              <a:rPr lang="en-US" altLang="zh-TW" sz="2400" dirty="0" smtClean="0"/>
              <a:t>0.3</a:t>
            </a:r>
            <a:r>
              <a:rPr lang="zh-TW" altLang="en-US" sz="2400" dirty="0" smtClean="0"/>
              <a:t> 及 </a:t>
            </a:r>
            <a:r>
              <a:rPr lang="en-US" altLang="zh-TW" sz="2400" dirty="0" smtClean="0"/>
              <a:t>0.7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密度為一整數像素距離比如</a:t>
            </a:r>
            <a:r>
              <a:rPr lang="en-US" altLang="zh-TW" sz="2400" dirty="0" smtClean="0"/>
              <a:t>10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8859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函式說明：採樣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089" y="1690688"/>
            <a:ext cx="10515600" cy="19200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74459" y="3707934"/>
            <a:ext cx="10112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sample_from_a_box</a:t>
            </a:r>
            <a:r>
              <a:rPr lang="zh-TW" altLang="en-US" dirty="0" smtClean="0"/>
              <a:t>之後會回傳兩個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包含正樣本的框座標及負樣本的框座標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當然第一個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裡面的座標跟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框都比較接近</a:t>
            </a:r>
            <a:r>
              <a:rPr lang="en-US" altLang="zh-TW" dirty="0" smtClean="0"/>
              <a:t>),</a:t>
            </a:r>
            <a:r>
              <a:rPr lang="zh-TW" altLang="en-US" dirty="0" smtClean="0"/>
              <a:t> 另外本函式設定為只要框超出原圖邊界就直接捨棄不用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另外在儲存樣本時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 可以設定一張圖片的一個物件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最多只使用幾個正樣本</a:t>
            </a:r>
            <a:r>
              <a:rPr lang="en-US" altLang="zh-TW" dirty="0" smtClean="0"/>
              <a:t>,</a:t>
            </a:r>
            <a:r>
              <a:rPr lang="zh-TW" altLang="en-US" dirty="0" smtClean="0"/>
              <a:t> 以免某些物件正樣本過多而某些過少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比如採樣出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個正樣本框</a:t>
            </a:r>
            <a:r>
              <a:rPr lang="en-US" altLang="zh-TW" dirty="0" smtClean="0"/>
              <a:t>,</a:t>
            </a:r>
            <a:r>
              <a:rPr lang="zh-TW" altLang="en-US" dirty="0" smtClean="0"/>
              <a:t> 只隨機選擇一個或幾個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SLICE</a:t>
            </a:r>
            <a:r>
              <a:rPr lang="zh-TW" altLang="en-US" dirty="0" smtClean="0"/>
              <a:t>下來後來儲存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69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1008</Words>
  <Application>Microsoft Office PowerPoint</Application>
  <PresentationFormat>寬螢幕</PresentationFormat>
  <Paragraphs>89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物件偵測基本流程</vt:lpstr>
      <vt:lpstr>流程簡介</vt:lpstr>
      <vt:lpstr>流程簡介</vt:lpstr>
      <vt:lpstr>流程簡介</vt:lpstr>
      <vt:lpstr>函式說明：畫框</vt:lpstr>
      <vt:lpstr>函式說明：計算IOU</vt:lpstr>
      <vt:lpstr>函式說明：截下圖片</vt:lpstr>
      <vt:lpstr>函式說明：採樣</vt:lpstr>
      <vt:lpstr>函式說明：採樣</vt:lpstr>
      <vt:lpstr>流程簡介</vt:lpstr>
      <vt:lpstr>流程簡介：回歸</vt:lpstr>
      <vt:lpstr>流程簡介：回歸</vt:lpstr>
      <vt:lpstr>測試流程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物件偵測基本流程</dc:title>
  <dc:creator>cathay</dc:creator>
  <cp:lastModifiedBy>cathay</cp:lastModifiedBy>
  <cp:revision>12</cp:revision>
  <dcterms:created xsi:type="dcterms:W3CDTF">2018-01-31T05:09:53Z</dcterms:created>
  <dcterms:modified xsi:type="dcterms:W3CDTF">2018-01-31T06:54:09Z</dcterms:modified>
</cp:coreProperties>
</file>