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91" r:id="rId5"/>
    <p:sldId id="313" r:id="rId6"/>
    <p:sldId id="302" r:id="rId7"/>
    <p:sldId id="303" r:id="rId8"/>
    <p:sldId id="304" r:id="rId9"/>
    <p:sldId id="305" r:id="rId10"/>
    <p:sldId id="283" r:id="rId11"/>
    <p:sldId id="290" r:id="rId12"/>
    <p:sldId id="292" r:id="rId13"/>
    <p:sldId id="301" r:id="rId14"/>
    <p:sldId id="284" r:id="rId15"/>
    <p:sldId id="298" r:id="rId16"/>
    <p:sldId id="285" r:id="rId17"/>
    <p:sldId id="299" r:id="rId18"/>
    <p:sldId id="300" r:id="rId19"/>
    <p:sldId id="286" r:id="rId20"/>
    <p:sldId id="315" r:id="rId21"/>
    <p:sldId id="288" r:id="rId22"/>
    <p:sldId id="306" r:id="rId23"/>
    <p:sldId id="316" r:id="rId24"/>
    <p:sldId id="307" r:id="rId25"/>
    <p:sldId id="308" r:id="rId26"/>
    <p:sldId id="309" r:id="rId27"/>
    <p:sldId id="310" r:id="rId28"/>
    <p:sldId id="311" r:id="rId29"/>
    <p:sldId id="312" r:id="rId30"/>
    <p:sldId id="287" r:id="rId31"/>
    <p:sldId id="289" r:id="rId32"/>
    <p:sldId id="317" r:id="rId33"/>
    <p:sldId id="260" r:id="rId34"/>
    <p:sldId id="261" r:id="rId35"/>
    <p:sldId id="318" r:id="rId36"/>
    <p:sldId id="282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67585" autoAdjust="0"/>
  </p:normalViewPr>
  <p:slideViewPr>
    <p:cSldViewPr snapToGrid="0">
      <p:cViewPr varScale="1">
        <p:scale>
          <a:sx n="80" d="100"/>
          <a:sy n="80" d="100"/>
        </p:scale>
        <p:origin x="-25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3FF33-FE05-4384-833C-21DDE348CE01}" type="datetimeFigureOut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831ED-0852-4817-956A-6C9AA66452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0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611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 smtClean="0">
                <a:effectLst/>
              </a:rPr>
              <a:t>CREATE</a:t>
            </a:r>
            <a:r>
              <a:rPr lang="en-US" altLang="zh-TW" dirty="0" smtClean="0">
                <a:effectLst/>
              </a:rPr>
              <a:t>: you can create a child node</a:t>
            </a:r>
          </a:p>
          <a:p>
            <a:r>
              <a:rPr lang="en-US" altLang="zh-TW" b="1" dirty="0" smtClean="0">
                <a:effectLst/>
              </a:rPr>
              <a:t>READ</a:t>
            </a:r>
            <a:r>
              <a:rPr lang="en-US" altLang="zh-TW" dirty="0" smtClean="0">
                <a:effectLst/>
              </a:rPr>
              <a:t>: you can get data from a node and list its children.</a:t>
            </a:r>
          </a:p>
          <a:p>
            <a:r>
              <a:rPr lang="en-US" altLang="zh-TW" b="1" dirty="0" smtClean="0">
                <a:effectLst/>
              </a:rPr>
              <a:t>WRITE</a:t>
            </a:r>
            <a:r>
              <a:rPr lang="en-US" altLang="zh-TW" dirty="0" smtClean="0">
                <a:effectLst/>
              </a:rPr>
              <a:t>: you can set data for a node</a:t>
            </a:r>
          </a:p>
          <a:p>
            <a:r>
              <a:rPr lang="en-US" altLang="zh-TW" b="1" dirty="0" smtClean="0">
                <a:effectLst/>
              </a:rPr>
              <a:t>DELETE</a:t>
            </a:r>
            <a:r>
              <a:rPr lang="en-US" altLang="zh-TW" dirty="0" smtClean="0">
                <a:effectLst/>
              </a:rPr>
              <a:t>: you can delete a child node</a:t>
            </a:r>
          </a:p>
          <a:p>
            <a:r>
              <a:rPr lang="en-US" altLang="zh-TW" b="1" dirty="0" smtClean="0">
                <a:effectLst/>
              </a:rPr>
              <a:t>ADMIN</a:t>
            </a:r>
            <a:r>
              <a:rPr lang="en-US" altLang="zh-TW" dirty="0" smtClean="0">
                <a:effectLst/>
              </a:rPr>
              <a:t>: you can set permissions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626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setData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操作时</a:t>
            </a:r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我们必须指定一个</a:t>
            </a:r>
            <a:r>
              <a:rPr lang="en-US" altLang="zh-TW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版本号（</a:t>
            </a:r>
            <a:r>
              <a:rPr lang="en-US" altLang="zh-TW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version number</a:t>
            </a:r>
            <a:r>
              <a:rPr lang="zh-TW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），即我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们必须指定我们要删除或者更新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数据的哪个版本。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如果版本号不匹配，操作将会失败。</a:t>
            </a: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失败的原因可能是在我们提交之前，该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znode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已经被修改过了，版本号发生了增量变化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TW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63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別擔心</a:t>
            </a:r>
            <a:r>
              <a:rPr lang="en-US" altLang="zh-TW" dirty="0" smtClean="0"/>
              <a:t>watcher, state </a:t>
            </a:r>
            <a:r>
              <a:rPr lang="zh-TW" altLang="en-US" dirty="0" smtClean="0"/>
              <a:t>之後會介紹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2788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dirty="0" err="1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versionId</a:t>
            </a:r>
            <a:r>
              <a:rPr lang="en-US" altLang="zh-TW" sz="12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 = -1 </a:t>
            </a:r>
            <a:r>
              <a:rPr lang="zh-TW" altLang="en-US" sz="12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   </a:t>
            </a:r>
            <a:r>
              <a:rPr lang="en-US" altLang="zh-TW" sz="12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=&gt;     match  all version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585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027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29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46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36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不在於檔案同步</a:t>
            </a:r>
            <a:endParaRPr lang="en-US" altLang="zh-TW" dirty="0" smtClean="0"/>
          </a:p>
          <a:p>
            <a:r>
              <a:rPr lang="zh-TW" altLang="en-US" dirty="0" smtClean="0"/>
              <a:t>連線確認等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而在於如果系統、網路出問題時 </a:t>
            </a:r>
            <a:endParaRPr lang="en-US" altLang="zh-TW" dirty="0" smtClean="0"/>
          </a:p>
          <a:p>
            <a:r>
              <a:rPr lang="zh-TW" altLang="en-US" smtClean="0"/>
              <a:t>依舊能正常運行，或能主動提出警訊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35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ZooKeeper</a:t>
            </a:r>
            <a:r>
              <a:rPr lang="zh-CN" altLang="en-US" dirty="0" smtClean="0"/>
              <a:t>的最重要核心就是一个精简文件系统，提供一些简单的操作以及附加的抽象（例如排序和通知）。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69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紅色的皆為 </a:t>
            </a:r>
            <a:r>
              <a:rPr lang="en-US" altLang="zh-TW" dirty="0" smtClean="0"/>
              <a:t>Session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08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hostname</a:t>
            </a:r>
          </a:p>
          <a:p>
            <a:r>
              <a:rPr lang="en-US" altLang="zh-TW" dirty="0" smtClean="0"/>
              <a:t>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/hosts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2888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server </a:t>
            </a:r>
            <a:r>
              <a:rPr lang="zh-TW" altLang="en-US" dirty="0" smtClean="0"/>
              <a:t>間一般溝通的 </a:t>
            </a:r>
            <a:r>
              <a:rPr lang="en-US" altLang="zh-TW" dirty="0" smtClean="0"/>
              <a:t>port</a:t>
            </a:r>
          </a:p>
          <a:p>
            <a:r>
              <a:rPr lang="en-US" altLang="zh-TW" dirty="0" smtClean="0"/>
              <a:t>3888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選舉新</a:t>
            </a:r>
            <a:r>
              <a:rPr lang="en-US" altLang="zh-TW" dirty="0" err="1" smtClean="0"/>
              <a:t>leadr</a:t>
            </a:r>
            <a:r>
              <a:rPr lang="zh-TW" altLang="en-US" dirty="0" smtClean="0"/>
              <a:t>時用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14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https://hub.docker.com/_/zookeeper/</a:t>
            </a:r>
          </a:p>
          <a:p>
            <a:endParaRPr lang="en-US" altLang="zh-TW" dirty="0" smtClean="0"/>
          </a:p>
          <a:p>
            <a:r>
              <a:rPr lang="en-US" altLang="zh-TW" b="1" dirty="0" smtClean="0"/>
              <a:t>ZOO_TICK_TIME</a:t>
            </a:r>
          </a:p>
          <a:p>
            <a:r>
              <a:rPr lang="en-US" altLang="zh-TW" b="1" dirty="0" smtClean="0"/>
              <a:t>ZOO_INIT_LIMIT</a:t>
            </a:r>
          </a:p>
          <a:p>
            <a:r>
              <a:rPr lang="en-US" altLang="zh-TW" b="1" dirty="0" smtClean="0"/>
              <a:t>ZOO_SYNC_LIMIT</a:t>
            </a:r>
          </a:p>
          <a:p>
            <a:r>
              <a:rPr lang="en-US" altLang="zh-TW" b="1" dirty="0" smtClean="0"/>
              <a:t>ZOO_MAX_CLIENT_CNXNS</a:t>
            </a:r>
          </a:p>
          <a:p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15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https://hub.docker.com/_/zookeeper/</a:t>
            </a:r>
          </a:p>
          <a:p>
            <a:endParaRPr lang="en-US" altLang="zh-TW" b="1" dirty="0" smtClean="0"/>
          </a:p>
          <a:p>
            <a:r>
              <a:rPr lang="en-US" altLang="zh-TW" dirty="0" smtClean="0"/>
              <a:t>2888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 server </a:t>
            </a:r>
            <a:r>
              <a:rPr lang="zh-TW" altLang="en-US" dirty="0" smtClean="0"/>
              <a:t>間一般溝通的 </a:t>
            </a:r>
            <a:r>
              <a:rPr lang="en-US" altLang="zh-TW" dirty="0" smtClean="0"/>
              <a:t>port</a:t>
            </a:r>
          </a:p>
          <a:p>
            <a:r>
              <a:rPr lang="en-US" altLang="zh-TW" dirty="0" smtClean="0"/>
              <a:t>3888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選舉新</a:t>
            </a:r>
            <a:r>
              <a:rPr lang="en-US" altLang="zh-TW" dirty="0" err="1" smtClean="0"/>
              <a:t>leadr</a:t>
            </a:r>
            <a:r>
              <a:rPr lang="zh-TW" altLang="en-US" dirty="0" smtClean="0"/>
              <a:t>時用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1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831ED-0852-4817-956A-6C9AA664528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2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08211-8663-4E67-AB67-0E0ABBA2600C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61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59D8-5B1D-4623-931B-F90EBE7B4326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76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C977-EFDF-4910-ACD4-DD42CE9BE0A8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9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8377-23AB-4CA9-A179-18424BCDD6D1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15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9EE0B-9517-46F1-AC43-A80DF97E6D35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7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4C80-C93D-4112-827C-637DDE0E3B95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4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948ED-5515-4A75-A656-0BA6A5082E83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3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328E-8DDA-48FC-AC8B-6738966666ED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9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AEE4A-E835-4FD0-AB9E-9EC9F288987A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93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B56-8E61-4E78-9B2C-6D217BD577EC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72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08CB8-E747-46E3-9042-889BE0C3FC29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7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BB4AD-81CB-4049-90EE-57217E861E53}" type="datetime1">
              <a:rPr lang="zh-TW" altLang="en-US" smtClean="0"/>
              <a:t>2018/3/27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F430-A7D2-48CE-9D4B-88A3130336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22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ZooKeeper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988992"/>
            <a:ext cx="6858000" cy="1655762"/>
          </a:xfrm>
        </p:spPr>
        <p:txBody>
          <a:bodyPr/>
          <a:lstStyle/>
          <a:p>
            <a:pPr algn="l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2018/03/27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陳宗霆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2000" smtClean="0"/>
              <a:t>1</a:t>
            </a:fld>
            <a:endParaRPr lang="zh-TW" altLang="en-US" sz="20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031" y="1173081"/>
            <a:ext cx="2644920" cy="37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環境建置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zookeeper/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conf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zoo.cfg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57" y="2412980"/>
            <a:ext cx="70199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92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環境建置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原始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啟動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/zookeeper/bin/zkServer.sh start</a:t>
            </a:r>
          </a:p>
          <a:p>
            <a:pPr marL="0" indent="0"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每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台需各自啟動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57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5" y="1570832"/>
            <a:ext cx="6772275" cy="46958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環境建置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docker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-compose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/>
          <a:srcRect r="44085"/>
          <a:stretch/>
        </p:blipFill>
        <p:spPr>
          <a:xfrm>
            <a:off x="4720005" y="1870077"/>
            <a:ext cx="3919903" cy="4214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05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環境建置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docker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-compose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版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39388" y="2401301"/>
            <a:ext cx="1674422" cy="1847850"/>
          </a:xfrm>
          <a:prstGeom prst="rect">
            <a:avLst/>
          </a:prstGeom>
        </p:spPr>
      </p:pic>
      <p:pic>
        <p:nvPicPr>
          <p:cNvPr id="11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2220687" y="2401301"/>
            <a:ext cx="1674422" cy="1847850"/>
          </a:xfrm>
          <a:prstGeom prst="rect">
            <a:avLst/>
          </a:prstGeom>
        </p:spPr>
      </p:pic>
      <p:pic>
        <p:nvPicPr>
          <p:cNvPr id="12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000007" y="2342059"/>
            <a:ext cx="1674422" cy="1847850"/>
          </a:xfrm>
          <a:prstGeom prst="rect">
            <a:avLst/>
          </a:prstGeom>
        </p:spPr>
      </p:pic>
      <p:pic>
        <p:nvPicPr>
          <p:cNvPr id="13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5781307" y="2235451"/>
            <a:ext cx="1674422" cy="1847850"/>
          </a:xfrm>
          <a:prstGeom prst="rect">
            <a:avLst/>
          </a:prstGeom>
        </p:spPr>
      </p:pic>
      <p:pic>
        <p:nvPicPr>
          <p:cNvPr id="14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7469578" y="2235451"/>
            <a:ext cx="1674422" cy="1847850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1092530" y="4429496"/>
            <a:ext cx="11875" cy="119940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943102" y="4429496"/>
            <a:ext cx="11875" cy="119940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4722421" y="4429496"/>
            <a:ext cx="11875" cy="119940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6477990" y="4429496"/>
            <a:ext cx="11875" cy="119940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8138556" y="4429496"/>
            <a:ext cx="11875" cy="119940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54379" y="4876617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2181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034641" y="4885548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2182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790210" y="4892500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2183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533904" y="4876617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2184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182595" y="4844351"/>
            <a:ext cx="8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2185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27" name="直線接點 26"/>
          <p:cNvCxnSpPr>
            <a:endCxn id="9" idx="0"/>
          </p:cNvCxnSpPr>
          <p:nvPr/>
        </p:nvCxnSpPr>
        <p:spPr>
          <a:xfrm>
            <a:off x="1276599" y="1828800"/>
            <a:ext cx="0" cy="57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276599" y="1828800"/>
            <a:ext cx="7166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8443356" y="1828800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6628414" y="1828800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4859981" y="1828800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183581" y="1840141"/>
            <a:ext cx="0" cy="4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3790210" y="1453347"/>
            <a:ext cx="242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2888,3888</a:t>
            </a:r>
            <a:endParaRPr lang="zh-TW" altLang="en-US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235537" y="5954512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endParaRPr lang="zh-TW" altLang="en-US" sz="3600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8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30801" y="1690689"/>
            <a:ext cx="4232981" cy="435133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371318" y="1934613"/>
            <a:ext cx="2926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每個節點都是一個 </a:t>
            </a:r>
            <a:r>
              <a:rPr lang="en-US" altLang="zh-TW" sz="2400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sz="2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25966" y="4099555"/>
            <a:ext cx="3301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就</a:t>
            </a:r>
            <a:r>
              <a:rPr lang="zh-TW" altLang="en-US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像文件夾</a:t>
            </a:r>
            <a:r>
              <a:rPr lang="zh-TW" altLang="en-US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一樣</a:t>
            </a:r>
            <a:r>
              <a:rPr lang="en-US" altLang="zh-TW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!!!</a:t>
            </a:r>
            <a:endParaRPr lang="zh-TW" altLang="en-US" sz="2400" b="1" dirty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31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Zookeeper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0020" y="3158836"/>
            <a:ext cx="2303813" cy="211380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/zoo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3515096" y="2060368"/>
            <a:ext cx="5355771" cy="390104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28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屬性</a:t>
            </a:r>
            <a:endParaRPr lang="en-US" altLang="zh-TW" sz="2800" b="1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path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zoo</a:t>
            </a:r>
          </a:p>
          <a:p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err="1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XXXversion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Dataversion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r>
              <a:rPr lang="en-US" altLang="zh-TW" sz="2800" dirty="0" err="1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OOOid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TransactionId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…</a:t>
            </a:r>
          </a:p>
          <a:p>
            <a:r>
              <a:rPr lang="en-US" altLang="zh-TW" sz="28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Time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create, modify time</a:t>
            </a:r>
          </a:p>
          <a:p>
            <a:endParaRPr lang="zh-TW" altLang="en-US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0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Zookeeper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0020" y="3158836"/>
            <a:ext cx="2303813" cy="211380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/zoo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4013860" y="2101932"/>
            <a:ext cx="4512623" cy="403761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 err="1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CreateMode</a:t>
            </a:r>
            <a:r>
              <a:rPr lang="zh-TW" altLang="en-US" sz="24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類型</a:t>
            </a:r>
            <a:endParaRPr lang="en-US" altLang="zh-TW" sz="2400" b="1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Ephemeral</a:t>
            </a:r>
            <a:r>
              <a:rPr lang="en-US" altLang="zh-TW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臨時節點</a:t>
            </a:r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4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Persistent</a:t>
            </a:r>
            <a:r>
              <a:rPr lang="zh-TW" altLang="en-US" sz="24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永久節點</a:t>
            </a:r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4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關閉後是否保留</a:t>
            </a:r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 smtClean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順序節點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自動加編號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</a:p>
          <a:p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path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&gt;01</a:t>
            </a:r>
            <a:r>
              <a:rPr lang="zh-TW" altLang="en-US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2000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&lt; path 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&gt;02</a:t>
            </a:r>
          </a:p>
          <a:p>
            <a:endParaRPr lang="en-US" altLang="zh-TW" sz="2000" dirty="0" smtClean="0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20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025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Zookeeper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0020" y="3158836"/>
            <a:ext cx="2303813" cy="211380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/zoo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013860" y="2511624"/>
            <a:ext cx="4001984" cy="344978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Access control List </a:t>
            </a:r>
          </a:p>
          <a:p>
            <a:r>
              <a:rPr lang="en-US" altLang="zh-TW" sz="2800" b="1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(ACL) </a:t>
            </a:r>
            <a:r>
              <a:rPr lang="zh-TW" altLang="en-US" sz="28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訪問控制</a:t>
            </a:r>
            <a:endParaRPr lang="en-US" altLang="zh-TW" sz="2800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pPr marL="514350" indent="-514350">
              <a:buAutoNum type="arabicPeriod"/>
            </a:pPr>
            <a:r>
              <a:rPr lang="en-US" altLang="zh-TW" sz="2800" dirty="0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digest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</a:t>
            </a:r>
            <a:r>
              <a:rPr lang="zh-TW" altLang="en-US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用戶帳密</a:t>
            </a:r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2800" dirty="0" err="1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sasl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      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kerberos</a:t>
            </a:r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r>
              <a:rPr lang="en-US" altLang="zh-TW" sz="2800" dirty="0" err="1" smtClean="0">
                <a:solidFill>
                  <a:schemeClr val="accent2"/>
                </a:solidFill>
                <a:latin typeface="微軟正黑體" pitchFamily="34" charset="-120"/>
                <a:ea typeface="微軟正黑體" pitchFamily="34" charset="-120"/>
              </a:rPr>
              <a:t>ip</a:t>
            </a:r>
            <a:r>
              <a:rPr lang="en-US" altLang="zh-TW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          </a:t>
            </a:r>
            <a:r>
              <a:rPr lang="en-US" altLang="zh-TW" sz="2800" dirty="0" err="1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ip</a:t>
            </a:r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pPr marL="514350" indent="-514350">
              <a:buAutoNum type="arabicPeriod"/>
            </a:pPr>
            <a:endParaRPr lang="en-US" altLang="zh-TW" sz="2800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0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Zookeeper 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基本概念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每個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znode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760020" y="3158836"/>
            <a:ext cx="2303813" cy="211380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/>
              <a:t>/zoo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4001983" y="2784757"/>
            <a:ext cx="3930732" cy="258289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8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Data: </a:t>
            </a:r>
            <a:r>
              <a:rPr lang="zh-TW" altLang="en-US" sz="2800" dirty="0" smtClean="0">
                <a:solidFill>
                  <a:schemeClr val="accent6"/>
                </a:solidFill>
                <a:latin typeface="微軟正黑體" pitchFamily="34" charset="-120"/>
                <a:ea typeface="微軟正黑體" pitchFamily="34" charset="-120"/>
              </a:rPr>
              <a:t>數據</a:t>
            </a:r>
            <a:endParaRPr lang="en-US" altLang="zh-TW" sz="2800" dirty="0" smtClean="0">
              <a:solidFill>
                <a:schemeClr val="accent6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80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byte[]</a:t>
            </a:r>
            <a:r>
              <a:rPr lang="zh-TW" altLang="en-US" sz="280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形式</a:t>
            </a:r>
            <a:r>
              <a:rPr lang="zh-TW" altLang="en-US" sz="2800" dirty="0" smtClean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存在</a:t>
            </a:r>
            <a:endParaRPr lang="en-US" altLang="zh-TW" sz="2800" dirty="0" smtClean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80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大小需小於</a:t>
            </a:r>
            <a:r>
              <a:rPr lang="en-US" altLang="zh-TW" sz="2800" dirty="0">
                <a:solidFill>
                  <a:sysClr val="windowText" lastClr="000000"/>
                </a:solidFill>
                <a:latin typeface="微軟正黑體" pitchFamily="34" charset="-120"/>
                <a:ea typeface="微軟正黑體" pitchFamily="34" charset="-120"/>
              </a:rPr>
              <a:t>1M</a:t>
            </a:r>
            <a:endParaRPr lang="zh-TW" altLang="en-US" dirty="0">
              <a:solidFill>
                <a:sysClr val="windowText" lastClr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0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1" y="2302205"/>
            <a:ext cx="8766218" cy="3481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546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Zookeeper?!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7391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ZooKeeper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軟體基金會的一個軟體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曾經是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Hadoop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的一個子專案，但現在是一個獨立的頂級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分散式系統的協調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統一命名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狀態同步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集群管理</a:t>
            </a:r>
            <a:r>
              <a:rPr lang="zh-CN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系統配置管理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2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240115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Create </a:t>
            </a:r>
            <a:r>
              <a:rPr lang="en-US" altLang="zh-TW" dirty="0" err="1" smtClean="0"/>
              <a:t>znode</a:t>
            </a:r>
            <a:r>
              <a:rPr lang="en-US" altLang="zh-TW" dirty="0" smtClean="0"/>
              <a:t> in Java?!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CreateGroup.java</a:t>
            </a:r>
          </a:p>
          <a:p>
            <a:r>
              <a:rPr lang="en-US" altLang="zh-TW" dirty="0" err="1" smtClean="0"/>
              <a:t>JoinGroup.Java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內容版面配置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34" y="1690689"/>
            <a:ext cx="4232981" cy="43513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81892" y="5209689"/>
            <a:ext cx="34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Try to create this   --&gt;</a:t>
            </a:r>
            <a:endParaRPr lang="zh-TW" altLang="en-US" sz="2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99532" y="6193362"/>
            <a:ext cx="78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Zookeeper.create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(path,  watcher, ACL,  </a:t>
            </a:r>
            <a:r>
              <a:rPr lang="en-US" altLang="zh-TW" sz="2400" b="1" dirty="0" err="1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CreateMode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chemeClr val="accent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326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觀察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模式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Watches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觀察模式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可以使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端</a:t>
            </a:r>
            <a:r>
              <a:rPr lang="zh-CN" altLang="en-US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某一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dirty="0" err="1" smtClean="0">
                <a:latin typeface="微軟正黑體" pitchFamily="34" charset="-120"/>
                <a:ea typeface="微軟正黑體" pitchFamily="34" charset="-120"/>
              </a:rPr>
              <a:t>znode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發生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變化時得到通知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6" name="內容版面配置區 5"/>
          <p:cNvPicPr>
            <a:picLocks noChangeAspect="1"/>
          </p:cNvPicPr>
          <p:nvPr/>
        </p:nvPicPr>
        <p:blipFill rotWithShape="1">
          <a:blip r:embed="rId2"/>
          <a:srcRect l="30026" r="29771" b="72403"/>
          <a:stretch/>
        </p:blipFill>
        <p:spPr>
          <a:xfrm>
            <a:off x="1211282" y="3817917"/>
            <a:ext cx="1472541" cy="103909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5021" y="5650653"/>
            <a:ext cx="29688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e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xist /zoo ?  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   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  <a:sym typeface="Wingdings" pitchFamily="2" charset="2"/>
              </a:rPr>
              <a:t>flase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內容版面配置區 5"/>
          <p:cNvPicPr>
            <a:picLocks noChangeAspect="1"/>
          </p:cNvPicPr>
          <p:nvPr/>
        </p:nvPicPr>
        <p:blipFill rotWithShape="1">
          <a:blip r:embed="rId2"/>
          <a:srcRect l="30026" t="1" r="29771" b="36710"/>
          <a:stretch/>
        </p:blipFill>
        <p:spPr>
          <a:xfrm>
            <a:off x="5793177" y="3045261"/>
            <a:ext cx="1472541" cy="2382982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>
            <a:off x="3028208" y="4236752"/>
            <a:ext cx="262444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152403" y="3560733"/>
            <a:ext cx="2376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一段時間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後</a:t>
            </a:r>
            <a:endParaRPr lang="en-US" altLang="zh-TW" sz="2000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若</a:t>
            </a:r>
            <a:r>
              <a:rPr lang="en-US" altLang="zh-TW" sz="2000" dirty="0">
                <a:latin typeface="微軟正黑體" pitchFamily="34" charset="-120"/>
                <a:ea typeface="微軟正黑體" pitchFamily="34" charset="-120"/>
              </a:rPr>
              <a:t>Session</a:t>
            </a:r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沒斷掉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652655" y="5558320"/>
            <a:ext cx="262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Watcher 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獲得</a:t>
            </a:r>
            <a:r>
              <a:rPr lang="en-US" altLang="zh-TW" b="1" dirty="0" err="1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NodeCreated</a:t>
            </a:r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Event</a:t>
            </a:r>
            <a:r>
              <a:rPr lang="zh-TW" altLang="en-US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TW" b="1" dirty="0" smtClean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關閉</a:t>
            </a:r>
            <a:r>
              <a:rPr lang="en-US" altLang="zh-TW" b="1" dirty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watcher</a:t>
            </a:r>
            <a:r>
              <a:rPr lang="en-US" altLang="zh-TW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endParaRPr lang="zh-TW" altLang="en-US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403764" y="6080950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11282" y="3171586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Server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52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Watch triggers with Operations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9" y="2065378"/>
            <a:ext cx="8670849" cy="3516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13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284" y="0"/>
            <a:ext cx="5810250" cy="648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135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pic>
        <p:nvPicPr>
          <p:cNvPr id="8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475011" y="4642035"/>
            <a:ext cx="1472541" cy="1039091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3643746" y="3891910"/>
            <a:ext cx="1472541" cy="1039091"/>
          </a:xfrm>
          <a:prstGeom prst="rect">
            <a:avLst/>
          </a:prstGeom>
        </p:spPr>
      </p:pic>
      <p:pic>
        <p:nvPicPr>
          <p:cNvPr id="10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6590806" y="4636706"/>
            <a:ext cx="1472541" cy="103909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825337" y="6154044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09605" y="5511319"/>
            <a:ext cx="1709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createNode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 flipH="1" flipV="1">
            <a:off x="1746598" y="5675797"/>
            <a:ext cx="890961" cy="59437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69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pic>
        <p:nvPicPr>
          <p:cNvPr id="9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3643746" y="3891910"/>
            <a:ext cx="1472541" cy="1039091"/>
          </a:xfrm>
          <a:prstGeom prst="rect">
            <a:avLst/>
          </a:prstGeom>
        </p:spPr>
      </p:pic>
      <p:pic>
        <p:nvPicPr>
          <p:cNvPr id="10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6590806" y="4636706"/>
            <a:ext cx="1472541" cy="103909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pic>
        <p:nvPicPr>
          <p:cNvPr id="16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498765" y="4411455"/>
            <a:ext cx="1472541" cy="238298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825337" y="6154044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6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pic>
        <p:nvPicPr>
          <p:cNvPr id="10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6590806" y="4636706"/>
            <a:ext cx="1472541" cy="1039091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pic>
        <p:nvPicPr>
          <p:cNvPr id="16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498765" y="4411455"/>
            <a:ext cx="1472541" cy="2382982"/>
          </a:xfrm>
          <a:prstGeom prst="rect">
            <a:avLst/>
          </a:prstGeom>
        </p:spPr>
      </p:pic>
      <p:pic>
        <p:nvPicPr>
          <p:cNvPr id="19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3665519" y="3863211"/>
            <a:ext cx="1472541" cy="238298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60136" y="1765235"/>
            <a:ext cx="2751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7030A0"/>
                </a:solidFill>
              </a:rPr>
              <a:t>將異動通知</a:t>
            </a:r>
            <a:r>
              <a:rPr lang="en-US" altLang="zh-TW" sz="2400" dirty="0">
                <a:solidFill>
                  <a:srgbClr val="7030A0"/>
                </a:solidFill>
              </a:rPr>
              <a:t>Leader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386940" y="2998669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808584" y="6148106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82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pic>
        <p:nvPicPr>
          <p:cNvPr id="16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498765" y="4411455"/>
            <a:ext cx="1472541" cy="2382982"/>
          </a:xfrm>
          <a:prstGeom prst="rect">
            <a:avLst/>
          </a:prstGeom>
        </p:spPr>
      </p:pic>
      <p:pic>
        <p:nvPicPr>
          <p:cNvPr id="19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3665519" y="3863211"/>
            <a:ext cx="1472541" cy="238298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60136" y="1534402"/>
            <a:ext cx="275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</a:rPr>
              <a:t>Leader</a:t>
            </a:r>
            <a:r>
              <a:rPr lang="zh-TW" altLang="en-US" sz="2400" dirty="0" smtClean="0">
                <a:solidFill>
                  <a:srgbClr val="7030A0"/>
                </a:solidFill>
              </a:rPr>
              <a:t>通知所有人</a:t>
            </a:r>
            <a:endParaRPr lang="en-US" altLang="zh-TW" sz="2400" dirty="0" smtClean="0">
              <a:solidFill>
                <a:srgbClr val="7030A0"/>
              </a:solidFill>
            </a:endParaRPr>
          </a:p>
          <a:p>
            <a:r>
              <a:rPr lang="en-US" altLang="zh-TW" sz="2400" dirty="0" smtClean="0">
                <a:solidFill>
                  <a:srgbClr val="7030A0"/>
                </a:solidFill>
              </a:rPr>
              <a:t>(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TwoPhase</a:t>
            </a:r>
            <a:r>
              <a:rPr lang="en-US" altLang="zh-TW" sz="2400" dirty="0" smtClean="0">
                <a:solidFill>
                  <a:srgbClr val="7030A0"/>
                </a:solidFill>
              </a:rPr>
              <a:t> Commit)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pic>
        <p:nvPicPr>
          <p:cNvPr id="21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6608620" y="4475018"/>
            <a:ext cx="1472541" cy="238298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386940" y="2998669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48796" y="2889714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update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881750" y="6211669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pic>
        <p:nvPicPr>
          <p:cNvPr id="16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498765" y="4411455"/>
            <a:ext cx="1472541" cy="2382982"/>
          </a:xfrm>
          <a:prstGeom prst="rect">
            <a:avLst/>
          </a:prstGeom>
        </p:spPr>
      </p:pic>
      <p:pic>
        <p:nvPicPr>
          <p:cNvPr id="19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3665519" y="3863211"/>
            <a:ext cx="1472541" cy="238298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60136" y="1534402"/>
            <a:ext cx="275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7030A0"/>
                </a:solidFill>
              </a:rPr>
              <a:t>若大部分順利更新則</a:t>
            </a:r>
            <a:r>
              <a:rPr lang="en-US" altLang="zh-TW" sz="2400" dirty="0" smtClean="0">
                <a:solidFill>
                  <a:srgbClr val="7030A0"/>
                </a:solidFill>
              </a:rPr>
              <a:t>commit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pic>
        <p:nvPicPr>
          <p:cNvPr id="21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6608620" y="4475018"/>
            <a:ext cx="1472541" cy="2382982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5328857" y="2846501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success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66079" y="294145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success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1771899" y="6213420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1771899" y="5666509"/>
            <a:ext cx="194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createNode</a:t>
            </a:r>
            <a:r>
              <a:rPr lang="en-US" altLang="zh-TW" sz="2400" dirty="0" smtClean="0">
                <a:solidFill>
                  <a:srgbClr val="FF0000"/>
                </a:solidFill>
              </a:rPr>
              <a:t> success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08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CreateNode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498765" y="2698183"/>
            <a:ext cx="1674422" cy="18478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6590806" y="2788856"/>
            <a:ext cx="1674422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0" r="15556"/>
          <a:stretch/>
        </p:blipFill>
        <p:spPr>
          <a:xfrm>
            <a:off x="3643746" y="1864931"/>
            <a:ext cx="1674422" cy="184785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918728" y="153909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386940" y="2788856"/>
            <a:ext cx="1009403" cy="255007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5448796" y="2590621"/>
            <a:ext cx="1142010" cy="32573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36256" y="235978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728297" y="2474946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ollower</a:t>
            </a:r>
            <a:endParaRPr lang="zh-TW" altLang="en-US" sz="2400" dirty="0"/>
          </a:p>
        </p:txBody>
      </p:sp>
      <p:pic>
        <p:nvPicPr>
          <p:cNvPr id="16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498765" y="4411455"/>
            <a:ext cx="1472541" cy="2382982"/>
          </a:xfrm>
          <a:prstGeom prst="rect">
            <a:avLst/>
          </a:prstGeom>
        </p:spPr>
      </p:pic>
      <p:pic>
        <p:nvPicPr>
          <p:cNvPr id="19" name="內容版面配置區 5"/>
          <p:cNvPicPr>
            <a:picLocks noChangeAspect="1"/>
          </p:cNvPicPr>
          <p:nvPr/>
        </p:nvPicPr>
        <p:blipFill rotWithShape="1">
          <a:blip r:embed="rId3"/>
          <a:srcRect l="30026" t="1" r="29771" b="36710"/>
          <a:stretch/>
        </p:blipFill>
        <p:spPr>
          <a:xfrm>
            <a:off x="3665519" y="3863211"/>
            <a:ext cx="1472541" cy="2382982"/>
          </a:xfrm>
          <a:prstGeom prst="rect">
            <a:avLst/>
          </a:prstGeom>
        </p:spPr>
      </p:pic>
      <p:sp>
        <p:nvSpPr>
          <p:cNvPr id="20" name="文字方塊 19"/>
          <p:cNvSpPr txBox="1"/>
          <p:nvPr/>
        </p:nvSpPr>
        <p:spPr>
          <a:xfrm>
            <a:off x="660136" y="1534402"/>
            <a:ext cx="2751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7030A0"/>
                </a:solidFill>
              </a:rPr>
              <a:t>若</a:t>
            </a:r>
            <a:r>
              <a:rPr lang="zh-TW" altLang="en-US" sz="2400" dirty="0">
                <a:solidFill>
                  <a:srgbClr val="7030A0"/>
                </a:solidFill>
              </a:rPr>
              <a:t>太多失敗則</a:t>
            </a:r>
            <a:r>
              <a:rPr lang="en-US" altLang="zh-TW" sz="2400" dirty="0">
                <a:solidFill>
                  <a:srgbClr val="7030A0"/>
                </a:solidFill>
              </a:rPr>
              <a:t>rollback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66079" y="2936611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success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448796" y="2842020"/>
            <a:ext cx="69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fail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4" name="內容版面配置區 5"/>
          <p:cNvPicPr>
            <a:picLocks noChangeAspect="1"/>
          </p:cNvPicPr>
          <p:nvPr/>
        </p:nvPicPr>
        <p:blipFill rotWithShape="1">
          <a:blip r:embed="rId3"/>
          <a:srcRect l="30026" r="29771" b="72403"/>
          <a:stretch/>
        </p:blipFill>
        <p:spPr>
          <a:xfrm>
            <a:off x="6590806" y="4636706"/>
            <a:ext cx="1472541" cy="1039091"/>
          </a:xfrm>
          <a:prstGeom prst="rect">
            <a:avLst/>
          </a:prstGeom>
        </p:spPr>
      </p:pic>
      <p:sp>
        <p:nvSpPr>
          <p:cNvPr id="25" name="文字方塊 24"/>
          <p:cNvSpPr txBox="1"/>
          <p:nvPr/>
        </p:nvSpPr>
        <p:spPr>
          <a:xfrm>
            <a:off x="1771899" y="6213420"/>
            <a:ext cx="1624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2060"/>
                </a:solidFill>
              </a:rPr>
              <a:t>Client</a:t>
            </a:r>
            <a:endParaRPr lang="zh-TW" altLang="en-US" sz="3600" dirty="0">
              <a:solidFill>
                <a:srgbClr val="002060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771899" y="5602338"/>
            <a:ext cx="1946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</a:rPr>
              <a:t>createNode</a:t>
            </a:r>
            <a:r>
              <a:rPr lang="en-US" altLang="zh-TW" sz="2400" dirty="0" smtClean="0">
                <a:solidFill>
                  <a:srgbClr val="FF0000"/>
                </a:solidFill>
              </a:rPr>
              <a:t> fail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60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分散式系統的困擾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9" y="3359937"/>
            <a:ext cx="2466975" cy="1847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3</a:t>
            </a:fld>
            <a:endParaRPr lang="zh-TW" altLang="en-US" sz="1800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26" y="2005504"/>
            <a:ext cx="2466975" cy="18478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32771" y="2857941"/>
            <a:ext cx="11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sz="2800" dirty="0" smtClean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zh-TW" altLang="en-US" sz="2800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41136" y="2667819"/>
            <a:ext cx="11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sz="28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28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641136" y="5328958"/>
            <a:ext cx="1166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機器</a:t>
            </a:r>
            <a:r>
              <a:rPr lang="en-US" altLang="zh-TW" sz="2800" dirty="0" smtClean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endParaRPr lang="zh-TW" altLang="en-US" sz="2800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785" y="4463971"/>
            <a:ext cx="2466975" cy="184785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482609" y="1735219"/>
            <a:ext cx="7792151" cy="48036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8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Delete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9296" y="1588119"/>
            <a:ext cx="4232981" cy="4351338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6424551" y="4049486"/>
            <a:ext cx="2375065" cy="18881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1892" y="5209689"/>
            <a:ext cx="3450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Try to make this   --&gt;</a:t>
            </a:r>
            <a:endParaRPr lang="zh-TW" altLang="en-US" sz="2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en-US" altLang="zh-TW" dirty="0" smtClean="0"/>
              <a:t>DeleteGroup.java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99532" y="6193362"/>
            <a:ext cx="789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err="1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Zookeeper.delete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(path,  </a:t>
            </a:r>
            <a:r>
              <a:rPr lang="en-US" altLang="zh-TW" sz="2400" b="1" dirty="0" err="1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versionId</a:t>
            </a:r>
            <a:r>
              <a:rPr lang="en-US" altLang="zh-TW" sz="2400" b="1" dirty="0" smtClean="0">
                <a:solidFill>
                  <a:schemeClr val="accent5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2400" b="1" dirty="0">
              <a:solidFill>
                <a:schemeClr val="accent5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95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Transaction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對</a:t>
            </a:r>
            <a:r>
              <a:rPr lang="en-US" altLang="zh-TW" dirty="0" smtClean="0"/>
              <a:t>Zookeeper</a:t>
            </a:r>
            <a:r>
              <a:rPr lang="zh-TW" altLang="en-US" dirty="0" smtClean="0"/>
              <a:t>來說，每次變化都會產生</a:t>
            </a:r>
            <a:r>
              <a:rPr lang="en-US" altLang="zh-TW" dirty="0" err="1" smtClean="0"/>
              <a:t>zxid</a:t>
            </a:r>
            <a:r>
              <a:rPr lang="en-US" altLang="zh-TW" dirty="0" smtClean="0"/>
              <a:t> (Zookeeper </a:t>
            </a:r>
            <a:r>
              <a:rPr lang="en-US" altLang="zh-TW" dirty="0" err="1" smtClean="0"/>
              <a:t>Tranasaction</a:t>
            </a:r>
            <a:r>
              <a:rPr lang="en-US" altLang="zh-TW" dirty="0" smtClean="0"/>
              <a:t> Id)</a:t>
            </a:r>
            <a:r>
              <a:rPr lang="zh-TW" altLang="en-US" dirty="0" smtClean="0"/>
              <a:t>，</a:t>
            </a:r>
            <a:r>
              <a:rPr lang="zh-TW" altLang="en-US" dirty="0"/>
              <a:t>藉此</a:t>
            </a:r>
            <a:r>
              <a:rPr lang="zh-TW" altLang="en-US" dirty="0" smtClean="0"/>
              <a:t>得知</a:t>
            </a:r>
            <a:r>
              <a:rPr lang="en-US" altLang="zh-TW" dirty="0" err="1" smtClean="0"/>
              <a:t>znode</a:t>
            </a:r>
            <a:r>
              <a:rPr lang="en-US" altLang="zh-TW" dirty="0" smtClean="0"/>
              <a:t> </a:t>
            </a:r>
            <a:r>
              <a:rPr lang="zh-TW" altLang="en-US" dirty="0" smtClean="0"/>
              <a:t>異動的先後</a:t>
            </a:r>
            <a:r>
              <a:rPr lang="zh-TW" altLang="en-US" dirty="0"/>
              <a:t>順序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2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38" y="103703"/>
            <a:ext cx="8392063" cy="6754297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76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Configuration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7391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確保各機器間的參數一致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有人在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update,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有人在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watch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33</a:t>
            </a:fld>
            <a:endParaRPr lang="zh-TW" altLang="en-US" sz="180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5" y="3465429"/>
            <a:ext cx="5038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Lock service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073916" cy="47651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Hint: </a:t>
            </a: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拿到最小的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拿到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node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釋放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        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釋放後應該通知下一個人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並非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Zookeeper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原生的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leader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34</a:t>
            </a:fld>
            <a:endParaRPr lang="zh-TW" altLang="en-US" sz="1800"/>
          </a:p>
        </p:txBody>
      </p:sp>
      <p:sp>
        <p:nvSpPr>
          <p:cNvPr id="5" name="橢圓 4"/>
          <p:cNvSpPr/>
          <p:nvPr/>
        </p:nvSpPr>
        <p:spPr>
          <a:xfrm>
            <a:off x="5378732" y="1516706"/>
            <a:ext cx="1591293" cy="1401289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dirty="0" smtClean="0"/>
              <a:t>/zoo</a:t>
            </a:r>
            <a:endParaRPr lang="zh-TW" altLang="en-US" sz="1600" dirty="0"/>
          </a:p>
        </p:txBody>
      </p:sp>
      <p:sp>
        <p:nvSpPr>
          <p:cNvPr id="6" name="橢圓 5"/>
          <p:cNvSpPr/>
          <p:nvPr/>
        </p:nvSpPr>
        <p:spPr>
          <a:xfrm>
            <a:off x="3872547" y="3845626"/>
            <a:ext cx="1506185" cy="137555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/lock-1</a:t>
            </a:r>
            <a:endParaRPr lang="zh-TW" altLang="en-US" sz="1100" dirty="0"/>
          </a:p>
        </p:txBody>
      </p:sp>
      <p:sp>
        <p:nvSpPr>
          <p:cNvPr id="7" name="橢圓 6"/>
          <p:cNvSpPr/>
          <p:nvPr/>
        </p:nvSpPr>
        <p:spPr>
          <a:xfrm>
            <a:off x="5771807" y="3864982"/>
            <a:ext cx="1506185" cy="137555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/lock-2</a:t>
            </a:r>
            <a:endParaRPr lang="zh-TW" altLang="en-US" sz="1100" dirty="0"/>
          </a:p>
        </p:txBody>
      </p:sp>
      <p:sp>
        <p:nvSpPr>
          <p:cNvPr id="8" name="橢圓 7"/>
          <p:cNvSpPr/>
          <p:nvPr/>
        </p:nvSpPr>
        <p:spPr>
          <a:xfrm>
            <a:off x="7596208" y="3864982"/>
            <a:ext cx="1506185" cy="1375558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/lock-3</a:t>
            </a:r>
            <a:endParaRPr lang="zh-TW" altLang="en-US" sz="1100" dirty="0"/>
          </a:p>
        </p:txBody>
      </p:sp>
      <p:cxnSp>
        <p:nvCxnSpPr>
          <p:cNvPr id="10" name="直線接點 9"/>
          <p:cNvCxnSpPr>
            <a:stCxn id="6" idx="0"/>
            <a:endCxn id="5" idx="3"/>
          </p:cNvCxnSpPr>
          <p:nvPr/>
        </p:nvCxnSpPr>
        <p:spPr>
          <a:xfrm flipV="1">
            <a:off x="4625640" y="2712781"/>
            <a:ext cx="986131" cy="1132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>
            <a:stCxn id="7" idx="0"/>
          </p:cNvCxnSpPr>
          <p:nvPr/>
        </p:nvCxnSpPr>
        <p:spPr>
          <a:xfrm flipH="1" flipV="1">
            <a:off x="6174379" y="2917995"/>
            <a:ext cx="350521" cy="946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>
            <a:stCxn id="8" idx="1"/>
            <a:endCxn id="5" idx="5"/>
          </p:cNvCxnSpPr>
          <p:nvPr/>
        </p:nvCxnSpPr>
        <p:spPr>
          <a:xfrm flipH="1" flipV="1">
            <a:off x="6736986" y="2712781"/>
            <a:ext cx="1079798" cy="1353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8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Membership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0" y="2006673"/>
            <a:ext cx="6822442" cy="450100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330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 for listening </a:t>
            </a:r>
            <a:r>
              <a:rPr lang="en-US" altLang="zh-TW" dirty="0" smtClean="0">
                <a:sym typeface="Wingdings" pitchFamily="2" charset="2"/>
              </a:rPr>
              <a:t>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下周的</a:t>
            </a:r>
            <a:r>
              <a:rPr lang="en-US" altLang="zh-TW" dirty="0" smtClean="0"/>
              <a:t>Kafka </a:t>
            </a:r>
            <a:r>
              <a:rPr lang="zh-TW" altLang="en-US" dirty="0" smtClean="0"/>
              <a:t>會再見到他喔</a:t>
            </a:r>
            <a:r>
              <a:rPr lang="en-US" altLang="zh-TW" dirty="0" smtClean="0"/>
              <a:t>!!!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z="1800" smtClean="0"/>
              <a:t>36</a:t>
            </a:fld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9489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56"/>
          <a:stretch/>
        </p:blipFill>
        <p:spPr>
          <a:xfrm>
            <a:off x="392539" y="5049319"/>
            <a:ext cx="7983782" cy="133234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68" y="365126"/>
            <a:ext cx="7983782" cy="1476375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11774" r="5843" b="10323"/>
          <a:stretch/>
        </p:blipFill>
        <p:spPr>
          <a:xfrm rot="5400000">
            <a:off x="-1217843" y="2838225"/>
            <a:ext cx="3801605" cy="1150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6" t="11774" r="5843" b="10323"/>
          <a:stretch/>
        </p:blipFill>
        <p:spPr>
          <a:xfrm rot="16200000">
            <a:off x="6545034" y="3016419"/>
            <a:ext cx="3801604" cy="1150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942" y="249407"/>
            <a:ext cx="1776966" cy="252617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158" y="1806408"/>
            <a:ext cx="2619375" cy="17430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477" y="4144529"/>
            <a:ext cx="4238625" cy="107632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853" y="3639639"/>
            <a:ext cx="1603322" cy="14409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6" t="5584" r="14282"/>
          <a:stretch/>
        </p:blipFill>
        <p:spPr>
          <a:xfrm>
            <a:off x="3626735" y="1992917"/>
            <a:ext cx="1254370" cy="198161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01" t="12997" r="16891"/>
          <a:stretch/>
        </p:blipFill>
        <p:spPr>
          <a:xfrm>
            <a:off x="5082112" y="2094344"/>
            <a:ext cx="2161830" cy="11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4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37" y="147946"/>
            <a:ext cx="7990300" cy="60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56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 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角色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4284846"/>
            <a:ext cx="2466975" cy="1847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4284846"/>
            <a:ext cx="2466975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50" y="2175670"/>
            <a:ext cx="2466975" cy="1847850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9" y="3360921"/>
            <a:ext cx="2466975" cy="1847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9695" y="6077248"/>
            <a:ext cx="159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6085" y="6077247"/>
            <a:ext cx="159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3295" y="5208771"/>
            <a:ext cx="159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Observer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83084" y="1758126"/>
            <a:ext cx="159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Leader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>
            <a:off x="1778427" y="3866511"/>
            <a:ext cx="420934" cy="51001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3456021" y="3787449"/>
            <a:ext cx="326504" cy="57093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924073" y="2948698"/>
            <a:ext cx="2734635" cy="46085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 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角色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4284846"/>
            <a:ext cx="2466975" cy="1847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4284846"/>
            <a:ext cx="2466975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50" y="2175670"/>
            <a:ext cx="2466975" cy="1847850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9" y="3360921"/>
            <a:ext cx="2466975" cy="1847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9696" y="6077248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6086" y="6077247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3296" y="5208771"/>
            <a:ext cx="157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Observer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59639" y="1774140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373768" y="5172758"/>
            <a:ext cx="768017" cy="360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禁止標誌 2"/>
          <p:cNvSpPr/>
          <p:nvPr/>
        </p:nvSpPr>
        <p:spPr>
          <a:xfrm>
            <a:off x="1676688" y="1774139"/>
            <a:ext cx="2162175" cy="2013309"/>
          </a:xfrm>
          <a:prstGeom prst="noSmoking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55806" y="3453849"/>
            <a:ext cx="3050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Leader </a:t>
            </a:r>
            <a:r>
              <a:rPr lang="zh-TW" altLang="en-US" sz="2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選舉中</a:t>
            </a:r>
            <a:r>
              <a:rPr lang="en-US" altLang="zh-TW" sz="2400" dirty="0" smtClean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~~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Fast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Paxos</a:t>
            </a:r>
            <a:endParaRPr lang="zh-TW" altLang="en-US" sz="2400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115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629851" cy="1325563"/>
          </a:xfrm>
        </p:spPr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 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角色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4284846"/>
            <a:ext cx="2466975" cy="1847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4284846"/>
            <a:ext cx="2466975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50" y="2175670"/>
            <a:ext cx="2466975" cy="1847850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9" y="3360921"/>
            <a:ext cx="2466975" cy="1847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9695" y="6077248"/>
            <a:ext cx="153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6085" y="6077247"/>
            <a:ext cx="153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Leader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3295" y="5208771"/>
            <a:ext cx="153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Observer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59639" y="1774140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Leader</a:t>
            </a:r>
            <a:endParaRPr lang="zh-TW" altLang="en-US" sz="2400" dirty="0"/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373768" y="5172758"/>
            <a:ext cx="768017" cy="360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禁止標誌 2"/>
          <p:cNvSpPr/>
          <p:nvPr/>
        </p:nvSpPr>
        <p:spPr>
          <a:xfrm>
            <a:off x="1641231" y="1774140"/>
            <a:ext cx="2162175" cy="2013309"/>
          </a:xfrm>
          <a:prstGeom prst="noSmoking">
            <a:avLst/>
          </a:pr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935415" y="4572000"/>
            <a:ext cx="1629508" cy="60075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87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Zookeeper Server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角色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4" y="4284846"/>
            <a:ext cx="2466975" cy="18478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F430-A7D2-48CE-9D4B-88A31303361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19" y="4284846"/>
            <a:ext cx="2466975" cy="1847850"/>
          </a:xfrm>
          <a:prstGeom prst="rect">
            <a:avLst/>
          </a:prstGeom>
        </p:spPr>
      </p:pic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50" y="2175670"/>
            <a:ext cx="2466975" cy="1847850"/>
          </a:xfrm>
          <a:prstGeom prst="rect">
            <a:avLst/>
          </a:prstGeom>
        </p:spPr>
      </p:pic>
      <p:pic>
        <p:nvPicPr>
          <p:cNvPr id="8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29" y="3360921"/>
            <a:ext cx="2466975" cy="184785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99696" y="6077248"/>
            <a:ext cx="1602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F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56086" y="6077247"/>
            <a:ext cx="139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Leader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3296" y="5208771"/>
            <a:ext cx="167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Observer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359638" y="1774140"/>
            <a:ext cx="1596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Follower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373768" y="5172758"/>
            <a:ext cx="768017" cy="360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4935415" y="4572000"/>
            <a:ext cx="1629508" cy="600758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H="1" flipV="1">
            <a:off x="3389097" y="3799073"/>
            <a:ext cx="439770" cy="5464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1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Words>814</Words>
  <Application>Microsoft Office PowerPoint</Application>
  <PresentationFormat>如螢幕大小 (4:3)</PresentationFormat>
  <Paragraphs>280</Paragraphs>
  <Slides>36</Slides>
  <Notes>16</Notes>
  <HiddenSlides>1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37" baseType="lpstr">
      <vt:lpstr>Office 佈景主題</vt:lpstr>
      <vt:lpstr>ZooKeeper</vt:lpstr>
      <vt:lpstr>What is Zookeeper?!</vt:lpstr>
      <vt:lpstr>分散式系統的困擾</vt:lpstr>
      <vt:lpstr>PowerPoint 簡報</vt:lpstr>
      <vt:lpstr>PowerPoint 簡報</vt:lpstr>
      <vt:lpstr>Zookeeper Server 角色</vt:lpstr>
      <vt:lpstr>Zookeeper Server 角色</vt:lpstr>
      <vt:lpstr>Zookeeper Server 角色</vt:lpstr>
      <vt:lpstr>Zookeeper Server 角色</vt:lpstr>
      <vt:lpstr>環境建置 (原始)</vt:lpstr>
      <vt:lpstr>環境建置 (原始)</vt:lpstr>
      <vt:lpstr>環境建置 docker-compose 版</vt:lpstr>
      <vt:lpstr>環境建置 docker-compose 版</vt:lpstr>
      <vt:lpstr>Zookeeper 基本概念</vt:lpstr>
      <vt:lpstr>Zookeeper 基本概念</vt:lpstr>
      <vt:lpstr>Zookeeper 基本概念</vt:lpstr>
      <vt:lpstr>Zookeeper 基本概念</vt:lpstr>
      <vt:lpstr>Zookeeper 基本概念</vt:lpstr>
      <vt:lpstr>Operations</vt:lpstr>
      <vt:lpstr>How to Create znode in Java?!</vt:lpstr>
      <vt:lpstr>觀察模式 Watches</vt:lpstr>
      <vt:lpstr>Watch triggers with Operations</vt:lpstr>
      <vt:lpstr>State</vt:lpstr>
      <vt:lpstr>CreateNode </vt:lpstr>
      <vt:lpstr>CreateNode </vt:lpstr>
      <vt:lpstr>CreateNode </vt:lpstr>
      <vt:lpstr>CreateNode </vt:lpstr>
      <vt:lpstr>CreateNode </vt:lpstr>
      <vt:lpstr>CreateNode </vt:lpstr>
      <vt:lpstr>Delete </vt:lpstr>
      <vt:lpstr>Transaction</vt:lpstr>
      <vt:lpstr>PowerPoint 簡報</vt:lpstr>
      <vt:lpstr>Configuration Management</vt:lpstr>
      <vt:lpstr>Lock service</vt:lpstr>
      <vt:lpstr>Group Membership</vt:lpstr>
      <vt:lpstr>Thank you for listening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ZooKeeper</dc:title>
  <dc:creator>陳宗霆</dc:creator>
  <cp:lastModifiedBy>陳宗霆</cp:lastModifiedBy>
  <cp:revision>32</cp:revision>
  <dcterms:created xsi:type="dcterms:W3CDTF">2018-03-05T03:05:07Z</dcterms:created>
  <dcterms:modified xsi:type="dcterms:W3CDTF">2018-03-27T07:51:12Z</dcterms:modified>
</cp:coreProperties>
</file>