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57" r:id="rId13"/>
    <p:sldId id="258" r:id="rId14"/>
    <p:sldId id="259" r:id="rId15"/>
    <p:sldId id="283" r:id="rId16"/>
    <p:sldId id="284" r:id="rId17"/>
    <p:sldId id="291" r:id="rId18"/>
    <p:sldId id="285" r:id="rId19"/>
    <p:sldId id="286" r:id="rId20"/>
    <p:sldId id="296" r:id="rId21"/>
    <p:sldId id="287" r:id="rId22"/>
    <p:sldId id="295" r:id="rId23"/>
    <p:sldId id="288" r:id="rId24"/>
    <p:sldId id="290" r:id="rId25"/>
  </p:sldIdLst>
  <p:sldSz cx="9144000" cy="6858000" type="letter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FF9900"/>
    <a:srgbClr val="000000"/>
    <a:srgbClr val="0F2F54"/>
    <a:srgbClr val="000099"/>
    <a:srgbClr val="00FF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56" autoAdjust="0"/>
  </p:normalViewPr>
  <p:slideViewPr>
    <p:cSldViewPr snapToGrid="0">
      <p:cViewPr>
        <p:scale>
          <a:sx n="100" d="100"/>
          <a:sy n="100" d="100"/>
        </p:scale>
        <p:origin x="-193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0463"/>
            <a:ext cx="30321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80463"/>
            <a:ext cx="3030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872FB5-AA7A-4DB2-8972-7208ABB4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8975"/>
            <a:ext cx="4583113" cy="3436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51338"/>
            <a:ext cx="51149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84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78840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fld id="{7714A89C-52BA-494A-AE60-19EC7AF1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3CF2B6-4495-464D-97DE-766ABB354395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A000E-ED9E-4FD6-AD42-3AD884E9C2E6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A5089-7A59-4F39-9466-0E1BEBFDD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85293-6188-4E47-8F31-056D3842B062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E8958-D894-4432-84DD-CAB055829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460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684"/>
            <a:ext cx="8229600" cy="49884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D62A-51F3-4399-8035-39CE8BD32937}" type="datetime1">
              <a:rPr lang="en-US" smtClean="0"/>
              <a:pPr>
                <a:defRPr/>
              </a:pPr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0EF7B-984F-40A9-B8DF-C3ECDD6D1E1B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F701D-FEEF-411E-A9E5-1D52C2D9B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75" y="161083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1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DA172-2134-4093-9859-63738C976378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F53F9-9ED8-4FA9-AE12-C1B99A48A9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1A939-23A1-4168-9520-92CD0383CF46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177-58D8-4EFC-82B5-EA614CD03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F02F5-EA70-4C92-B123-2253D2648EFD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090DE-A043-4CDB-BC0B-983C13703E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898C08-14CD-4057-BD3C-B2F93F84F9C3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41341-F0D3-4EEE-9FBF-1A5FB0EEBBF3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06F15-0F5B-4958-9658-6C124A04A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B4438-B4EE-44D8-B37C-01A659010BE1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B44D-F8C6-4796-B2BE-3D0FD41F6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88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6420"/>
            <a:ext cx="8229600" cy="50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3A89AF1-3102-4CD3-9B9C-84C06BB1E295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70864" y="2133600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L01 - </a:t>
            </a:r>
            <a:r>
              <a:rPr lang="en-US" dirty="0" smtClean="0"/>
              <a:t>Eclipse </a:t>
            </a:r>
            <a:r>
              <a:rPr lang="en-US" dirty="0" smtClean="0"/>
              <a:t>and </a:t>
            </a:r>
            <a:r>
              <a:rPr lang="en-US" dirty="0" smtClean="0"/>
              <a:t>Functional </a:t>
            </a:r>
            <a:r>
              <a:rPr lang="en-US" dirty="0" smtClean="0"/>
              <a:t>Programming </a:t>
            </a:r>
            <a:r>
              <a:rPr lang="en-US" dirty="0" smtClean="0"/>
              <a:t>Introduction</a:t>
            </a:r>
            <a:endParaRPr dirty="0" smtClean="0"/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>
          <a:xfrm>
            <a:off x="1337450" y="3913520"/>
            <a:ext cx="6480175" cy="425450"/>
          </a:xfrm>
        </p:spPr>
        <p:txBody>
          <a:bodyPr>
            <a:noAutofit/>
          </a:bodyPr>
          <a:lstStyle/>
          <a:p>
            <a:pPr eaLnBrk="1" hangingPunct="1"/>
            <a:r>
              <a:rPr lang="en-US" sz="1600" dirty="0" smtClean="0"/>
              <a:t>Dr John H Robb, PMP</a:t>
            </a:r>
          </a:p>
          <a:p>
            <a:pPr eaLnBrk="1" hangingPunct="1"/>
            <a:r>
              <a:rPr lang="en-US" sz="1600" dirty="0" smtClean="0"/>
              <a:t>UT Arlington</a:t>
            </a:r>
          </a:p>
          <a:p>
            <a:pPr eaLnBrk="1" hangingPunct="1"/>
            <a:r>
              <a:rPr lang="en-US" sz="1600" dirty="0" smtClean="0"/>
              <a:t>Computer Science and Engineering</a:t>
            </a: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(c) JRCS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030014"/>
            <a:ext cx="4897582" cy="5096149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... - General - Archive File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the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files downloaded from Blackboard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on the folder name and click Finish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4313" y="935182"/>
            <a:ext cx="2798616" cy="29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6339763" y="1880039"/>
            <a:ext cx="992063" cy="1732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13963" y="277645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7440" y="3419822"/>
            <a:ext cx="3555540" cy="313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91643" y="459970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7186" y="3238500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 Demonstration of L01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 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programming is performed by telling the compiler each step to take in the program - we tell the compiler HOW to do the program</a:t>
            </a:r>
          </a:p>
          <a:p>
            <a:endParaRPr lang="en-US" dirty="0" smtClean="0"/>
          </a:p>
          <a:p>
            <a:r>
              <a:rPr lang="en-US" dirty="0" smtClean="0"/>
              <a:t>Example: a method to determine if a number is a prime number</a:t>
            </a:r>
          </a:p>
          <a:p>
            <a:r>
              <a:rPr lang="en-US" dirty="0" smtClean="0"/>
              <a:t>Definition: A Prime number is an integer &gt; 1 that has no positive divisors other than 1 and itself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Student question: what is wrong with Imperative programming?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747" y="3266411"/>
            <a:ext cx="67913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Imperative programming much of the complexity in the code deals with HOW to instruct the compiler on a step by step basis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lot of complexity is tied to HOW to tell the compiler step-by-step to determine if a number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450" y="1820384"/>
            <a:ext cx="67913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241840" y="2711303"/>
            <a:ext cx="1679955" cy="350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3455" y="2296632"/>
            <a:ext cx="363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terminate loop if it has divisors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9747" y="2743199"/>
            <a:ext cx="1336158" cy="343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22" y="4288464"/>
            <a:ext cx="388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each integer up to number-1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62716" y="3072809"/>
            <a:ext cx="1318437" cy="1169582"/>
          </a:xfrm>
          <a:prstGeom prst="bentConnector3">
            <a:avLst>
              <a:gd name="adj1" fmla="val -137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4805" y="4228212"/>
            <a:ext cx="371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hasDivisors</a:t>
            </a:r>
            <a:r>
              <a:rPr lang="en-US" dirty="0" smtClean="0">
                <a:solidFill>
                  <a:srgbClr val="FF0000"/>
                </a:solidFill>
              </a:rPr>
              <a:t>=true if number is a multiple of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79886" y="3140148"/>
            <a:ext cx="3969499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2" idx="0"/>
            <a:endCxn id="16" idx="3"/>
          </p:cNvCxnSpPr>
          <p:nvPr/>
        </p:nvCxnSpPr>
        <p:spPr>
          <a:xfrm rot="5400000" flipH="1" flipV="1">
            <a:off x="6562451" y="3741279"/>
            <a:ext cx="935663" cy="38205"/>
          </a:xfrm>
          <a:prstGeom prst="bentConnector4">
            <a:avLst>
              <a:gd name="adj1" fmla="val 41856"/>
              <a:gd name="adj2" fmla="val 6983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7628" y="3515831"/>
            <a:ext cx="3884427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08554" y="5061089"/>
            <a:ext cx="371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the number is Prime if it has no divisors and it is greater than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678326" y="3859619"/>
            <a:ext cx="10632" cy="1244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b="1" u="sng" dirty="0" smtClean="0"/>
              <a:t>increases</a:t>
            </a:r>
            <a:r>
              <a:rPr lang="en-US" dirty="0" smtClean="0"/>
              <a:t> because we tell the compiler what to do step-by-step - increases in complexity cause a lot of issues</a:t>
            </a:r>
          </a:p>
          <a:p>
            <a:pPr marL="739775" lvl="1" indent="-334963"/>
            <a:r>
              <a:rPr lang="en-US" dirty="0" smtClean="0"/>
              <a:t>These lines of code will tend to be </a:t>
            </a:r>
            <a:r>
              <a:rPr lang="en-US" b="1" u="sng" dirty="0" smtClean="0"/>
              <a:t>more</a:t>
            </a:r>
            <a:r>
              <a:rPr lang="en-US" dirty="0" smtClean="0"/>
              <a:t> error prone - we get a step out of sequence or the logic wrong</a:t>
            </a:r>
          </a:p>
          <a:p>
            <a:pPr marL="744538" lvl="1" indent="-344488"/>
            <a:r>
              <a:rPr lang="en-US" dirty="0" smtClean="0"/>
              <a:t>They are harder to pick up and understand especially if not well commented</a:t>
            </a:r>
          </a:p>
          <a:p>
            <a:pPr marL="857250" lvl="1" indent="-457200"/>
            <a:endParaRPr lang="en-US" dirty="0" smtClean="0"/>
          </a:p>
          <a:p>
            <a:pPr marL="339725" indent="-339725"/>
            <a:r>
              <a:rPr lang="en-US" dirty="0" smtClean="0"/>
              <a:t>Imperative programming is an important first step in programming - it helps us become more logical thinkers, but we need to</a:t>
            </a:r>
          </a:p>
          <a:p>
            <a:pPr marL="739775" lvl="1" indent="-339725"/>
            <a:r>
              <a:rPr lang="en-US" dirty="0" smtClean="0"/>
              <a:t>Develop more error </a:t>
            </a:r>
            <a:r>
              <a:rPr lang="en-US" b="1" u="sng" dirty="0" smtClean="0"/>
              <a:t>proof</a:t>
            </a:r>
            <a:r>
              <a:rPr lang="en-US" dirty="0" smtClean="0"/>
              <a:t> code</a:t>
            </a:r>
          </a:p>
          <a:p>
            <a:pPr marL="739775" lvl="1" indent="-339725"/>
            <a:r>
              <a:rPr lang="en-US" dirty="0" smtClean="0"/>
              <a:t>We need to develop more </a:t>
            </a:r>
            <a:r>
              <a:rPr lang="en-US" b="1" u="sng" dirty="0" smtClean="0"/>
              <a:t>understandable</a:t>
            </a:r>
            <a:r>
              <a:rPr lang="en-US" dirty="0" smtClean="0"/>
              <a:t> code</a:t>
            </a:r>
          </a:p>
          <a:p>
            <a:pPr marL="739775" lvl="1" indent="-339725"/>
            <a:endParaRPr lang="en-US" dirty="0" smtClean="0"/>
          </a:p>
          <a:p>
            <a:pPr marL="339725" indent="-339725"/>
            <a:r>
              <a:rPr lang="en-US" dirty="0" smtClean="0"/>
              <a:t>This is where Functional programming is important - it focuses on </a:t>
            </a:r>
            <a:r>
              <a:rPr lang="en-US" b="1" u="sng" dirty="0" smtClean="0"/>
              <a:t>what</a:t>
            </a:r>
            <a:r>
              <a:rPr lang="en-US" dirty="0" smtClean="0"/>
              <a:t> the code must do and much less on </a:t>
            </a:r>
            <a:r>
              <a:rPr lang="en-US" b="1" u="sng" dirty="0" smtClean="0"/>
              <a:t>how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isPrime method now using a Java 8 Lambda Expression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no for loop, no boolean loop termination condition, no loop incrementer - </a:t>
            </a:r>
            <a:r>
              <a:rPr lang="en-US" u="sng" dirty="0" smtClean="0"/>
              <a:t>the code describes WHAT the expression does</a:t>
            </a:r>
          </a:p>
          <a:p>
            <a:r>
              <a:rPr lang="en-US" dirty="0" smtClean="0"/>
              <a:t>There is no mutable variable</a:t>
            </a:r>
          </a:p>
          <a:p>
            <a:r>
              <a:rPr lang="en-US" dirty="0" smtClean="0"/>
              <a:t>Parallel execution - the code generated by the compiler would allow each determination to be executed in parallel (if the target processor supports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438" y="1810156"/>
            <a:ext cx="7994688" cy="257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1090" y="4724400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a mutable variable?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2" y="967563"/>
            <a:ext cx="8229600" cy="4988479"/>
          </a:xfrm>
        </p:spPr>
        <p:txBody>
          <a:bodyPr/>
          <a:lstStyle/>
          <a:p>
            <a:r>
              <a:rPr lang="en-US" dirty="0" smtClean="0"/>
              <a:t>Avoids variable mutations</a:t>
            </a:r>
          </a:p>
          <a:p>
            <a:pPr lvl="1"/>
            <a:r>
              <a:rPr lang="en-US" dirty="0" smtClean="0"/>
              <a:t>We avoided explicit mutation or reassignment of variables, which are often sources of bugs</a:t>
            </a:r>
          </a:p>
          <a:p>
            <a:pPr lvl="1"/>
            <a:r>
              <a:rPr lang="en-US" dirty="0" smtClean="0"/>
              <a:t>In the imperative version we repeatedly set the total variable within the loop. </a:t>
            </a:r>
          </a:p>
          <a:p>
            <a:r>
              <a:rPr lang="en-US" dirty="0" smtClean="0"/>
              <a:t>Avoids sequential assignments</a:t>
            </a:r>
          </a:p>
          <a:p>
            <a:pPr lvl="1"/>
            <a:r>
              <a:rPr lang="en-US" dirty="0" smtClean="0"/>
              <a:t>In the functional version the code can evaluate each member in the stream in different orders or completely in parallel</a:t>
            </a:r>
          </a:p>
          <a:p>
            <a:pPr lvl="1"/>
            <a:r>
              <a:rPr lang="en-US" dirty="0" smtClean="0"/>
              <a:t>In the imperative version we reassigned the total variable which made it hard to make the code concurrent.</a:t>
            </a:r>
          </a:p>
          <a:p>
            <a:r>
              <a:rPr lang="en-US" dirty="0" smtClean="0"/>
              <a:t>The code focuses on what the function does, not on how</a:t>
            </a:r>
          </a:p>
          <a:p>
            <a:pPr lvl="1"/>
            <a:r>
              <a:rPr lang="en-US" dirty="0" smtClean="0"/>
              <a:t>In the imperative version  we convey the intent in multiple steps create an initial dummy value, loop, add discounted values to the variable</a:t>
            </a:r>
          </a:p>
          <a:p>
            <a:pPr lvl="1"/>
            <a:r>
              <a:rPr lang="en-US" dirty="0" smtClean="0"/>
              <a:t>In the functional version we simply ask the list’s </a:t>
            </a:r>
            <a:r>
              <a:rPr lang="en-US" sz="1800" dirty="0" smtClean="0"/>
              <a:t>map() </a:t>
            </a:r>
            <a:r>
              <a:rPr lang="en-US" dirty="0" smtClean="0"/>
              <a:t>method to return another list with discounted values and sum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begins in Java 8 with Lambda Expressions</a:t>
            </a:r>
          </a:p>
          <a:p>
            <a:endParaRPr lang="en-US" dirty="0" smtClean="0"/>
          </a:p>
          <a:p>
            <a:r>
              <a:rPr lang="en-US" dirty="0" smtClean="0"/>
              <a:t>It also uses other constructs in Java (Functional Interfaces)</a:t>
            </a:r>
          </a:p>
          <a:p>
            <a:endParaRPr lang="en-US" dirty="0" smtClean="0"/>
          </a:p>
          <a:p>
            <a:r>
              <a:rPr lang="en-US" dirty="0" smtClean="0"/>
              <a:t>Streams are used to work with collection</a:t>
            </a:r>
          </a:p>
          <a:p>
            <a:endParaRPr lang="en-US" dirty="0" smtClean="0"/>
          </a:p>
          <a:p>
            <a:r>
              <a:rPr lang="en-US" dirty="0" smtClean="0"/>
              <a:t>For Lab 1 we will review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lambda expression consists of a set of parameters, a lambda operator    (-&gt;) and a function body.</a:t>
            </a:r>
          </a:p>
          <a:p>
            <a:endParaRPr lang="en-US" sz="900" dirty="0" smtClean="0"/>
          </a:p>
          <a:p>
            <a:r>
              <a:rPr lang="en-US" dirty="0" smtClean="0"/>
              <a:t>The following are examples of Java lambda expressions:</a:t>
            </a:r>
          </a:p>
          <a:p>
            <a:pPr marL="1085850" lvl="3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2366963"/>
            <a:ext cx="8118397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 Parameters</a:t>
            </a:r>
          </a:p>
          <a:p>
            <a:pPr lvl="1"/>
            <a:r>
              <a:rPr lang="en-US" dirty="0" smtClean="0"/>
              <a:t>A lambda expression can have zero, one or more parameters</a:t>
            </a:r>
          </a:p>
          <a:p>
            <a:pPr lvl="1"/>
            <a:r>
              <a:rPr lang="en-US" dirty="0" smtClean="0"/>
              <a:t>The type of the parameters can be explicitly declared or inferred from the context</a:t>
            </a:r>
          </a:p>
          <a:p>
            <a:pPr lvl="1"/>
            <a:r>
              <a:rPr lang="en-US" dirty="0" smtClean="0"/>
              <a:t>Parameters are enclosed in parentheses and separated by commas</a:t>
            </a:r>
          </a:p>
          <a:p>
            <a:pPr lvl="1"/>
            <a:r>
              <a:rPr lang="en-US" dirty="0" smtClean="0"/>
              <a:t>Empty parentheses are used to represent an empty set of parameters</a:t>
            </a:r>
          </a:p>
          <a:p>
            <a:pPr lvl="1"/>
            <a:r>
              <a:rPr lang="en-US" dirty="0" smtClean="0"/>
              <a:t>When there is a single parameter, if its type is inferred, it is not mandatory to use parentheses</a:t>
            </a:r>
          </a:p>
          <a:p>
            <a:r>
              <a:rPr lang="en-US" dirty="0" smtClean="0"/>
              <a:t>Lambda Expression Body</a:t>
            </a:r>
          </a:p>
          <a:p>
            <a:pPr lvl="1"/>
            <a:r>
              <a:rPr lang="en-US" dirty="0" smtClean="0"/>
              <a:t>The body can contain zero, one or more statements</a:t>
            </a:r>
          </a:p>
          <a:p>
            <a:pPr lvl="1"/>
            <a:r>
              <a:rPr lang="en-US" dirty="0" smtClean="0"/>
              <a:t>For single statements curly brackets are not mandatory - they are for more than one statement</a:t>
            </a:r>
          </a:p>
          <a:p>
            <a:pPr lvl="1"/>
            <a:r>
              <a:rPr lang="en-US" dirty="0" smtClean="0"/>
              <a:t>The return type of the anonymous function is the same as that of the body expression (may be void if nothing is returned)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575" y="3238500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Eclipse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Functional Interfaces in Java 8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47724" y="1428746"/>
          <a:ext cx="7934326" cy="3160583"/>
        </p:xfrm>
        <a:graphic>
          <a:graphicData uri="http://schemas.openxmlformats.org/drawingml/2006/table">
            <a:tbl>
              <a:tblPr/>
              <a:tblGrid>
                <a:gridCol w="2152651"/>
                <a:gridCol w="1209675"/>
                <a:gridCol w="1028700"/>
                <a:gridCol w="3543300"/>
              </a:tblGrid>
              <a:tr h="675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Interface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Arguments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Returns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Predicate&lt;T&gt;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 something true (or false)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Consumer&lt;T&gt;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Printing a value (or a setter - performing an action)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Function&lt;T,R&gt;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Returns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Get the name of a 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Supplier&lt;T&gt;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factory method (or a getter)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UnaryOperator&lt;T&gt;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Square a number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BinaryOperator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(T , T)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Summing two numbers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3" y="1766889"/>
            <a:ext cx="7110412" cy="428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are not usable by themselves - they have to be bound to a specific object (target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1866901" y="3810000"/>
            <a:ext cx="590550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366" y="4124325"/>
            <a:ext cx="168110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all require a  functional Interface to define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4016" y="6083439"/>
            <a:ext cx="731038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Streams are another way that we can use Lambda Expressions - to be discuss later (M02)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1628775"/>
            <a:ext cx="8405812" cy="250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Executable (using) code for the previous slide follows (</a:t>
            </a:r>
            <a:r>
              <a:rPr lang="en-US" dirty="0" smtClean="0">
                <a:solidFill>
                  <a:srgbClr val="FF0000"/>
                </a:solidFill>
              </a:rPr>
              <a:t>see Check1.java</a:t>
            </a:r>
            <a:r>
              <a:rPr lang="en-US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75" y="4248150"/>
            <a:ext cx="71628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Study how parameters are passed - each is different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Use eclipse with the function name and the "." after the function name to show what function can be used - see demo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the use of one of the 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685925"/>
            <a:ext cx="81724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743700" y="4791075"/>
            <a:ext cx="723900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39085" y="5657850"/>
            <a:ext cx="707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.test(n) is used to assign the input to the Predicate </a:t>
            </a:r>
            <a:r>
              <a:rPr lang="en-US" dirty="0" err="1" smtClean="0">
                <a:solidFill>
                  <a:srgbClr val="FF0000"/>
                </a:solidFill>
              </a:rPr>
              <a:t>isOdd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 predicate returns a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value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681163"/>
            <a:ext cx="80486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additional way to define Lambda Expressions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09725" y="2343149"/>
            <a:ext cx="3009900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2617" y="2095498"/>
            <a:ext cx="4189933" cy="132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The signature in the Interface class tells the compiler the method returns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value and accepts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as a parameter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9849" y="3905250"/>
            <a:ext cx="4505326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71925" y="4733923"/>
            <a:ext cx="4857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1) The function is declared using the defined interface above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2) Notice that the </a:t>
            </a:r>
            <a:r>
              <a:rPr lang="en-US" dirty="0" err="1" smtClean="0">
                <a:solidFill>
                  <a:srgbClr val="FF0000"/>
                </a:solidFill>
              </a:rPr>
              <a:t>squareFunction.method</a:t>
            </a:r>
            <a:r>
              <a:rPr lang="en-US" dirty="0" smtClean="0">
                <a:solidFill>
                  <a:srgbClr val="FF0000"/>
                </a:solidFill>
              </a:rPr>
              <a:t> uses the name of the method defined in the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5100" y="4210051"/>
            <a:ext cx="9715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63767" y="3524248"/>
            <a:ext cx="47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1492" y="4457698"/>
            <a:ext cx="47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Java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9" descr="Eclips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812" y="1038226"/>
            <a:ext cx="5236663" cy="5405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6836" y="3390900"/>
            <a:ext cx="405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File -&gt; New -&gt; Java Project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9" y="1062450"/>
            <a:ext cx="4300536" cy="52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6356" y="2019300"/>
            <a:ext cx="272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Fill in the template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Finish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pic>
        <p:nvPicPr>
          <p:cNvPr id="6" name="Picture 5" descr="Eclips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284" y="1028700"/>
            <a:ext cx="4231891" cy="552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59483" y="2257425"/>
            <a:ext cx="4705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Make sure Project name is selected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on New Java Package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52725" y="1381125"/>
            <a:ext cx="600075" cy="6477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8649" y="18478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604963"/>
            <a:ext cx="49720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9681" y="3409950"/>
            <a:ext cx="359425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Give the Package a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on Finish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pic>
        <p:nvPicPr>
          <p:cNvPr id="6" name="Picture 5" descr="Eclips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284" y="1028700"/>
            <a:ext cx="4231891" cy="552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8257" y="2257425"/>
            <a:ext cx="4307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Select Package you just created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on New Java Class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05125" y="1362075"/>
            <a:ext cx="600075" cy="6477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5824" y="18097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4" y="966788"/>
            <a:ext cx="475087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4207" y="4286250"/>
            <a:ext cx="267252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Fill in Class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Click Finish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38351" y="2847975"/>
            <a:ext cx="1438274" cy="1905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8674" y="26765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0982" y="5086350"/>
            <a:ext cx="321394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dirty="0" smtClean="0">
                <a:solidFill>
                  <a:srgbClr val="FF0000"/>
                </a:solidFill>
              </a:rPr>
              <a:t>This creates a NEW Java class - to import a Java Class do the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9976-1119-42E2-BA77-85C9DD494E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746125"/>
          </a:xfrm>
        </p:spPr>
        <p:txBody>
          <a:bodyPr/>
          <a:lstStyle/>
          <a:p>
            <a:r>
              <a:rPr lang="en-US" dirty="0" smtClean="0"/>
              <a:t>Eclipse (cont)</a:t>
            </a:r>
            <a:endParaRPr lang="en-US" dirty="0"/>
          </a:p>
        </p:txBody>
      </p:sp>
      <p:pic>
        <p:nvPicPr>
          <p:cNvPr id="6" name="Picture 5" descr="Eclips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284" y="1028700"/>
            <a:ext cx="4231891" cy="552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9242" y="2219325"/>
            <a:ext cx="506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File -&gt; Import...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General - Archive File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38226" y="1209675"/>
            <a:ext cx="2524124" cy="771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5824" y="18097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9794</TotalTime>
  <Words>1159</Words>
  <Application>Microsoft Office PowerPoint</Application>
  <PresentationFormat>Letter Paper (8.5x11 in)</PresentationFormat>
  <Paragraphs>203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Notebook</vt:lpstr>
      <vt:lpstr>L01 - Eclipse and Functional Programming Introduction</vt:lpstr>
      <vt:lpstr>Slide 2</vt:lpstr>
      <vt:lpstr>Eclipse</vt:lpstr>
      <vt:lpstr>Eclipse (cont)</vt:lpstr>
      <vt:lpstr>Eclipse (cont)</vt:lpstr>
      <vt:lpstr>Eclipse (cont)</vt:lpstr>
      <vt:lpstr>Eclipse (cont)</vt:lpstr>
      <vt:lpstr>Eclipse (cont)</vt:lpstr>
      <vt:lpstr>Eclipse (cont)</vt:lpstr>
      <vt:lpstr>Eclipse (cont)</vt:lpstr>
      <vt:lpstr>Slide 11</vt:lpstr>
      <vt:lpstr>Imperative Programming - What Is It?</vt:lpstr>
      <vt:lpstr>Imperative Program Example</vt:lpstr>
      <vt:lpstr>Imperative Program Example (cont.)</vt:lpstr>
      <vt:lpstr>Functional Programming Example</vt:lpstr>
      <vt:lpstr>Functional Programming Benefits</vt:lpstr>
      <vt:lpstr>Background</vt:lpstr>
      <vt:lpstr>What is a Lambda Expression?</vt:lpstr>
      <vt:lpstr>What is a Lambda Expression? (cont.)</vt:lpstr>
      <vt:lpstr>Important Functional Interfaces in Java 8</vt:lpstr>
      <vt:lpstr>Using Lambda Expressions</vt:lpstr>
      <vt:lpstr>Using Lambda Expressions (cont.)</vt:lpstr>
      <vt:lpstr>Using Lambda Expressions (cont.)</vt:lpstr>
      <vt:lpstr>Using Lambda Expressions (cont.)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Introduction  and Eclipse</dc:title>
  <dc:creator>Robb</dc:creator>
  <cp:lastModifiedBy>Robb</cp:lastModifiedBy>
  <cp:revision>457</cp:revision>
  <cp:lastPrinted>2000-04-26T18:53:56Z</cp:lastPrinted>
  <dcterms:created xsi:type="dcterms:W3CDTF">2000-10-06T16:34:12Z</dcterms:created>
  <dcterms:modified xsi:type="dcterms:W3CDTF">2017-09-04T18:52:32Z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LFWC\robbjh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