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6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5" r:id="rId3"/>
    <p:sldId id="336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00" r:id="rId13"/>
    <p:sldId id="301" r:id="rId14"/>
    <p:sldId id="302" r:id="rId15"/>
    <p:sldId id="303" r:id="rId16"/>
    <p:sldId id="304" r:id="rId17"/>
    <p:sldId id="339" r:id="rId18"/>
    <p:sldId id="292" r:id="rId19"/>
    <p:sldId id="319" r:id="rId20"/>
    <p:sldId id="320" r:id="rId21"/>
    <p:sldId id="321" r:id="rId22"/>
    <p:sldId id="322" r:id="rId23"/>
    <p:sldId id="323" r:id="rId24"/>
    <p:sldId id="334" r:id="rId25"/>
    <p:sldId id="335" r:id="rId26"/>
    <p:sldId id="324" r:id="rId27"/>
    <p:sldId id="337" r:id="rId28"/>
    <p:sldId id="338" r:id="rId29"/>
    <p:sldId id="340" r:id="rId30"/>
    <p:sldId id="341" r:id="rId31"/>
  </p:sldIdLst>
  <p:sldSz cx="9144000" cy="6858000" type="letter"/>
  <p:notesSz cx="9220200" cy="69469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00"/>
    <a:srgbClr val="000000"/>
    <a:srgbClr val="0F2F54"/>
    <a:srgbClr val="FFFFFF"/>
    <a:srgbClr val="000099"/>
    <a:srgbClr val="00FF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 autoAdjust="0"/>
    <p:restoredTop sz="94656" autoAdjust="0"/>
  </p:normalViewPr>
  <p:slideViewPr>
    <p:cSldViewPr snapToGrid="0">
      <p:cViewPr>
        <p:scale>
          <a:sx n="100" d="100"/>
          <a:sy n="100" d="100"/>
        </p:scale>
        <p:origin x="-193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4356" cy="3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664" y="0"/>
            <a:ext cx="4022248" cy="3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15583"/>
            <a:ext cx="4024356" cy="34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664" y="6615583"/>
            <a:ext cx="4022248" cy="34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872FB5-AA7A-4DB2-8972-7208ABB47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992752" cy="34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93738" y="0"/>
            <a:ext cx="3992750" cy="34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19113"/>
            <a:ext cx="3451225" cy="2589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00987" y="3278488"/>
            <a:ext cx="6788730" cy="316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21563"/>
            <a:ext cx="3992752" cy="34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93738" y="6621563"/>
            <a:ext cx="3992750" cy="34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fld id="{7714A89C-52BA-494A-AE60-19EC7AF1F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A22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3CF2B6-4495-464D-97DE-766ABB354395}" type="datetime1">
              <a:rPr lang="en-US" smtClean="0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C0145-BD8C-423A-A113-54059481D5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FA000E-ED9E-4FD6-AD42-3AD884E9C2E6}" type="datetime1">
              <a:rPr lang="en-US" smtClean="0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A5089-7A59-4F39-9466-0E1BEBFDD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F85293-6188-4E47-8F31-056D3842B062}" type="datetime1">
              <a:rPr lang="en-US" smtClean="0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E8958-D894-4432-84DD-CAB055829F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7460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7684"/>
            <a:ext cx="8229600" cy="498847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D62A-51F3-4399-8035-39CE8BD32937}" type="datetime1">
              <a:rPr lang="en-US" smtClean="0"/>
              <a:pPr>
                <a:defRPr/>
              </a:pPr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A222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30EF7B-984F-40A9-B8DF-C3ECDD6D1E1B}" type="datetime1">
              <a:rPr lang="en-US" smtClean="0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F701D-FEEF-411E-A9E5-1D52C2D9B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75" y="161083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12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8DA172-2134-4093-9859-63738C976378}" type="datetime1">
              <a:rPr lang="en-US" smtClean="0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F53F9-9ED8-4FA9-AE12-C1B99A48A9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01A939-23A1-4168-9520-92CD0383CF46}" type="datetime1">
              <a:rPr lang="en-US" smtClean="0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31177-58D8-4EFC-82B5-EA614CD03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FF02F5-EA70-4C92-B123-2253D2648EFD}" type="datetime1">
              <a:rPr lang="en-US" smtClean="0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090DE-A043-4CDB-BC0B-983C13703E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898C08-14CD-4057-BD3C-B2F93F84F9C3}" type="datetime1">
              <a:rPr lang="en-US" smtClean="0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D41341-F0D3-4EEE-9FBF-1A5FB0EEBBF3}" type="datetime1">
              <a:rPr lang="en-US" smtClean="0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06F15-0F5B-4958-9658-6C124A04AC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B4438-B4EE-44D8-B37C-01A659010BE1}" type="datetime1">
              <a:rPr lang="en-US" smtClean="0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3B44D-F8C6-4796-B2BE-3D0FD41F61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788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6420"/>
            <a:ext cx="8229600" cy="50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A2222"/>
                </a:solidFill>
              </a:defRPr>
            </a:lvl1pPr>
          </a:lstStyle>
          <a:p>
            <a:pPr>
              <a:defRPr/>
            </a:pPr>
            <a:fld id="{C3A89AF1-3102-4CD3-9B9C-84C06BB1E295}" type="datetime1">
              <a:rPr lang="en-US" smtClean="0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A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A2222"/>
                </a:solidFill>
              </a:defRPr>
            </a:lvl1pPr>
          </a:lstStyle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effectLst/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A222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A22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A22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A22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70864" y="2133600"/>
            <a:ext cx="777240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Java Collections and Streams</a:t>
            </a:r>
            <a:endParaRPr dirty="0" smtClean="0"/>
          </a:p>
        </p:txBody>
      </p:sp>
      <p:sp>
        <p:nvSpPr>
          <p:cNvPr id="9219" name="Subtitle 3"/>
          <p:cNvSpPr>
            <a:spLocks noGrp="1"/>
          </p:cNvSpPr>
          <p:nvPr>
            <p:ph type="subTitle" idx="1"/>
          </p:nvPr>
        </p:nvSpPr>
        <p:spPr>
          <a:xfrm>
            <a:off x="1337450" y="3913520"/>
            <a:ext cx="6480175" cy="425450"/>
          </a:xfrm>
        </p:spPr>
        <p:txBody>
          <a:bodyPr>
            <a:noAutofit/>
          </a:bodyPr>
          <a:lstStyle/>
          <a:p>
            <a:pPr eaLnBrk="1" hangingPunct="1"/>
            <a:r>
              <a:rPr lang="en-US" sz="1600" dirty="0" smtClean="0"/>
              <a:t>Dr John H Robb, PMP</a:t>
            </a:r>
          </a:p>
          <a:p>
            <a:pPr eaLnBrk="1" hangingPunct="1"/>
            <a:r>
              <a:rPr lang="en-US" sz="1600" dirty="0" smtClean="0"/>
              <a:t>UT Arlington</a:t>
            </a:r>
          </a:p>
          <a:p>
            <a:pPr eaLnBrk="1" hangingPunct="1"/>
            <a:r>
              <a:rPr lang="en-US" sz="1600" dirty="0" smtClean="0"/>
              <a:t>Computer Science and Engineering</a:t>
            </a: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C0145-BD8C-423A-A113-54059481D51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(c) JRCS 2017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 List - Functional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0575" y="4790844"/>
            <a:ext cx="8223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This is the functional equivalent of the previous code - but the call to the </a:t>
            </a:r>
            <a:r>
              <a:rPr lang="en-US" dirty="0" err="1" smtClean="0">
                <a:solidFill>
                  <a:srgbClr val="FF0000"/>
                </a:solidFill>
              </a:rPr>
              <a:t>println</a:t>
            </a:r>
            <a:r>
              <a:rPr lang="en-US" dirty="0" smtClean="0">
                <a:solidFill>
                  <a:srgbClr val="FF0000"/>
                </a:solidFill>
              </a:rPr>
              <a:t>() method is shown as above.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Either approach can be used.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202" y="1047861"/>
            <a:ext cx="82772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1233" y="3152775"/>
            <a:ext cx="2267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of 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implement the following table (captured in Excel)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4051" y="1733107"/>
            <a:ext cx="3936116" cy="315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 for the Data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075" y="1209675"/>
            <a:ext cx="8102452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08074" y="3668233"/>
            <a:ext cx="7219507" cy="1307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8454" y="3232297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Constructor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9283" y="5638799"/>
            <a:ext cx="6333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Setters and Getters in this class are not shown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the previous table and print out the list of Texas cities from Tarrant county that have populations  &gt; 50,000 people</a:t>
            </a:r>
          </a:p>
          <a:p>
            <a:endParaRPr lang="en-US" dirty="0" smtClean="0"/>
          </a:p>
          <a:p>
            <a:r>
              <a:rPr lang="en-US" dirty="0" smtClean="0"/>
              <a:t>The printed stream should say "&lt;City name&gt; is a large Texas city in &lt;County name&gt;"</a:t>
            </a:r>
          </a:p>
          <a:p>
            <a:endParaRPr lang="en-US" dirty="0" smtClean="0"/>
          </a:p>
          <a:p>
            <a:r>
              <a:rPr lang="en-US" dirty="0" smtClean="0"/>
              <a:t>We will look at how to do this in the traditional imperative programming approach and then with Java 8 Functional programming</a:t>
            </a:r>
          </a:p>
          <a:p>
            <a:endParaRPr lang="en-US" dirty="0" smtClean="0"/>
          </a:p>
          <a:p>
            <a:r>
              <a:rPr lang="en-US" dirty="0" smtClean="0"/>
              <a:t>The comparison between the two should provide some insight into Functional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157289"/>
            <a:ext cx="9029700" cy="317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1847850"/>
            <a:ext cx="105727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2876" y="1838325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76425" y="2305050"/>
            <a:ext cx="10572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1875" y="2447925"/>
            <a:ext cx="3219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1176" y="3733799"/>
            <a:ext cx="447674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38750" y="3733800"/>
            <a:ext cx="2000249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74388" y="15144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1213" y="153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4388" y="220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3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46313" y="2352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4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438" y="400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5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6838" y="3676650"/>
            <a:ext cx="22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6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713" y="4657725"/>
            <a:ext cx="70855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1 - using </a:t>
            </a:r>
            <a:r>
              <a:rPr lang="en-US" dirty="0" err="1" smtClean="0">
                <a:solidFill>
                  <a:srgbClr val="FF0000"/>
                </a:solidFill>
              </a:rPr>
              <a:t>BufferedReader</a:t>
            </a:r>
            <a:r>
              <a:rPr lang="en-US" dirty="0" smtClean="0">
                <a:solidFill>
                  <a:srgbClr val="FF0000"/>
                </a:solidFill>
              </a:rPr>
              <a:t> to read a line at a time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2 - </a:t>
            </a:r>
            <a:r>
              <a:rPr lang="en-US" dirty="0" err="1" smtClean="0">
                <a:solidFill>
                  <a:srgbClr val="FF0000"/>
                </a:solidFill>
              </a:rPr>
              <a:t>FileReader</a:t>
            </a:r>
            <a:r>
              <a:rPr lang="en-US" dirty="0" smtClean="0">
                <a:solidFill>
                  <a:srgbClr val="FF0000"/>
                </a:solidFill>
              </a:rPr>
              <a:t> reads from a file at a given location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3 - </a:t>
            </a:r>
            <a:r>
              <a:rPr lang="en-US" dirty="0" err="1" smtClean="0">
                <a:solidFill>
                  <a:srgbClr val="FF0000"/>
                </a:solidFill>
              </a:rPr>
              <a:t>line.split</a:t>
            </a:r>
            <a:r>
              <a:rPr lang="en-US" dirty="0" smtClean="0">
                <a:solidFill>
                  <a:srgbClr val="FF0000"/>
                </a:solidFill>
              </a:rPr>
              <a:t>(",") lets us break up the line by commas (</a:t>
            </a:r>
            <a:r>
              <a:rPr lang="en-US" dirty="0" err="1" smtClean="0">
                <a:solidFill>
                  <a:srgbClr val="FF0000"/>
                </a:solidFill>
              </a:rPr>
              <a:t>csv</a:t>
            </a:r>
            <a:r>
              <a:rPr lang="en-US" dirty="0" smtClean="0">
                <a:solidFill>
                  <a:srgbClr val="FF0000"/>
                </a:solidFill>
              </a:rPr>
              <a:t> file)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4 - values is a String array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5 - use get() on a </a:t>
            </a:r>
            <a:r>
              <a:rPr lang="en-US" dirty="0" err="1" smtClean="0">
                <a:solidFill>
                  <a:srgbClr val="FF0000"/>
                </a:solidFill>
              </a:rPr>
              <a:t>ArrayList</a:t>
            </a:r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6 - don't compare Strings with == use instead .equals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5825" y="1536174"/>
            <a:ext cx="76295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Output from the program:</a:t>
            </a:r>
          </a:p>
          <a:p>
            <a:pPr algn="l"/>
            <a:r>
              <a:rPr lang="en-US" dirty="0" smtClean="0"/>
              <a:t>Arlington is a large Texas city in Tarrant county.</a:t>
            </a:r>
          </a:p>
          <a:p>
            <a:pPr algn="l"/>
            <a:r>
              <a:rPr lang="en-US" dirty="0" smtClean="0"/>
              <a:t>Euless is a large Texas city in Tarrant county.</a:t>
            </a:r>
          </a:p>
          <a:p>
            <a:pPr algn="l"/>
            <a:r>
              <a:rPr lang="en-US" dirty="0" smtClean="0"/>
              <a:t>Fort Worth is a large Texas city in Tarrant county.</a:t>
            </a:r>
          </a:p>
          <a:p>
            <a:pPr algn="l"/>
            <a:r>
              <a:rPr lang="en-US" dirty="0" smtClean="0"/>
              <a:t>Grapevine is a large Texas city in Tarrant county.</a:t>
            </a:r>
          </a:p>
          <a:p>
            <a:pPr algn="l"/>
            <a:r>
              <a:rPr lang="en-US" dirty="0" smtClean="0"/>
              <a:t>Mansfield is a large Texas city in Tarrant county.</a:t>
            </a:r>
          </a:p>
          <a:p>
            <a:pPr algn="l"/>
            <a:r>
              <a:rPr lang="en-US" dirty="0" smtClean="0"/>
              <a:t>North Richland Hills is a large Texas city in Tarrant county.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6075" y="4391024"/>
            <a:ext cx="788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if the input table were unsorted? 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Could we easily sort this using an Imperative approach? 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we use the Collections interface we could use the .sort method - is this immutable?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3275" y="3067050"/>
            <a:ext cx="2505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Streams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4784"/>
            <a:ext cx="8229600" cy="4988479"/>
          </a:xfrm>
        </p:spPr>
        <p:txBody>
          <a:bodyPr/>
          <a:lstStyle/>
          <a:p>
            <a:r>
              <a:rPr lang="en-US" dirty="0" smtClean="0"/>
              <a:t>Streams are built into Java 8 - One of the most common uses of streams is to represent queries over data in </a:t>
            </a:r>
            <a:r>
              <a:rPr lang="en-US" dirty="0" smtClean="0">
                <a:solidFill>
                  <a:srgbClr val="FF0000"/>
                </a:solidFill>
              </a:rPr>
              <a:t>collections</a:t>
            </a:r>
            <a:r>
              <a:rPr lang="en-US" dirty="0" smtClean="0"/>
              <a:t>. </a:t>
            </a:r>
          </a:p>
          <a:p>
            <a:endParaRPr lang="en-US" sz="800" dirty="0" smtClean="0"/>
          </a:p>
          <a:p>
            <a:r>
              <a:rPr lang="en-US" dirty="0" smtClean="0"/>
              <a:t>While streams can resemble collections superficially in reality they differ significantly. 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A Collection</a:t>
            </a:r>
          </a:p>
          <a:p>
            <a:pPr lvl="1"/>
            <a:r>
              <a:rPr lang="en-US" dirty="0" smtClean="0"/>
              <a:t>Is a data structure; its main concern is the organization of data in memory, and a collection persists over a period of time.</a:t>
            </a:r>
          </a:p>
          <a:p>
            <a:pPr lvl="1"/>
            <a:r>
              <a:rPr lang="en-US" dirty="0" smtClean="0"/>
              <a:t>Operations on collections are mutative</a:t>
            </a:r>
          </a:p>
          <a:p>
            <a:r>
              <a:rPr lang="en-US" dirty="0" smtClean="0"/>
              <a:t>A Stream</a:t>
            </a:r>
          </a:p>
          <a:p>
            <a:pPr lvl="1"/>
            <a:r>
              <a:rPr lang="en-US" dirty="0" smtClean="0"/>
              <a:t>Provide no storage for the elements that they process</a:t>
            </a:r>
          </a:p>
          <a:p>
            <a:pPr lvl="1"/>
            <a:r>
              <a:rPr lang="en-US" dirty="0" smtClean="0"/>
              <a:t>Operation on streams are non-mutative - they do not change the source</a:t>
            </a:r>
          </a:p>
          <a:p>
            <a:pPr lvl="1"/>
            <a:r>
              <a:rPr lang="en-US" dirty="0" smtClean="0"/>
              <a:t>We express a stream "pipeline" as a sequence of functional transformations</a:t>
            </a:r>
          </a:p>
          <a:p>
            <a:pPr lvl="1"/>
            <a:r>
              <a:rPr lang="en-US" dirty="0" smtClean="0"/>
              <a:t>Stream pipelines can execute in any order and support parallelism (multiprocessor execution)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" y="1200150"/>
            <a:ext cx="9015413" cy="36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1263" y="3886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1263" y="4019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313" y="4219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3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239" y="4972050"/>
            <a:ext cx="7556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/>
            <a:r>
              <a:rPr lang="en-US" dirty="0" smtClean="0">
                <a:solidFill>
                  <a:srgbClr val="FF0000"/>
                </a:solidFill>
              </a:rPr>
              <a:t>1 - using the .filter function to filter on population &gt; 50,000</a:t>
            </a:r>
          </a:p>
          <a:p>
            <a:pPr marL="342900" indent="-342900" algn="l"/>
            <a:r>
              <a:rPr lang="en-US" dirty="0" smtClean="0">
                <a:solidFill>
                  <a:srgbClr val="FF0000"/>
                </a:solidFill>
              </a:rPr>
              <a:t>2 - using the .filter function to find county names of "Tarrant"</a:t>
            </a:r>
          </a:p>
          <a:p>
            <a:pPr marL="342900" indent="-342900" algn="l"/>
            <a:r>
              <a:rPr lang="en-US" dirty="0" smtClean="0">
                <a:solidFill>
                  <a:srgbClr val="FF0000"/>
                </a:solidFill>
              </a:rPr>
              <a:t>3 - using the .forEach to iterate over each element that matches the previous criterion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6016" y="3147237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Java Collections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485900"/>
            <a:ext cx="8943975" cy="337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9838" y="3829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1263" y="39814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313" y="41814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3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239" y="4972050"/>
            <a:ext cx="75566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/>
            <a:r>
              <a:rPr lang="en-US" dirty="0" smtClean="0">
                <a:solidFill>
                  <a:srgbClr val="FF0000"/>
                </a:solidFill>
              </a:rPr>
              <a:t>1 - using the .filter function to filter on population &gt; 50,000</a:t>
            </a:r>
          </a:p>
          <a:p>
            <a:pPr marL="342900" indent="-342900" algn="l"/>
            <a:r>
              <a:rPr lang="en-US" dirty="0" smtClean="0">
                <a:solidFill>
                  <a:srgbClr val="FF0000"/>
                </a:solidFill>
              </a:rPr>
              <a:t>2 - using the .filter function to find county names of "Tarrant"</a:t>
            </a:r>
          </a:p>
          <a:p>
            <a:pPr marL="342900" indent="-342900" algn="l"/>
            <a:r>
              <a:rPr lang="en-US" dirty="0" smtClean="0">
                <a:solidFill>
                  <a:srgbClr val="FF0000"/>
                </a:solidFill>
              </a:rPr>
              <a:t>3 - using the .sorted to sort the names by integer values</a:t>
            </a:r>
          </a:p>
          <a:p>
            <a:pPr marL="342900" indent="-342900" algn="l"/>
            <a:r>
              <a:rPr lang="en-US" dirty="0" smtClean="0">
                <a:solidFill>
                  <a:srgbClr val="FF0000"/>
                </a:solidFill>
              </a:rPr>
              <a:t>4 - using the .forEach to iterate over each element that matches the previous criterion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9169" y="45053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4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525" y="1536174"/>
            <a:ext cx="80867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Output from the program</a:t>
            </a:r>
          </a:p>
          <a:p>
            <a:pPr algn="l"/>
            <a:r>
              <a:rPr lang="en-US" dirty="0" smtClean="0"/>
              <a:t>Grapevine is a large Texas city in Tarrant county.</a:t>
            </a:r>
          </a:p>
          <a:p>
            <a:pPr algn="l"/>
            <a:r>
              <a:rPr lang="en-US" dirty="0" smtClean="0"/>
              <a:t>Euless is a large Texas city in Tarrant county.</a:t>
            </a:r>
          </a:p>
          <a:p>
            <a:pPr algn="l"/>
            <a:r>
              <a:rPr lang="en-US" dirty="0" smtClean="0"/>
              <a:t>Mansfield is a large Texas city in Tarrant county.</a:t>
            </a:r>
          </a:p>
          <a:p>
            <a:pPr algn="l"/>
            <a:r>
              <a:rPr lang="en-US" dirty="0" smtClean="0"/>
              <a:t>North Richland Hills is a large Texas city in Tarrant county.</a:t>
            </a:r>
          </a:p>
          <a:p>
            <a:pPr algn="l"/>
            <a:r>
              <a:rPr lang="en-US" dirty="0" smtClean="0"/>
              <a:t>Arlington is a large Texas city in Tarrant county.</a:t>
            </a:r>
          </a:p>
          <a:p>
            <a:pPr algn="l"/>
            <a:r>
              <a:rPr lang="en-US" dirty="0" smtClean="0"/>
              <a:t>Fort Worth is a large Texas city in Tarrant county.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674" y="4114800"/>
            <a:ext cx="6479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Names are sorted by smallest to largest population size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6936" y="5191125"/>
            <a:ext cx="384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example sorts by city name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262064"/>
            <a:ext cx="9029700" cy="3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4198" y="5191125"/>
            <a:ext cx="728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example sums the population of all cities in Tarrant County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219200"/>
            <a:ext cx="8934450" cy="372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9692" y="5076825"/>
            <a:ext cx="830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This example sorts by the population of all cities in Tarrant County from smallest to largest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185864"/>
            <a:ext cx="9048750" cy="38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9692" y="5076825"/>
            <a:ext cx="830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This example sorts by the population of all cities in Tarrant County from smallest to largest (an alternative approach)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138238"/>
            <a:ext cx="8924925" cy="3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.collect(</a:t>
            </a:r>
            <a:r>
              <a:rPr lang="en-US" dirty="0" err="1" smtClean="0"/>
              <a:t>toList</a:t>
            </a:r>
            <a:r>
              <a:rPr lang="en-US" dirty="0" smtClean="0"/>
              <a:t>()) - generates a List from a stream of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1" y="1547814"/>
            <a:ext cx="8858250" cy="256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3248025"/>
            <a:ext cx="226695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Stream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.map - let's you convert values of one type in a stream to another type</a:t>
            </a:r>
          </a:p>
          <a:p>
            <a:pPr lvl="1"/>
            <a:r>
              <a:rPr lang="en-US" dirty="0" smtClean="0"/>
              <a:t>We looked at this with the code from Functional2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.filter - selects values in the stream that meet the specified criteria</a:t>
            </a:r>
          </a:p>
          <a:p>
            <a:pPr lvl="1"/>
            <a:r>
              <a:rPr lang="en-US" dirty="0" smtClean="0"/>
              <a:t>We looked at this in several previous examples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flatMap</a:t>
            </a:r>
            <a:r>
              <a:rPr lang="en-US" dirty="0" smtClean="0"/>
              <a:t> - produces a single stream of values out of two streams</a:t>
            </a:r>
          </a:p>
          <a:p>
            <a:endParaRPr lang="en-US" dirty="0" smtClean="0"/>
          </a:p>
          <a:p>
            <a:r>
              <a:rPr lang="en-US" dirty="0" smtClean="0"/>
              <a:t>.min - minimum value in the selected stream of data</a:t>
            </a:r>
          </a:p>
          <a:p>
            <a:endParaRPr lang="en-US" dirty="0" smtClean="0"/>
          </a:p>
          <a:p>
            <a:r>
              <a:rPr lang="en-US" dirty="0" smtClean="0"/>
              <a:t>.max - maximum value in the selected stream of data</a:t>
            </a:r>
          </a:p>
          <a:p>
            <a:endParaRPr lang="en-US" dirty="0" smtClean="0"/>
          </a:p>
          <a:p>
            <a:r>
              <a:rPr lang="en-US" dirty="0" smtClean="0"/>
              <a:t>.reduce - generates a single result from a stream of values</a:t>
            </a:r>
          </a:p>
          <a:p>
            <a:pPr lvl="1"/>
            <a:r>
              <a:rPr lang="en-US" dirty="0" smtClean="0"/>
              <a:t>We looked at this with the code from Functional2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Stream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.forEach - iterates through values in the selected stream</a:t>
            </a:r>
          </a:p>
          <a:p>
            <a:pPr lvl="1"/>
            <a:r>
              <a:rPr lang="en-US" dirty="0" smtClean="0"/>
              <a:t>We looked at this in several previous examples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.sorted - sorts selected values in the stream according to the specified criteria</a:t>
            </a:r>
          </a:p>
          <a:p>
            <a:pPr lvl="1"/>
            <a:r>
              <a:rPr lang="en-US" dirty="0" smtClean="0"/>
              <a:t>We looked at this in several previous examples (Functional 1c&amp;1d)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.range(0,10) - selects values within the range (not inclusive)</a:t>
            </a:r>
          </a:p>
          <a:p>
            <a:endParaRPr lang="en-US" dirty="0" smtClean="0"/>
          </a:p>
          <a:p>
            <a:r>
              <a:rPr lang="en-US" dirty="0" smtClean="0"/>
              <a:t>.distinct - finds the unique elements in a stream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combination of lambda expressions and their use in stream operations lets us write functional code</a:t>
            </a:r>
          </a:p>
          <a:p>
            <a:pPr lvl="1"/>
            <a:r>
              <a:rPr lang="en-US" dirty="0" smtClean="0"/>
              <a:t>We write operations based on </a:t>
            </a:r>
            <a:r>
              <a:rPr lang="en-US" b="1" i="1" dirty="0" smtClean="0"/>
              <a:t>what</a:t>
            </a:r>
            <a:r>
              <a:rPr lang="en-US" dirty="0" smtClean="0"/>
              <a:t> needs to be done (vs. how)</a:t>
            </a:r>
          </a:p>
          <a:p>
            <a:pPr lvl="1"/>
            <a:r>
              <a:rPr lang="en-US" dirty="0" smtClean="0"/>
              <a:t>We try to use as many immutable variables as possible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Developing functional code will help you understand how to write better code</a:t>
            </a:r>
          </a:p>
          <a:p>
            <a:pPr lvl="1"/>
            <a:r>
              <a:rPr lang="en-US" dirty="0" smtClean="0"/>
              <a:t>Code that focuses more on function rather than implementation</a:t>
            </a:r>
          </a:p>
          <a:p>
            <a:pPr lvl="1"/>
            <a:r>
              <a:rPr lang="en-US" dirty="0" smtClean="0"/>
              <a:t>Help you understand how </a:t>
            </a:r>
            <a:r>
              <a:rPr lang="en-US" smtClean="0"/>
              <a:t>to better organize </a:t>
            </a:r>
            <a:r>
              <a:rPr lang="en-US" dirty="0" smtClean="0"/>
              <a:t>code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in This Lecture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are the heart of Java</a:t>
            </a:r>
          </a:p>
          <a:p>
            <a:pPr lvl="1"/>
            <a:r>
              <a:rPr lang="en-US" dirty="0" smtClean="0"/>
              <a:t>It has a number of different collection types to assist in the capture and query of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7450" y="2751207"/>
            <a:ext cx="26574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This lecture will focus primarily on the List collection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2343150"/>
            <a:ext cx="5355721" cy="3929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71525" y="3133724"/>
            <a:ext cx="1209675" cy="676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7573" y="2990850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 in Eclipse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 List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" y="930460"/>
            <a:ext cx="88487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val 11"/>
          <p:cNvSpPr/>
          <p:nvPr/>
        </p:nvSpPr>
        <p:spPr>
          <a:xfrm>
            <a:off x="1828800" y="3285460"/>
            <a:ext cx="744279" cy="467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86986" y="3289004"/>
            <a:ext cx="1229833" cy="467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1814" y="3289004"/>
            <a:ext cx="630865" cy="467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55211" y="29345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546" y="29345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1881" y="29345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40195" y="3707218"/>
            <a:ext cx="2087526" cy="467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802" y="41289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2746" y="5092996"/>
            <a:ext cx="68996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1 - final makes the assignment immutable - we want this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2 - List is a Java collection - a list of restaurant names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3 - &lt;String&gt; is a Java generic - it tells us the type of the List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4 - </a:t>
            </a:r>
            <a:r>
              <a:rPr lang="en-US" dirty="0" err="1" smtClean="0">
                <a:solidFill>
                  <a:srgbClr val="FF0000"/>
                </a:solidFill>
              </a:rPr>
              <a:t>Arrays.asList</a:t>
            </a:r>
            <a:r>
              <a:rPr lang="en-US" dirty="0" smtClean="0">
                <a:solidFill>
                  <a:srgbClr val="FF0000"/>
                </a:solidFill>
              </a:rPr>
              <a:t> makes the list an array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 List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842" y="5114259"/>
            <a:ext cx="8038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This will print out each restaurant name on a separate line.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This is a very rudimentary way to do this. Several possibilities of error here e.g., &lt; vs. &lt;=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1504950"/>
            <a:ext cx="80581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 List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48268" y="3547730"/>
            <a:ext cx="4501117" cy="467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1087" y="4986670"/>
            <a:ext cx="8223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This uses Java (external) </a:t>
            </a:r>
            <a:r>
              <a:rPr lang="en-US" dirty="0" err="1" smtClean="0">
                <a:solidFill>
                  <a:srgbClr val="FF0000"/>
                </a:solidFill>
              </a:rPr>
              <a:t>Iterator</a:t>
            </a:r>
            <a:r>
              <a:rPr lang="en-US" dirty="0" smtClean="0">
                <a:solidFill>
                  <a:srgbClr val="FF0000"/>
                </a:solidFill>
              </a:rPr>
              <a:t> instead - has less potential sources of error. But with both examples we are specifically controlling the order of printing elements.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2014538"/>
            <a:ext cx="82200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457450"/>
            <a:ext cx="82962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 List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19575" y="4029740"/>
            <a:ext cx="1057275" cy="414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81299" y="5226784"/>
            <a:ext cx="6162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3) The forEach method invokes the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4) accept method of the given Consumer for each element in the collection.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Note: a Consumer is like a setter - take parameters &amp; performs an action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88543" y="4022652"/>
            <a:ext cx="1240464" cy="414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81527" y="4326123"/>
            <a:ext cx="949840" cy="414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02393" y="4041702"/>
            <a:ext cx="1888608" cy="414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9011" y="40204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7146" y="36965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8031" y="374421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4427" y="46814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9625" y="1400175"/>
            <a:ext cx="452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/>
            <a:r>
              <a:rPr lang="en-US" dirty="0" smtClean="0">
                <a:solidFill>
                  <a:srgbClr val="FF0000"/>
                </a:solidFill>
              </a:rPr>
              <a:t>1) tell Java what this is  (</a:t>
            </a:r>
            <a:r>
              <a:rPr lang="en-US" dirty="0" err="1" smtClean="0">
                <a:solidFill>
                  <a:srgbClr val="FF0000"/>
                </a:solidFill>
              </a:rPr>
              <a:t>object.listname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 algn="l"/>
            <a:r>
              <a:rPr lang="en-US" dirty="0" smtClean="0">
                <a:solidFill>
                  <a:srgbClr val="FF0000"/>
                </a:solidFill>
              </a:rPr>
              <a:t>2) invokes the forEach method on the collection passing the anonymous instance of Consumer to it.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 List - Functional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82" y="1288866"/>
            <a:ext cx="81438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0575" y="4790844"/>
            <a:ext cx="8223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This is the functional equivalent of the previous code - the forEach is a higher order function that accepts a lambda expression to perform for each element in the list.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This version focuses more on what is performed for each element in the list versus how to iterate through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 List - Functional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0575" y="4790844"/>
            <a:ext cx="8223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This is the functional equivalent of the previous code - but the type of the parameter to the forEach function is made generic so that we could pass multiple types. 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This doesn't do much here but would be handy where we need to print out Strings, </a:t>
            </a:r>
            <a:r>
              <a:rPr lang="en-US" dirty="0" err="1" smtClean="0">
                <a:solidFill>
                  <a:srgbClr val="FF0000"/>
                </a:solidFill>
              </a:rPr>
              <a:t>ints</a:t>
            </a:r>
            <a:r>
              <a:rPr lang="en-US" dirty="0" smtClean="0">
                <a:solidFill>
                  <a:srgbClr val="FF0000"/>
                </a:solidFill>
              </a:rPr>
              <a:t>, doubles, etc.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054950"/>
            <a:ext cx="83915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Notebook</Template>
  <TotalTime>10230</TotalTime>
  <Words>1412</Words>
  <Application>Microsoft Office PowerPoint</Application>
  <PresentationFormat>Letter Paper (8.5x11 in)</PresentationFormat>
  <Paragraphs>201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Notebook</vt:lpstr>
      <vt:lpstr>Java Collections and Streams</vt:lpstr>
      <vt:lpstr>Slide 2</vt:lpstr>
      <vt:lpstr>Java Collections in This Lecture</vt:lpstr>
      <vt:lpstr>Iterating Through a List</vt:lpstr>
      <vt:lpstr>Iterating Through a List (Cont.)</vt:lpstr>
      <vt:lpstr>Iterating Through a List (Cont.)</vt:lpstr>
      <vt:lpstr>Iterating Through a List (Cont.)</vt:lpstr>
      <vt:lpstr>Iterating Through a List - Functional</vt:lpstr>
      <vt:lpstr>Iterating Through a List - Functional (cont.)</vt:lpstr>
      <vt:lpstr>Iterating Through a List - Functional (cont.)</vt:lpstr>
      <vt:lpstr>Slide 11</vt:lpstr>
      <vt:lpstr>Simple Example of Imperative Programming</vt:lpstr>
      <vt:lpstr>Java Class for the Data Table</vt:lpstr>
      <vt:lpstr>The Program</vt:lpstr>
      <vt:lpstr>Imperative Programming Approach</vt:lpstr>
      <vt:lpstr>Imperative Programming Approach</vt:lpstr>
      <vt:lpstr>Slide 17</vt:lpstr>
      <vt:lpstr>Streams</vt:lpstr>
      <vt:lpstr>Functional Programming Approach</vt:lpstr>
      <vt:lpstr>Functional Programming Approach</vt:lpstr>
      <vt:lpstr>Functional Programming Approach</vt:lpstr>
      <vt:lpstr>Functional Programming Approach</vt:lpstr>
      <vt:lpstr>Functional Programming Approach</vt:lpstr>
      <vt:lpstr>Functional Programming Approach</vt:lpstr>
      <vt:lpstr>Functional Programming Approach</vt:lpstr>
      <vt:lpstr>Common Stream Operations</vt:lpstr>
      <vt:lpstr>Common Stream Operations (cont.)</vt:lpstr>
      <vt:lpstr>Common Stream Operations (cont.)</vt:lpstr>
      <vt:lpstr>Functional Programming in Java</vt:lpstr>
      <vt:lpstr>Slide 30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Introduction  and Eclipse</dc:title>
  <dc:creator>Robb</dc:creator>
  <cp:lastModifiedBy>Robb</cp:lastModifiedBy>
  <cp:revision>513</cp:revision>
  <cp:lastPrinted>2000-04-26T18:53:56Z</cp:lastPrinted>
  <dcterms:created xsi:type="dcterms:W3CDTF">2000-10-06T16:34:12Z</dcterms:created>
  <dcterms:modified xsi:type="dcterms:W3CDTF">2017-09-11T20:45:09Z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LFWC\robbjh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false</vt:bool>
  </property>
  <property fmtid="{D5CDD505-2E9C-101B-9397-08002B2CF9AE}" pid="8" name="Allow Footer Overwrite">
    <vt:bool>false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