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2" r:id="rId2"/>
    <p:sldId id="284" r:id="rId3"/>
    <p:sldId id="285" r:id="rId4"/>
    <p:sldId id="286" r:id="rId5"/>
    <p:sldId id="287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0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9" autoAdjust="0"/>
    <p:restoredTop sz="94607" autoAdjust="0"/>
  </p:normalViewPr>
  <p:slideViewPr>
    <p:cSldViewPr snapToGrid="0">
      <p:cViewPr varScale="1">
        <p:scale>
          <a:sx n="86" d="100"/>
          <a:sy n="86" d="100"/>
        </p:scale>
        <p:origin x="936" y="5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ZA" smtClean="0"/>
              <a:t>2019/04/03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ZA" smtClean="0"/>
              <a:t>2019/04/03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dirty="0"/>
              <a:t>Contact Number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dirty="0"/>
              <a:t>Email or Social Media Handle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Single line of text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2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ZA" sz="12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C02DD1-81AE-994B-9B45-8BF5B3F8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" y="0"/>
            <a:ext cx="12192000" cy="6858000"/>
          </a:xfrm>
          <a:prstGeom prst="rect">
            <a:avLst/>
          </a:prstGeom>
        </p:spPr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7912865" y="0"/>
            <a:ext cx="4268782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-834714" y="5653171"/>
            <a:ext cx="298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000" b="1" noProof="1">
                <a:solidFill>
                  <a:srgbClr val="60B0F4"/>
                </a:solidFill>
              </a:rPr>
              <a:t>Rohit Saily</a:t>
            </a:r>
          </a:p>
          <a:p>
            <a:pPr algn="r">
              <a:lnSpc>
                <a:spcPct val="90000"/>
              </a:lnSpc>
            </a:pPr>
            <a:r>
              <a:rPr lang="en-US" sz="2000" b="1" noProof="1">
                <a:solidFill>
                  <a:srgbClr val="60B0F4"/>
                </a:solidFill>
              </a:rPr>
              <a:t>Donisius Wigie</a:t>
            </a:r>
          </a:p>
          <a:p>
            <a:pPr algn="r">
              <a:lnSpc>
                <a:spcPct val="90000"/>
              </a:lnSpc>
            </a:pPr>
            <a:r>
              <a:rPr lang="en-US" sz="2000" b="1" noProof="1">
                <a:solidFill>
                  <a:srgbClr val="60B0F4"/>
                </a:solidFill>
              </a:rPr>
              <a:t>Michael Ilao</a:t>
            </a:r>
          </a:p>
          <a:p>
            <a:pPr algn="r">
              <a:lnSpc>
                <a:spcPct val="90000"/>
              </a:lnSpc>
            </a:pPr>
            <a:r>
              <a:rPr lang="en-US" sz="2000" b="1" noProof="1">
                <a:solidFill>
                  <a:srgbClr val="60B0F4"/>
                </a:solidFill>
              </a:rPr>
              <a:t>L01-G08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8261365" y="5486308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457473" y="5486308"/>
            <a:ext cx="3571782" cy="1219200"/>
          </a:xfrm>
        </p:spPr>
        <p:txBody>
          <a:bodyPr/>
          <a:lstStyle/>
          <a:p>
            <a:r>
              <a:rPr lang="en-ZA" dirty="0"/>
              <a:t>search research without having to re-search once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C571C-08C3-4579-982A-CDF4CF543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30" y="3352351"/>
            <a:ext cx="4544466" cy="19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369314-FDAD-4D03-8C4F-86170DE0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616884"/>
            <a:ext cx="3571782" cy="1200329"/>
          </a:xfrm>
        </p:spPr>
        <p:txBody>
          <a:bodyPr/>
          <a:lstStyle/>
          <a:p>
            <a:r>
              <a:rPr lang="en-CA" dirty="0"/>
              <a:t>Project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C6827-7BF2-4914-BB7C-F85DCF761F93}"/>
              </a:ext>
            </a:extLst>
          </p:cNvPr>
          <p:cNvSpPr txBox="1"/>
          <p:nvPr/>
        </p:nvSpPr>
        <p:spPr>
          <a:xfrm>
            <a:off x="6539896" y="2095129"/>
            <a:ext cx="3195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cs typeface="Angsana New" panose="020B0502040204020203" pitchFamily="18" charset="-34"/>
              </a:rPr>
              <a:t>To create a product that allowed users to search for research papers with ease and accuracy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87882D-A282-4640-8414-164F0BDD23D8}"/>
              </a:ext>
            </a:extLst>
          </p:cNvPr>
          <p:cNvSpPr/>
          <p:nvPr/>
        </p:nvSpPr>
        <p:spPr>
          <a:xfrm>
            <a:off x="2025497" y="2443518"/>
            <a:ext cx="2281561" cy="17422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4889BA-2776-4C5C-A990-D14BB5A69966}"/>
              </a:ext>
            </a:extLst>
          </p:cNvPr>
          <p:cNvSpPr/>
          <p:nvPr/>
        </p:nvSpPr>
        <p:spPr>
          <a:xfrm>
            <a:off x="4027492" y="873950"/>
            <a:ext cx="1624613" cy="967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35727-7FFF-4629-9054-DFE7EA21D860}"/>
              </a:ext>
            </a:extLst>
          </p:cNvPr>
          <p:cNvSpPr/>
          <p:nvPr/>
        </p:nvSpPr>
        <p:spPr>
          <a:xfrm>
            <a:off x="631794" y="868279"/>
            <a:ext cx="1624613" cy="967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7D7314-1927-416D-AF74-7C05ABC7B9F1}"/>
              </a:ext>
            </a:extLst>
          </p:cNvPr>
          <p:cNvSpPr/>
          <p:nvPr/>
        </p:nvSpPr>
        <p:spPr>
          <a:xfrm>
            <a:off x="720570" y="4839807"/>
            <a:ext cx="1624613" cy="967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292EA7-2B71-46B4-B573-4B3783458F72}"/>
              </a:ext>
            </a:extLst>
          </p:cNvPr>
          <p:cNvSpPr/>
          <p:nvPr/>
        </p:nvSpPr>
        <p:spPr>
          <a:xfrm>
            <a:off x="4166568" y="4782605"/>
            <a:ext cx="1624613" cy="967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8073D9-F566-4B8F-8D06-7785B785BE64}"/>
              </a:ext>
            </a:extLst>
          </p:cNvPr>
          <p:cNvSpPr/>
          <p:nvPr/>
        </p:nvSpPr>
        <p:spPr>
          <a:xfrm>
            <a:off x="4715665" y="2794791"/>
            <a:ext cx="1526885" cy="967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CB49B7-6695-46FF-8BD0-A5A2ACC550B3}"/>
              </a:ext>
            </a:extLst>
          </p:cNvPr>
          <p:cNvSpPr/>
          <p:nvPr/>
        </p:nvSpPr>
        <p:spPr>
          <a:xfrm>
            <a:off x="38084" y="2811623"/>
            <a:ext cx="1624613" cy="967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6E297C08-BAB1-4AB2-B1E1-1AC2A5DF13F5}"/>
              </a:ext>
            </a:extLst>
          </p:cNvPr>
          <p:cNvSpPr/>
          <p:nvPr/>
        </p:nvSpPr>
        <p:spPr>
          <a:xfrm rot="19086960">
            <a:off x="2024233" y="1729747"/>
            <a:ext cx="316625" cy="818970"/>
          </a:xfrm>
          <a:prstGeom prst="upArrow">
            <a:avLst>
              <a:gd name="adj1" fmla="val 50000"/>
              <a:gd name="adj2" fmla="val 361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27705167-DD48-4A53-9CB5-9795063D2235}"/>
              </a:ext>
            </a:extLst>
          </p:cNvPr>
          <p:cNvSpPr/>
          <p:nvPr/>
        </p:nvSpPr>
        <p:spPr>
          <a:xfrm rot="2401722">
            <a:off x="3924065" y="1734565"/>
            <a:ext cx="316625" cy="818970"/>
          </a:xfrm>
          <a:prstGeom prst="upArrow">
            <a:avLst>
              <a:gd name="adj1" fmla="val 50000"/>
              <a:gd name="adj2" fmla="val 361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C3339DE0-33CE-4C31-A23B-1FAF22A302C0}"/>
              </a:ext>
            </a:extLst>
          </p:cNvPr>
          <p:cNvSpPr/>
          <p:nvPr/>
        </p:nvSpPr>
        <p:spPr>
          <a:xfrm rot="8780783">
            <a:off x="4033423" y="4068552"/>
            <a:ext cx="316625" cy="818970"/>
          </a:xfrm>
          <a:prstGeom prst="upArrow">
            <a:avLst>
              <a:gd name="adj1" fmla="val 50000"/>
              <a:gd name="adj2" fmla="val 361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D37DE92C-6C81-4286-8325-10F8CD51AAA9}"/>
              </a:ext>
            </a:extLst>
          </p:cNvPr>
          <p:cNvSpPr/>
          <p:nvPr/>
        </p:nvSpPr>
        <p:spPr>
          <a:xfrm rot="13058788">
            <a:off x="2030887" y="4104922"/>
            <a:ext cx="316625" cy="818970"/>
          </a:xfrm>
          <a:prstGeom prst="upArrow">
            <a:avLst>
              <a:gd name="adj1" fmla="val 50000"/>
              <a:gd name="adj2" fmla="val 361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08C09C49-1735-40F9-A5CD-5EFBAD58A8AD}"/>
              </a:ext>
            </a:extLst>
          </p:cNvPr>
          <p:cNvSpPr/>
          <p:nvPr/>
        </p:nvSpPr>
        <p:spPr>
          <a:xfrm rot="5400000">
            <a:off x="4353049" y="3119266"/>
            <a:ext cx="316625" cy="320481"/>
          </a:xfrm>
          <a:prstGeom prst="upArrow">
            <a:avLst>
              <a:gd name="adj1" fmla="val 50000"/>
              <a:gd name="adj2" fmla="val 361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35BD0BD-0157-4731-BD36-B50E7272DE06}"/>
              </a:ext>
            </a:extLst>
          </p:cNvPr>
          <p:cNvSpPr/>
          <p:nvPr/>
        </p:nvSpPr>
        <p:spPr>
          <a:xfrm rot="16200000">
            <a:off x="1670769" y="3152239"/>
            <a:ext cx="312329" cy="290728"/>
          </a:xfrm>
          <a:prstGeom prst="upArrow">
            <a:avLst>
              <a:gd name="adj1" fmla="val 50000"/>
              <a:gd name="adj2" fmla="val 361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DCF60F8-22F0-47F5-B829-5F77B5ED8E43}"/>
              </a:ext>
            </a:extLst>
          </p:cNvPr>
          <p:cNvSpPr txBox="1">
            <a:spLocks/>
          </p:cNvSpPr>
          <p:nvPr/>
        </p:nvSpPr>
        <p:spPr bwMode="gray">
          <a:xfrm>
            <a:off x="2255306" y="3009604"/>
            <a:ext cx="1754406" cy="6379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2800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ZA" sz="2800" dirty="0">
                <a:solidFill>
                  <a:schemeClr val="tx1"/>
                </a:solidFill>
              </a:rPr>
              <a:t>re-search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0C02E-C39C-49F8-8433-FECA84BACB09}"/>
              </a:ext>
            </a:extLst>
          </p:cNvPr>
          <p:cNvSpPr txBox="1"/>
          <p:nvPr/>
        </p:nvSpPr>
        <p:spPr>
          <a:xfrm>
            <a:off x="507637" y="1155646"/>
            <a:ext cx="1872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ZA" sz="1600" dirty="0">
                <a:solidFill>
                  <a:prstClr val="black"/>
                </a:solidFill>
                <a:latin typeface="+mj-lt"/>
              </a:rPr>
              <a:t>Performance</a:t>
            </a:r>
            <a:endParaRPr lang="en-ZA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6ADF20-4691-40D1-B6DB-A4CDF56D5651}"/>
              </a:ext>
            </a:extLst>
          </p:cNvPr>
          <p:cNvSpPr txBox="1"/>
          <p:nvPr/>
        </p:nvSpPr>
        <p:spPr>
          <a:xfrm>
            <a:off x="4226676" y="1115509"/>
            <a:ext cx="1226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ZA" sz="2000" dirty="0">
                <a:solidFill>
                  <a:prstClr val="black"/>
                </a:solidFill>
                <a:latin typeface="+mj-lt"/>
              </a:rPr>
              <a:t>Variety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DF283-3068-4F11-9738-3673EBBBACA4}"/>
              </a:ext>
            </a:extLst>
          </p:cNvPr>
          <p:cNvSpPr txBox="1"/>
          <p:nvPr/>
        </p:nvSpPr>
        <p:spPr>
          <a:xfrm>
            <a:off x="919754" y="4953942"/>
            <a:ext cx="122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ZA" sz="1200" dirty="0">
                <a:solidFill>
                  <a:prstClr val="black"/>
                </a:solidFill>
                <a:latin typeface="+mj-lt"/>
              </a:rPr>
              <a:t>Quality</a:t>
            </a:r>
          </a:p>
          <a:p>
            <a:pPr lvl="0" algn="ctr"/>
            <a:r>
              <a:rPr lang="en-ZA" sz="1200" dirty="0">
                <a:solidFill>
                  <a:prstClr val="black"/>
                </a:solidFill>
                <a:latin typeface="+mj-lt"/>
              </a:rPr>
              <a:t>And Relevance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26AFB0-0BA4-4997-97C6-1093A18722AB}"/>
              </a:ext>
            </a:extLst>
          </p:cNvPr>
          <p:cNvSpPr txBox="1"/>
          <p:nvPr/>
        </p:nvSpPr>
        <p:spPr>
          <a:xfrm>
            <a:off x="4351121" y="5080684"/>
            <a:ext cx="1300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ZA" sz="1600" dirty="0">
                <a:solidFill>
                  <a:prstClr val="black"/>
                </a:solidFill>
                <a:latin typeface="+mj-lt"/>
              </a:rPr>
              <a:t>Flexibility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EE175E8-184E-4597-BE37-E45C7CAB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608" y="3437819"/>
            <a:ext cx="2962358" cy="300938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C3E8AC1-F6D1-44D6-84B0-BECE9CA93479}"/>
              </a:ext>
            </a:extLst>
          </p:cNvPr>
          <p:cNvSpPr txBox="1"/>
          <p:nvPr/>
        </p:nvSpPr>
        <p:spPr>
          <a:xfrm>
            <a:off x="-121585" y="3133825"/>
            <a:ext cx="1872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ZA" sz="1600" dirty="0">
                <a:solidFill>
                  <a:prstClr val="black"/>
                </a:solidFill>
                <a:latin typeface="+mj-lt"/>
              </a:rPr>
              <a:t>Growth</a:t>
            </a:r>
            <a:endParaRPr lang="en-ZA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15F9E6-7595-4B15-BEBB-B481512D6A80}"/>
              </a:ext>
            </a:extLst>
          </p:cNvPr>
          <p:cNvSpPr txBox="1"/>
          <p:nvPr/>
        </p:nvSpPr>
        <p:spPr>
          <a:xfrm>
            <a:off x="4852045" y="3053658"/>
            <a:ext cx="1226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ZA" sz="2000" dirty="0">
                <a:solidFill>
                  <a:prstClr val="black"/>
                </a:solidFill>
                <a:latin typeface="+mj-lt"/>
              </a:rPr>
              <a:t>UI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65C9117-AF28-4641-96A4-C3E5B4BA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25" y="15582"/>
            <a:ext cx="1505012" cy="6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9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7B69-982D-4A09-9F49-DDA8E9E0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Scope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9CA0-19A1-4A61-9C75-84765DBE5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target audience for our application is any academics that publish research and would like it available for others to use and cite in their research.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other side of our audience is students searching for relevant research papers to what they require.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Creating an innovative and useful application that could be widely used by all members of academia.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F54DD-4AB3-4A4C-AC6C-149D2C91E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r="857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AC206A3E-633B-42E8-9361-6D147AB83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365363"/>
            <a:ext cx="420000" cy="421200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4458E6-A88A-4E8D-AEF0-E6762048E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25" y="15582"/>
            <a:ext cx="1505012" cy="6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64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564F64F9-C795-4C57-860A-816B8ABF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Dataset	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5A8DEA-436A-4F7D-9949-524F9B2CF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2781857"/>
            <a:ext cx="5069382" cy="2369936"/>
          </a:xfrm>
          <a:prstGeom prst="rect">
            <a:avLst/>
          </a:pr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93CA5D6-62AC-4A13-ACA3-4CB079F4A78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781373" y="2279151"/>
            <a:ext cx="4088072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u="sng" dirty="0">
                <a:solidFill>
                  <a:schemeClr val="tx1"/>
                </a:solidFill>
              </a:rPr>
              <a:t>AMINER.ORG - DBLP-CitationnetworkV10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Contains 3,079,007 papers and 25,166,994 citation relationships.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 papers are tuples Paper ID, the title, the authors, the publishing venue, the year it was published, the citation number, the references and the abstract.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 papers were related by citations.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0" name="Slide Number Placeholder 2">
            <a:extLst>
              <a:ext uri="{FF2B5EF4-FFF2-40B4-BE49-F238E27FC236}">
                <a16:creationId xmlns:a16="http://schemas.microsoft.com/office/drawing/2014/main" id="{F8BC89C5-191F-4D7C-9D20-1EEBC0B3C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365363"/>
            <a:ext cx="420000" cy="421200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130A103-2442-4BA6-A658-AF0FD91A1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25" y="15582"/>
            <a:ext cx="1505012" cy="6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42EE-F958-4DB4-8838-4641F28D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DB3B-AB3C-43F6-A0DA-AA82DE05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00" y="1766869"/>
            <a:ext cx="3974900" cy="2465913"/>
          </a:xfrm>
        </p:spPr>
        <p:txBody>
          <a:bodyPr/>
          <a:lstStyle/>
          <a:p>
            <a:r>
              <a:rPr lang="en-CA" dirty="0"/>
              <a:t>Reliability</a:t>
            </a:r>
          </a:p>
          <a:p>
            <a:r>
              <a:rPr lang="en-CA" dirty="0"/>
              <a:t>Performance</a:t>
            </a:r>
          </a:p>
          <a:p>
            <a:r>
              <a:rPr lang="en-CA" dirty="0"/>
              <a:t>Growth</a:t>
            </a:r>
          </a:p>
          <a:p>
            <a:r>
              <a:rPr lang="en-CA" dirty="0"/>
              <a:t>Quality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181F6-1415-4EC9-BA42-315EFDDD2D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CC5AB-A7BA-4CB5-B99D-8D6B1B05FF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000" y="1155374"/>
            <a:ext cx="3975100" cy="432001"/>
          </a:xfrm>
        </p:spPr>
        <p:txBody>
          <a:bodyPr/>
          <a:lstStyle/>
          <a:p>
            <a:r>
              <a:rPr lang="en-CA" sz="2400" dirty="0"/>
              <a:t>Non-Functional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E1338B7-C4FF-4AC1-9DD4-92DE34213717}"/>
              </a:ext>
            </a:extLst>
          </p:cNvPr>
          <p:cNvSpPr txBox="1">
            <a:spLocks/>
          </p:cNvSpPr>
          <p:nvPr/>
        </p:nvSpPr>
        <p:spPr>
          <a:xfrm>
            <a:off x="2550827" y="2380031"/>
            <a:ext cx="3975100" cy="43200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400" dirty="0"/>
          </a:p>
          <a:p>
            <a:r>
              <a:rPr lang="en-CA" sz="2400" dirty="0"/>
              <a:t>Functional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449716-8715-4659-9DE9-5FB27A9F8747}"/>
              </a:ext>
            </a:extLst>
          </p:cNvPr>
          <p:cNvSpPr txBox="1">
            <a:spLocks/>
          </p:cNvSpPr>
          <p:nvPr/>
        </p:nvSpPr>
        <p:spPr>
          <a:xfrm>
            <a:off x="2419550" y="2987169"/>
            <a:ext cx="2250104" cy="2465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Search for relevant papers based on key words</a:t>
            </a:r>
          </a:p>
          <a:p>
            <a:r>
              <a:rPr lang="en-CA" dirty="0"/>
              <a:t>Search by authors</a:t>
            </a:r>
          </a:p>
          <a:p>
            <a:r>
              <a:rPr lang="en-CA" dirty="0"/>
              <a:t>User Interface</a:t>
            </a:r>
          </a:p>
          <a:p>
            <a:r>
              <a:rPr lang="en-CA" dirty="0"/>
              <a:t>Presenting the results in worst case linear time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93BFEA6F-7889-4FBD-AFB9-D709A040DC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r="4959"/>
          <a:stretch>
            <a:fillRect/>
          </a:stretch>
        </p:blipFill>
        <p:spPr/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C6DFA64-9C45-466A-9668-27DC56E5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25" y="15582"/>
            <a:ext cx="1505012" cy="6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0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AD83-B5AA-4A51-B3EF-2DC18590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664000" cy="899650"/>
          </a:xfrm>
        </p:spPr>
        <p:txBody>
          <a:bodyPr/>
          <a:lstStyle/>
          <a:p>
            <a:r>
              <a:rPr lang="en-CA" dirty="0"/>
              <a:t>Algorithm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75C00-8679-451E-9107-3D194B2D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5531" y="2606554"/>
            <a:ext cx="1980000" cy="3544864"/>
          </a:xfrm>
        </p:spPr>
        <p:txBody>
          <a:bodyPr/>
          <a:lstStyle/>
          <a:p>
            <a:r>
              <a:rPr lang="en-CA" dirty="0"/>
              <a:t>-search topics</a:t>
            </a:r>
          </a:p>
          <a:p>
            <a:r>
              <a:rPr lang="en-CA" dirty="0"/>
              <a:t>-search authors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DA063-EB72-4AB4-A782-7DC6FC4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BB37AC-3A07-4B0E-843D-ECB1D0166F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2008" y="2606553"/>
            <a:ext cx="1980000" cy="3544863"/>
          </a:xfrm>
        </p:spPr>
        <p:txBody>
          <a:bodyPr/>
          <a:lstStyle/>
          <a:p>
            <a:r>
              <a:rPr lang="en-CA" dirty="0"/>
              <a:t>-Sort databases</a:t>
            </a:r>
          </a:p>
          <a:p>
            <a:r>
              <a:rPr lang="en-CA" dirty="0"/>
              <a:t>-sort papers and rank them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E126F0-E7D9-44BE-BEBC-D667FD1E29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8485" y="2626301"/>
            <a:ext cx="1980000" cy="3544863"/>
          </a:xfrm>
        </p:spPr>
        <p:txBody>
          <a:bodyPr/>
          <a:lstStyle/>
          <a:p>
            <a:r>
              <a:rPr lang="en-CA" dirty="0"/>
              <a:t>-graphed papers by references, digraph if a refers to b. b points to a. helps with ranking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8E62B1-2452-443A-B301-E5C9DDAD55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531" y="2044699"/>
            <a:ext cx="1980000" cy="360000"/>
          </a:xfrm>
        </p:spPr>
        <p:txBody>
          <a:bodyPr/>
          <a:lstStyle/>
          <a:p>
            <a:r>
              <a:rPr lang="en-CA" dirty="0"/>
              <a:t>Searching Algorithm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CD05F4-AA2C-4AE1-A120-390F081B41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2008" y="2044699"/>
            <a:ext cx="1980000" cy="360000"/>
          </a:xfrm>
        </p:spPr>
        <p:txBody>
          <a:bodyPr/>
          <a:lstStyle/>
          <a:p>
            <a:r>
              <a:rPr lang="en-CA" dirty="0"/>
              <a:t>Sorting Algorithm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307B09-0553-4CEC-A3D2-ECF335D107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68485" y="2044699"/>
            <a:ext cx="1980000" cy="360000"/>
          </a:xfrm>
        </p:spPr>
        <p:txBody>
          <a:bodyPr/>
          <a:lstStyle/>
          <a:p>
            <a:r>
              <a:rPr lang="en-CA" dirty="0"/>
              <a:t>Graphing Algorithm</a:t>
            </a:r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7CFEA-BC0F-42F6-AD62-D97763F5E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25" y="15582"/>
            <a:ext cx="1505012" cy="654680"/>
          </a:xfrm>
          <a:prstGeom prst="rect">
            <a:avLst/>
          </a:prstGeom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51B151C-9E79-4ACC-BCA2-270EBB456E9E}"/>
              </a:ext>
            </a:extLst>
          </p:cNvPr>
          <p:cNvSpPr txBox="1">
            <a:spLocks/>
          </p:cNvSpPr>
          <p:nvPr/>
        </p:nvSpPr>
        <p:spPr>
          <a:xfrm>
            <a:off x="8524962" y="2044699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Input and Output</a:t>
            </a:r>
          </a:p>
          <a:p>
            <a:endParaRPr lang="en-C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B42A63D-AC0E-4AFE-BD0B-A83CB8436E41}"/>
              </a:ext>
            </a:extLst>
          </p:cNvPr>
          <p:cNvSpPr txBox="1">
            <a:spLocks/>
          </p:cNvSpPr>
          <p:nvPr/>
        </p:nvSpPr>
        <p:spPr>
          <a:xfrm>
            <a:off x="8524962" y="2626300"/>
            <a:ext cx="1980000" cy="3544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Input is taken from the AMINER data set and converted to an XLS file with title, abstract, authors, Id, references.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Input from the user is the data set to be searched and the topic or author to be searched.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Output is all the relevant papers that matched the user input.</a:t>
            </a:r>
          </a:p>
        </p:txBody>
      </p:sp>
    </p:spTree>
    <p:extLst>
      <p:ext uri="{BB962C8B-B14F-4D97-AF65-F5344CB8AC3E}">
        <p14:creationId xmlns:p14="http://schemas.microsoft.com/office/powerpoint/2010/main" val="314550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B4B5E67-54B7-4615-A777-BCC8293147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92" y="1105721"/>
            <a:ext cx="3061383" cy="9352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41C29F-A103-4DF3-860A-1A389D01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Verification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3A80-F18A-41E7-A7E7-F43F705A9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6CC54C-48B1-4530-A8F7-38429A18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25" y="15582"/>
            <a:ext cx="1505012" cy="654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DE0F5C-23A0-4F1A-80B2-54BAFC304949}"/>
              </a:ext>
            </a:extLst>
          </p:cNvPr>
          <p:cNvSpPr txBox="1"/>
          <p:nvPr/>
        </p:nvSpPr>
        <p:spPr>
          <a:xfrm>
            <a:off x="958788" y="2379216"/>
            <a:ext cx="446546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Test Cases - Back-End</a:t>
            </a:r>
          </a:p>
          <a:p>
            <a:endParaRPr lang="en-CA" sz="2000" dirty="0"/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CA" dirty="0"/>
              <a:t>Validity: program is returning relevant information</a:t>
            </a:r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CA" dirty="0"/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CA" dirty="0"/>
              <a:t>Performance: program returns information in linear time</a:t>
            </a:r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CA" dirty="0"/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CA" dirty="0"/>
              <a:t>Boundary Cases: testing empty string as input</a:t>
            </a:r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CA" dirty="0"/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CA" dirty="0"/>
              <a:t>Exceptions: test all exceptions are working functional</a:t>
            </a:r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CAE9D-4C7B-48D8-95FA-437441D493A3}"/>
              </a:ext>
            </a:extLst>
          </p:cNvPr>
          <p:cNvSpPr txBox="1"/>
          <p:nvPr/>
        </p:nvSpPr>
        <p:spPr>
          <a:xfrm>
            <a:off x="6767746" y="2379216"/>
            <a:ext cx="44654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Test Cases – Front-End</a:t>
            </a:r>
          </a:p>
          <a:p>
            <a:endParaRPr lang="en-CA" sz="2000" dirty="0"/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CA" dirty="0"/>
              <a:t>Performance: ease-of-use is of high priority</a:t>
            </a:r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CA" dirty="0"/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CA" dirty="0"/>
              <a:t>Quality: User Inputs should be filtered for trivial strings. ex: “empty string”</a:t>
            </a:r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CA" dirty="0"/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CA" dirty="0"/>
              <a:t>Validity: UI returns the same output as the Back-End console</a:t>
            </a:r>
          </a:p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FF46F2-6AD7-4474-B0F4-0942A095FB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9"/>
          <a:stretch/>
        </p:blipFill>
        <p:spPr>
          <a:xfrm>
            <a:off x="7883369" y="761435"/>
            <a:ext cx="1935099" cy="16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61A7-41DA-4100-A071-EA255CC43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B286E-83DA-4BEB-9540-FBC2DC2A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864509"/>
            <a:ext cx="4047843" cy="176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AC6FD-A0CB-4B8B-A5E5-6D6E997B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73C415-D670-4716-A5EC-CC4D52CA2BAC}" type="slidenum">
              <a:rPr lang="en-US" sz="15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4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 Pitch Deck_SB - v6.potx" id="{93EB355F-44AA-4C3B-B422-06FEF3368D10}" vid="{6D3ED4B3-79CD-40AE-9163-46339FA98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Tahoma</vt:lpstr>
      <vt:lpstr>Times New Roman</vt:lpstr>
      <vt:lpstr>Office Theme</vt:lpstr>
      <vt:lpstr>PowerPoint Presentation</vt:lpstr>
      <vt:lpstr>Project Objective</vt:lpstr>
      <vt:lpstr>Scope and Motivation</vt:lpstr>
      <vt:lpstr>Dataset </vt:lpstr>
      <vt:lpstr>Requirements</vt:lpstr>
      <vt:lpstr>Algorithm Challenges</vt:lpstr>
      <vt:lpstr>Verification and Validation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2019-04-03T18:45:47Z</dcterms:created>
  <dcterms:modified xsi:type="dcterms:W3CDTF">2019-04-03T20:38:24Z</dcterms:modified>
</cp:coreProperties>
</file>