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62" r:id="rId2"/>
    <p:sldId id="259" r:id="rId3"/>
    <p:sldId id="257" r:id="rId4"/>
    <p:sldId id="258" r:id="rId5"/>
    <p:sldId id="260" r:id="rId6"/>
    <p:sldId id="261" r:id="rId7"/>
    <p:sldId id="263"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86E3830-5F37-4708-8443-F98276E40426}" v="1" dt="2021-05-09T21:47:46.75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159" autoAdjust="0"/>
    <p:restoredTop sz="87104" autoAdjust="0"/>
  </p:normalViewPr>
  <p:slideViewPr>
    <p:cSldViewPr snapToGrid="0">
      <p:cViewPr varScale="1">
        <p:scale>
          <a:sx n="163" d="100"/>
          <a:sy n="163" d="100"/>
        </p:scale>
        <p:origin x="288" y="1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CHAEL.JAGDHARRY" userId="cfe88c1d-c5ea-41aa-bf00-63c90d7c9299" providerId="ADAL" clId="{A86E3830-5F37-4708-8443-F98276E40426}"/>
    <pc:docChg chg="undo custSel modSld sldOrd">
      <pc:chgData name="MICHAEL.JAGDHARRY" userId="cfe88c1d-c5ea-41aa-bf00-63c90d7c9299" providerId="ADAL" clId="{A86E3830-5F37-4708-8443-F98276E40426}" dt="2021-05-09T21:48:29.599" v="520" actId="14100"/>
      <pc:docMkLst>
        <pc:docMk/>
      </pc:docMkLst>
      <pc:sldChg chg="modSp mod">
        <pc:chgData name="MICHAEL.JAGDHARRY" userId="cfe88c1d-c5ea-41aa-bf00-63c90d7c9299" providerId="ADAL" clId="{A86E3830-5F37-4708-8443-F98276E40426}" dt="2021-05-09T18:57:40.082" v="73" actId="20577"/>
        <pc:sldMkLst>
          <pc:docMk/>
          <pc:sldMk cId="2487619463" sldId="256"/>
        </pc:sldMkLst>
        <pc:spChg chg="mod">
          <ac:chgData name="MICHAEL.JAGDHARRY" userId="cfe88c1d-c5ea-41aa-bf00-63c90d7c9299" providerId="ADAL" clId="{A86E3830-5F37-4708-8443-F98276E40426}" dt="2021-05-09T18:57:40.082" v="73" actId="20577"/>
          <ac:spMkLst>
            <pc:docMk/>
            <pc:sldMk cId="2487619463" sldId="256"/>
            <ac:spMk id="2" creationId="{ED9E2570-E717-44CD-B332-27BFAB85B27D}"/>
          </ac:spMkLst>
        </pc:spChg>
        <pc:spChg chg="mod">
          <ac:chgData name="MICHAEL.JAGDHARRY" userId="cfe88c1d-c5ea-41aa-bf00-63c90d7c9299" providerId="ADAL" clId="{A86E3830-5F37-4708-8443-F98276E40426}" dt="2021-05-09T18:55:41.748" v="44" actId="20577"/>
          <ac:spMkLst>
            <pc:docMk/>
            <pc:sldMk cId="2487619463" sldId="256"/>
            <ac:spMk id="3" creationId="{8AB150EA-C73E-43D1-B4DF-F03242616216}"/>
          </ac:spMkLst>
        </pc:spChg>
      </pc:sldChg>
      <pc:sldChg chg="ord modNotesTx">
        <pc:chgData name="MICHAEL.JAGDHARRY" userId="cfe88c1d-c5ea-41aa-bf00-63c90d7c9299" providerId="ADAL" clId="{A86E3830-5F37-4708-8443-F98276E40426}" dt="2021-05-09T20:38:06.584" v="510" actId="20577"/>
        <pc:sldMkLst>
          <pc:docMk/>
          <pc:sldMk cId="4064611770" sldId="257"/>
        </pc:sldMkLst>
      </pc:sldChg>
      <pc:sldChg chg="ord">
        <pc:chgData name="MICHAEL.JAGDHARRY" userId="cfe88c1d-c5ea-41aa-bf00-63c90d7c9299" providerId="ADAL" clId="{A86E3830-5F37-4708-8443-F98276E40426}" dt="2021-05-09T20:47:21.622" v="512"/>
        <pc:sldMkLst>
          <pc:docMk/>
          <pc:sldMk cId="3019443774" sldId="258"/>
        </pc:sldMkLst>
      </pc:sldChg>
      <pc:sldChg chg="addSp delSp modSp mod">
        <pc:chgData name="MICHAEL.JAGDHARRY" userId="cfe88c1d-c5ea-41aa-bf00-63c90d7c9299" providerId="ADAL" clId="{A86E3830-5F37-4708-8443-F98276E40426}" dt="2021-05-09T21:48:29.599" v="520" actId="14100"/>
        <pc:sldMkLst>
          <pc:docMk/>
          <pc:sldMk cId="3148175714" sldId="261"/>
        </pc:sldMkLst>
        <pc:spChg chg="add del">
          <ac:chgData name="MICHAEL.JAGDHARRY" userId="cfe88c1d-c5ea-41aa-bf00-63c90d7c9299" providerId="ADAL" clId="{A86E3830-5F37-4708-8443-F98276E40426}" dt="2021-05-09T21:47:16.384" v="515" actId="22"/>
          <ac:spMkLst>
            <pc:docMk/>
            <pc:sldMk cId="3148175714" sldId="261"/>
            <ac:spMk id="4" creationId="{1AD10B75-4FA8-4820-A337-C876EA1F1C23}"/>
          </ac:spMkLst>
        </pc:spChg>
        <pc:picChg chg="del">
          <ac:chgData name="MICHAEL.JAGDHARRY" userId="cfe88c1d-c5ea-41aa-bf00-63c90d7c9299" providerId="ADAL" clId="{A86E3830-5F37-4708-8443-F98276E40426}" dt="2021-05-09T21:47:12.880" v="513" actId="478"/>
          <ac:picMkLst>
            <pc:docMk/>
            <pc:sldMk cId="3148175714" sldId="261"/>
            <ac:picMk id="5" creationId="{CF3D938A-9334-4B97-8B95-A5964614A1F7}"/>
          </ac:picMkLst>
        </pc:picChg>
        <pc:picChg chg="add mod">
          <ac:chgData name="MICHAEL.JAGDHARRY" userId="cfe88c1d-c5ea-41aa-bf00-63c90d7c9299" providerId="ADAL" clId="{A86E3830-5F37-4708-8443-F98276E40426}" dt="2021-05-09T21:48:29.599" v="520" actId="14100"/>
          <ac:picMkLst>
            <pc:docMk/>
            <pc:sldMk cId="3148175714" sldId="261"/>
            <ac:picMk id="6" creationId="{C5D9D1AF-DE6F-4521-ADA7-86D68DAEE247}"/>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E649E0-5221-4EB6-9A2D-0D580923FEB1}" type="datetimeFigureOut">
              <a:rPr lang="en-US" smtClean="0"/>
              <a:t>5/9/2021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EB4D76-492D-4D47-8CDD-A44781196E6A}" type="slidenum">
              <a:rPr lang="en-US" smtClean="0"/>
              <a:t>‹#›</a:t>
            </a:fld>
            <a:endParaRPr lang="en-US"/>
          </a:p>
        </p:txBody>
      </p:sp>
    </p:spTree>
    <p:extLst>
      <p:ext uri="{BB962C8B-B14F-4D97-AF65-F5344CB8AC3E}">
        <p14:creationId xmlns:p14="http://schemas.microsoft.com/office/powerpoint/2010/main" val="24448575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r>
              <a:rPr lang="en-US" sz="1800" dirty="0">
                <a:effectLst/>
                <a:latin typeface="Calibri" panose="020F0502020204030204" pitchFamily="34" charset="0"/>
              </a:rPr>
              <a:t>Each of the regularization methods perform very well, each around the neighborhood of about .93. The random forest performed poorly compared to these regularization methods. Random forests require many observations per predictor to perform well, especially since it's a nonparametric model. That we only have 480 observations and 43 variables could explain the underperformance. </a:t>
            </a:r>
          </a:p>
          <a:p>
            <a:pPr marL="0" marR="0">
              <a:spcBef>
                <a:spcPts val="0"/>
              </a:spcBef>
              <a:spcAft>
                <a:spcPts val="0"/>
              </a:spcAft>
            </a:pPr>
            <a:r>
              <a:rPr lang="en-US" sz="1800" dirty="0">
                <a:effectLst/>
                <a:latin typeface="Calibri" panose="020F0502020204030204" pitchFamily="34" charset="0"/>
              </a:rPr>
              <a:t> </a:t>
            </a:r>
          </a:p>
          <a:p>
            <a:pPr marL="0" marR="0">
              <a:spcBef>
                <a:spcPts val="0"/>
              </a:spcBef>
              <a:spcAft>
                <a:spcPts val="0"/>
              </a:spcAft>
            </a:pPr>
            <a:r>
              <a:rPr lang="en-US" sz="1800" dirty="0">
                <a:effectLst/>
                <a:latin typeface="Calibri" panose="020F0502020204030204" pitchFamily="34" charset="0"/>
              </a:rPr>
              <a:t>Suppose the true relationship between the predictors and the response is a smooth function in R</a:t>
            </a:r>
            <a:r>
              <a:rPr lang="en-US" sz="1800" baseline="30000" dirty="0">
                <a:effectLst/>
                <a:latin typeface="Calibri" panose="020F0502020204030204" pitchFamily="34" charset="0"/>
              </a:rPr>
              <a:t>p</a:t>
            </a:r>
            <a:r>
              <a:rPr lang="en-US" sz="1800" dirty="0">
                <a:effectLst/>
                <a:latin typeface="Calibri" panose="020F0502020204030204" pitchFamily="34" charset="0"/>
              </a:rPr>
              <a:t>. We know that the regularization methods produce a smooth p-dimensional prediction function, as they are really extensions of the ordinary least squares regression. So if the data comes from a smooth p-dimensional surface, then such methods should fit the data well. In contrast, the random forest, which is a p-dimensional step function, and therefore is not smooth, will introduce greater prediction error. The p=1 case is illustrated below.</a:t>
            </a:r>
          </a:p>
          <a:p>
            <a:endParaRPr lang="en-US" dirty="0"/>
          </a:p>
        </p:txBody>
      </p:sp>
      <p:sp>
        <p:nvSpPr>
          <p:cNvPr id="4" name="Slide Number Placeholder 3"/>
          <p:cNvSpPr>
            <a:spLocks noGrp="1"/>
          </p:cNvSpPr>
          <p:nvPr>
            <p:ph type="sldNum" sz="quarter" idx="5"/>
          </p:nvPr>
        </p:nvSpPr>
        <p:spPr/>
        <p:txBody>
          <a:bodyPr/>
          <a:lstStyle/>
          <a:p>
            <a:fld id="{EFEB4D76-492D-4D47-8CDD-A44781196E6A}" type="slidenum">
              <a:rPr lang="en-US" smtClean="0"/>
              <a:t>2</a:t>
            </a:fld>
            <a:endParaRPr lang="en-US"/>
          </a:p>
        </p:txBody>
      </p:sp>
    </p:spTree>
    <p:extLst>
      <p:ext uri="{BB962C8B-B14F-4D97-AF65-F5344CB8AC3E}">
        <p14:creationId xmlns:p14="http://schemas.microsoft.com/office/powerpoint/2010/main" val="20819884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Observing the boxplots, we see that they are symmetric about their mean, which is approximately 0, and that the points cluster around the mean. </a:t>
            </a:r>
            <a:r>
              <a:rPr lang="en-US" strike="sngStrike" dirty="0">
                <a:effectLst/>
              </a:rPr>
              <a:t>This is evidence that the residuals are normally distributed with mean 0, but further tests such as </a:t>
            </a:r>
            <a:r>
              <a:rPr lang="en-US" strike="sngStrike" dirty="0" err="1">
                <a:effectLst/>
              </a:rPr>
              <a:t>QQPlots</a:t>
            </a:r>
            <a:r>
              <a:rPr lang="en-US" strike="sngStrike" dirty="0">
                <a:effectLst/>
              </a:rPr>
              <a:t> or Wilk’s test for normality would have to be done for greater confirmation.</a:t>
            </a:r>
            <a:r>
              <a:rPr lang="en-US" dirty="0">
                <a:effectLst>
                  <a:outerShdw blurRad="38100" dist="38100" dir="2700000" algn="tl">
                    <a:srgbClr val="000000">
                      <a:alpha val="43137"/>
                    </a:srgbClr>
                  </a:outerShdw>
                </a:effectLst>
              </a:rPr>
              <a:t> </a:t>
            </a:r>
            <a:r>
              <a:rPr lang="en-US" dirty="0"/>
              <a:t>Looking at the training residuals, we see the random forest model has the greatest residual variance amongst all models. Going from training residuals to test residuals, we observe an increase in the range and interquartile range for lasso, suggesting that the test residual variance for lasso is greater than the training residual variance. However the Ridge and El-net methods appear to exhibit the opposite behavior. That is, the sizes of the test boxplots for ridge and </a:t>
            </a:r>
            <a:r>
              <a:rPr lang="en-US" dirty="0" err="1"/>
              <a:t>elnet</a:t>
            </a:r>
            <a:r>
              <a:rPr lang="en-US" dirty="0"/>
              <a:t> are smaller than the corresponding training boxplots, suggesting a decrease in the residual variances for these methods. </a:t>
            </a:r>
          </a:p>
        </p:txBody>
      </p:sp>
      <p:sp>
        <p:nvSpPr>
          <p:cNvPr id="4" name="Slide Number Placeholder 3"/>
          <p:cNvSpPr>
            <a:spLocks noGrp="1"/>
          </p:cNvSpPr>
          <p:nvPr>
            <p:ph type="sldNum" sz="quarter" idx="5"/>
          </p:nvPr>
        </p:nvSpPr>
        <p:spPr/>
        <p:txBody>
          <a:bodyPr/>
          <a:lstStyle/>
          <a:p>
            <a:fld id="{EFEB4D76-492D-4D47-8CDD-A44781196E6A}" type="slidenum">
              <a:rPr lang="en-US" smtClean="0"/>
              <a:t>3</a:t>
            </a:fld>
            <a:endParaRPr lang="en-US"/>
          </a:p>
        </p:txBody>
      </p:sp>
    </p:spTree>
    <p:extLst>
      <p:ext uri="{BB962C8B-B14F-4D97-AF65-F5344CB8AC3E}">
        <p14:creationId xmlns:p14="http://schemas.microsoft.com/office/powerpoint/2010/main" val="25615861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can see that the Elastic Net Regression selects for 20 variables and an average runtime of .079 seconds. The Lasso Regression selects for 18 variables and has a runtime of .074 seconds. Ridge doesn’t perform variable selection, so we see all 43 variables present. The runtime is .098 seconds. </a:t>
            </a:r>
          </a:p>
        </p:txBody>
      </p:sp>
      <p:sp>
        <p:nvSpPr>
          <p:cNvPr id="4" name="Slide Number Placeholder 3"/>
          <p:cNvSpPr>
            <a:spLocks noGrp="1"/>
          </p:cNvSpPr>
          <p:nvPr>
            <p:ph type="sldNum" sz="quarter" idx="5"/>
          </p:nvPr>
        </p:nvSpPr>
        <p:spPr/>
        <p:txBody>
          <a:bodyPr/>
          <a:lstStyle/>
          <a:p>
            <a:fld id="{EFEB4D76-492D-4D47-8CDD-A44781196E6A}" type="slidenum">
              <a:rPr lang="en-US" smtClean="0"/>
              <a:t>4</a:t>
            </a:fld>
            <a:endParaRPr lang="en-US"/>
          </a:p>
        </p:txBody>
      </p:sp>
    </p:spTree>
    <p:extLst>
      <p:ext uri="{BB962C8B-B14F-4D97-AF65-F5344CB8AC3E}">
        <p14:creationId xmlns:p14="http://schemas.microsoft.com/office/powerpoint/2010/main" val="10251230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 table of the 5</a:t>
            </a:r>
            <a:r>
              <a:rPr lang="en-US" baseline="30000" dirty="0"/>
              <a:t>th</a:t>
            </a:r>
            <a:r>
              <a:rPr lang="en-US" dirty="0"/>
              <a:t> and 95</a:t>
            </a:r>
            <a:r>
              <a:rPr lang="en-US" baseline="30000" dirty="0"/>
              <a:t>th</a:t>
            </a:r>
            <a:r>
              <a:rPr lang="en-US" dirty="0"/>
              <a:t> percentiles for each of the models, along with their average runtimes across the 100 samples. According to the table, We see that the range of R^2’s for the random forest R^2 is completely below the range for the regularization methods. Therefore the regularization methods are clearly preferrable to the random forest, since not only is the worst performing regularization model out of the 100 samples better than the best performing random forest model, but they also run about 10 times faster. Again, this is due to the reasons previously mentioned on the R^2 boxplots. </a:t>
            </a:r>
          </a:p>
        </p:txBody>
      </p:sp>
      <p:sp>
        <p:nvSpPr>
          <p:cNvPr id="4" name="Slide Number Placeholder 3"/>
          <p:cNvSpPr>
            <a:spLocks noGrp="1"/>
          </p:cNvSpPr>
          <p:nvPr>
            <p:ph type="sldNum" sz="quarter" idx="5"/>
          </p:nvPr>
        </p:nvSpPr>
        <p:spPr/>
        <p:txBody>
          <a:bodyPr/>
          <a:lstStyle/>
          <a:p>
            <a:fld id="{EFEB4D76-492D-4D47-8CDD-A44781196E6A}" type="slidenum">
              <a:rPr lang="en-US" smtClean="0"/>
              <a:t>5</a:t>
            </a:fld>
            <a:endParaRPr lang="en-US"/>
          </a:p>
        </p:txBody>
      </p:sp>
    </p:spTree>
    <p:extLst>
      <p:ext uri="{BB962C8B-B14F-4D97-AF65-F5344CB8AC3E}">
        <p14:creationId xmlns:p14="http://schemas.microsoft.com/office/powerpoint/2010/main" val="15729624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FEB4D76-492D-4D47-8CDD-A44781196E6A}" type="slidenum">
              <a:rPr lang="en-US" smtClean="0"/>
              <a:t>6</a:t>
            </a:fld>
            <a:endParaRPr lang="en-US"/>
          </a:p>
        </p:txBody>
      </p:sp>
    </p:spTree>
    <p:extLst>
      <p:ext uri="{BB962C8B-B14F-4D97-AF65-F5344CB8AC3E}">
        <p14:creationId xmlns:p14="http://schemas.microsoft.com/office/powerpoint/2010/main" val="33247246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C4549-FAC1-4501-B67A-5CF88788F33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8F5F347-62BD-4855-A47D-374E4A920A6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80B9923-593C-4965-A842-882EF1975493}"/>
              </a:ext>
            </a:extLst>
          </p:cNvPr>
          <p:cNvSpPr>
            <a:spLocks noGrp="1"/>
          </p:cNvSpPr>
          <p:nvPr>
            <p:ph type="dt" sz="half" idx="10"/>
          </p:nvPr>
        </p:nvSpPr>
        <p:spPr/>
        <p:txBody>
          <a:bodyPr/>
          <a:lstStyle/>
          <a:p>
            <a:fld id="{98CBA771-1BF3-4286-BE65-7FB58C60BB78}" type="datetimeFigureOut">
              <a:rPr lang="en-US" smtClean="0"/>
              <a:t>5/9/2021</a:t>
            </a:fld>
            <a:endParaRPr lang="en-US"/>
          </a:p>
        </p:txBody>
      </p:sp>
      <p:sp>
        <p:nvSpPr>
          <p:cNvPr id="5" name="Footer Placeholder 4">
            <a:extLst>
              <a:ext uri="{FF2B5EF4-FFF2-40B4-BE49-F238E27FC236}">
                <a16:creationId xmlns:a16="http://schemas.microsoft.com/office/drawing/2014/main" id="{F78A00AE-255B-49DE-8EC1-49F3C8B3F7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B513F9-A840-46A9-8AC1-DD747B9431CC}"/>
              </a:ext>
            </a:extLst>
          </p:cNvPr>
          <p:cNvSpPr>
            <a:spLocks noGrp="1"/>
          </p:cNvSpPr>
          <p:nvPr>
            <p:ph type="sldNum" sz="quarter" idx="12"/>
          </p:nvPr>
        </p:nvSpPr>
        <p:spPr/>
        <p:txBody>
          <a:bodyPr/>
          <a:lstStyle/>
          <a:p>
            <a:fld id="{B5B59D22-D8DD-4425-8890-CAAB76541C71}" type="slidenum">
              <a:rPr lang="en-US" smtClean="0"/>
              <a:t>‹#›</a:t>
            </a:fld>
            <a:endParaRPr lang="en-US"/>
          </a:p>
        </p:txBody>
      </p:sp>
    </p:spTree>
    <p:extLst>
      <p:ext uri="{BB962C8B-B14F-4D97-AF65-F5344CB8AC3E}">
        <p14:creationId xmlns:p14="http://schemas.microsoft.com/office/powerpoint/2010/main" val="36435390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97D79-BA9D-437D-86F0-0D56FD48FBF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8ADB740-F72E-4376-A2A2-29CCFD15606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B2EE75-6137-4636-A458-2201548854C1}"/>
              </a:ext>
            </a:extLst>
          </p:cNvPr>
          <p:cNvSpPr>
            <a:spLocks noGrp="1"/>
          </p:cNvSpPr>
          <p:nvPr>
            <p:ph type="dt" sz="half" idx="10"/>
          </p:nvPr>
        </p:nvSpPr>
        <p:spPr/>
        <p:txBody>
          <a:bodyPr/>
          <a:lstStyle/>
          <a:p>
            <a:fld id="{98CBA771-1BF3-4286-BE65-7FB58C60BB78}" type="datetimeFigureOut">
              <a:rPr lang="en-US" smtClean="0"/>
              <a:t>5/9/2021</a:t>
            </a:fld>
            <a:endParaRPr lang="en-US"/>
          </a:p>
        </p:txBody>
      </p:sp>
      <p:sp>
        <p:nvSpPr>
          <p:cNvPr id="5" name="Footer Placeholder 4">
            <a:extLst>
              <a:ext uri="{FF2B5EF4-FFF2-40B4-BE49-F238E27FC236}">
                <a16:creationId xmlns:a16="http://schemas.microsoft.com/office/drawing/2014/main" id="{FE228989-06D2-47A7-845D-22ACC977B4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F2BE6A-7CEF-4657-B4C3-D6C9DA10C586}"/>
              </a:ext>
            </a:extLst>
          </p:cNvPr>
          <p:cNvSpPr>
            <a:spLocks noGrp="1"/>
          </p:cNvSpPr>
          <p:nvPr>
            <p:ph type="sldNum" sz="quarter" idx="12"/>
          </p:nvPr>
        </p:nvSpPr>
        <p:spPr/>
        <p:txBody>
          <a:bodyPr/>
          <a:lstStyle/>
          <a:p>
            <a:fld id="{B5B59D22-D8DD-4425-8890-CAAB76541C71}" type="slidenum">
              <a:rPr lang="en-US" smtClean="0"/>
              <a:t>‹#›</a:t>
            </a:fld>
            <a:endParaRPr lang="en-US"/>
          </a:p>
        </p:txBody>
      </p:sp>
    </p:spTree>
    <p:extLst>
      <p:ext uri="{BB962C8B-B14F-4D97-AF65-F5344CB8AC3E}">
        <p14:creationId xmlns:p14="http://schemas.microsoft.com/office/powerpoint/2010/main" val="31737534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176CCEB-2FE1-495F-A40E-E6D89577F88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8BBF19B-1EC1-4ACF-AB8D-67D01186F70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2AF962-FDC5-4A51-86DA-444B60350683}"/>
              </a:ext>
            </a:extLst>
          </p:cNvPr>
          <p:cNvSpPr>
            <a:spLocks noGrp="1"/>
          </p:cNvSpPr>
          <p:nvPr>
            <p:ph type="dt" sz="half" idx="10"/>
          </p:nvPr>
        </p:nvSpPr>
        <p:spPr/>
        <p:txBody>
          <a:bodyPr/>
          <a:lstStyle/>
          <a:p>
            <a:fld id="{98CBA771-1BF3-4286-BE65-7FB58C60BB78}" type="datetimeFigureOut">
              <a:rPr lang="en-US" smtClean="0"/>
              <a:t>5/9/2021</a:t>
            </a:fld>
            <a:endParaRPr lang="en-US"/>
          </a:p>
        </p:txBody>
      </p:sp>
      <p:sp>
        <p:nvSpPr>
          <p:cNvPr id="5" name="Footer Placeholder 4">
            <a:extLst>
              <a:ext uri="{FF2B5EF4-FFF2-40B4-BE49-F238E27FC236}">
                <a16:creationId xmlns:a16="http://schemas.microsoft.com/office/drawing/2014/main" id="{758C7840-3465-4949-829C-21B5B6056D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B119F1-7A61-4123-A9F1-C8960CFFD9CF}"/>
              </a:ext>
            </a:extLst>
          </p:cNvPr>
          <p:cNvSpPr>
            <a:spLocks noGrp="1"/>
          </p:cNvSpPr>
          <p:nvPr>
            <p:ph type="sldNum" sz="quarter" idx="12"/>
          </p:nvPr>
        </p:nvSpPr>
        <p:spPr/>
        <p:txBody>
          <a:bodyPr/>
          <a:lstStyle/>
          <a:p>
            <a:fld id="{B5B59D22-D8DD-4425-8890-CAAB76541C71}" type="slidenum">
              <a:rPr lang="en-US" smtClean="0"/>
              <a:t>‹#›</a:t>
            </a:fld>
            <a:endParaRPr lang="en-US"/>
          </a:p>
        </p:txBody>
      </p:sp>
    </p:spTree>
    <p:extLst>
      <p:ext uri="{BB962C8B-B14F-4D97-AF65-F5344CB8AC3E}">
        <p14:creationId xmlns:p14="http://schemas.microsoft.com/office/powerpoint/2010/main" val="4184262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01736-730C-49D9-B5A8-84270BD8AB3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7ECDF5B-FD6F-4F16-B6C3-F2FF567538E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74B7B7-3EC5-4F17-BA9F-37B3FD8104E8}"/>
              </a:ext>
            </a:extLst>
          </p:cNvPr>
          <p:cNvSpPr>
            <a:spLocks noGrp="1"/>
          </p:cNvSpPr>
          <p:nvPr>
            <p:ph type="dt" sz="half" idx="10"/>
          </p:nvPr>
        </p:nvSpPr>
        <p:spPr/>
        <p:txBody>
          <a:bodyPr/>
          <a:lstStyle/>
          <a:p>
            <a:fld id="{98CBA771-1BF3-4286-BE65-7FB58C60BB78}" type="datetimeFigureOut">
              <a:rPr lang="en-US" smtClean="0"/>
              <a:t>5/9/2021</a:t>
            </a:fld>
            <a:endParaRPr lang="en-US"/>
          </a:p>
        </p:txBody>
      </p:sp>
      <p:sp>
        <p:nvSpPr>
          <p:cNvPr id="5" name="Footer Placeholder 4">
            <a:extLst>
              <a:ext uri="{FF2B5EF4-FFF2-40B4-BE49-F238E27FC236}">
                <a16:creationId xmlns:a16="http://schemas.microsoft.com/office/drawing/2014/main" id="{91BCF4D0-90F1-4A28-A907-CF93114B2A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F4F2B4-9F24-4BD0-859B-0CF6FF740CC2}"/>
              </a:ext>
            </a:extLst>
          </p:cNvPr>
          <p:cNvSpPr>
            <a:spLocks noGrp="1"/>
          </p:cNvSpPr>
          <p:nvPr>
            <p:ph type="sldNum" sz="quarter" idx="12"/>
          </p:nvPr>
        </p:nvSpPr>
        <p:spPr/>
        <p:txBody>
          <a:bodyPr/>
          <a:lstStyle/>
          <a:p>
            <a:fld id="{B5B59D22-D8DD-4425-8890-CAAB76541C71}" type="slidenum">
              <a:rPr lang="en-US" smtClean="0"/>
              <a:t>‹#›</a:t>
            </a:fld>
            <a:endParaRPr lang="en-US"/>
          </a:p>
        </p:txBody>
      </p:sp>
    </p:spTree>
    <p:extLst>
      <p:ext uri="{BB962C8B-B14F-4D97-AF65-F5344CB8AC3E}">
        <p14:creationId xmlns:p14="http://schemas.microsoft.com/office/powerpoint/2010/main" val="29281437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689BF-544B-461C-AE55-307E72BDEAA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19676C8-66AD-4DDE-8EDD-8E69F7F8DFC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026E961-C6EF-40F5-B5D0-6F2C601F1A18}"/>
              </a:ext>
            </a:extLst>
          </p:cNvPr>
          <p:cNvSpPr>
            <a:spLocks noGrp="1"/>
          </p:cNvSpPr>
          <p:nvPr>
            <p:ph type="dt" sz="half" idx="10"/>
          </p:nvPr>
        </p:nvSpPr>
        <p:spPr/>
        <p:txBody>
          <a:bodyPr/>
          <a:lstStyle/>
          <a:p>
            <a:fld id="{98CBA771-1BF3-4286-BE65-7FB58C60BB78}" type="datetimeFigureOut">
              <a:rPr lang="en-US" smtClean="0"/>
              <a:t>5/9/2021</a:t>
            </a:fld>
            <a:endParaRPr lang="en-US"/>
          </a:p>
        </p:txBody>
      </p:sp>
      <p:sp>
        <p:nvSpPr>
          <p:cNvPr id="5" name="Footer Placeholder 4">
            <a:extLst>
              <a:ext uri="{FF2B5EF4-FFF2-40B4-BE49-F238E27FC236}">
                <a16:creationId xmlns:a16="http://schemas.microsoft.com/office/drawing/2014/main" id="{76D85FC3-FC5E-4F5A-B35F-6327F722FF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8D3228-BB49-4C7D-92F2-915F676F99BB}"/>
              </a:ext>
            </a:extLst>
          </p:cNvPr>
          <p:cNvSpPr>
            <a:spLocks noGrp="1"/>
          </p:cNvSpPr>
          <p:nvPr>
            <p:ph type="sldNum" sz="quarter" idx="12"/>
          </p:nvPr>
        </p:nvSpPr>
        <p:spPr/>
        <p:txBody>
          <a:bodyPr/>
          <a:lstStyle/>
          <a:p>
            <a:fld id="{B5B59D22-D8DD-4425-8890-CAAB76541C71}" type="slidenum">
              <a:rPr lang="en-US" smtClean="0"/>
              <a:t>‹#›</a:t>
            </a:fld>
            <a:endParaRPr lang="en-US"/>
          </a:p>
        </p:txBody>
      </p:sp>
    </p:spTree>
    <p:extLst>
      <p:ext uri="{BB962C8B-B14F-4D97-AF65-F5344CB8AC3E}">
        <p14:creationId xmlns:p14="http://schemas.microsoft.com/office/powerpoint/2010/main" val="2583245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B0395-7BD6-4904-9C32-F5CE767DC71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389466B-93DF-4263-9F6A-6135CEF8F7B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42FD464-01E8-4A97-ACFA-7B728A3D3A9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0E80159-F843-47C6-85BF-488488019499}"/>
              </a:ext>
            </a:extLst>
          </p:cNvPr>
          <p:cNvSpPr>
            <a:spLocks noGrp="1"/>
          </p:cNvSpPr>
          <p:nvPr>
            <p:ph type="dt" sz="half" idx="10"/>
          </p:nvPr>
        </p:nvSpPr>
        <p:spPr/>
        <p:txBody>
          <a:bodyPr/>
          <a:lstStyle/>
          <a:p>
            <a:fld id="{98CBA771-1BF3-4286-BE65-7FB58C60BB78}" type="datetimeFigureOut">
              <a:rPr lang="en-US" smtClean="0"/>
              <a:t>5/9/2021</a:t>
            </a:fld>
            <a:endParaRPr lang="en-US"/>
          </a:p>
        </p:txBody>
      </p:sp>
      <p:sp>
        <p:nvSpPr>
          <p:cNvPr id="6" name="Footer Placeholder 5">
            <a:extLst>
              <a:ext uri="{FF2B5EF4-FFF2-40B4-BE49-F238E27FC236}">
                <a16:creationId xmlns:a16="http://schemas.microsoft.com/office/drawing/2014/main" id="{FED8E07B-D32B-403F-8A90-4433EDF745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33C8878-4E59-4CB3-8EA5-E71E8D6AFD89}"/>
              </a:ext>
            </a:extLst>
          </p:cNvPr>
          <p:cNvSpPr>
            <a:spLocks noGrp="1"/>
          </p:cNvSpPr>
          <p:nvPr>
            <p:ph type="sldNum" sz="quarter" idx="12"/>
          </p:nvPr>
        </p:nvSpPr>
        <p:spPr/>
        <p:txBody>
          <a:bodyPr/>
          <a:lstStyle/>
          <a:p>
            <a:fld id="{B5B59D22-D8DD-4425-8890-CAAB76541C71}" type="slidenum">
              <a:rPr lang="en-US" smtClean="0"/>
              <a:t>‹#›</a:t>
            </a:fld>
            <a:endParaRPr lang="en-US"/>
          </a:p>
        </p:txBody>
      </p:sp>
    </p:spTree>
    <p:extLst>
      <p:ext uri="{BB962C8B-B14F-4D97-AF65-F5344CB8AC3E}">
        <p14:creationId xmlns:p14="http://schemas.microsoft.com/office/powerpoint/2010/main" val="34603270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01D21-D812-44A7-A921-37411004B8A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B5C9057-9CDF-45E8-A9DF-697AB1CFA09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86F935F-277B-4150-AB8F-A967439E5F7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AE12EF8-B2BA-4533-A74E-6E94E493788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8402EA-E492-4349-9883-A87762FB227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238A6C5-5618-437A-A6C2-BC3C88B38874}"/>
              </a:ext>
            </a:extLst>
          </p:cNvPr>
          <p:cNvSpPr>
            <a:spLocks noGrp="1"/>
          </p:cNvSpPr>
          <p:nvPr>
            <p:ph type="dt" sz="half" idx="10"/>
          </p:nvPr>
        </p:nvSpPr>
        <p:spPr/>
        <p:txBody>
          <a:bodyPr/>
          <a:lstStyle/>
          <a:p>
            <a:fld id="{98CBA771-1BF3-4286-BE65-7FB58C60BB78}" type="datetimeFigureOut">
              <a:rPr lang="en-US" smtClean="0"/>
              <a:t>5/9/2021</a:t>
            </a:fld>
            <a:endParaRPr lang="en-US"/>
          </a:p>
        </p:txBody>
      </p:sp>
      <p:sp>
        <p:nvSpPr>
          <p:cNvPr id="8" name="Footer Placeholder 7">
            <a:extLst>
              <a:ext uri="{FF2B5EF4-FFF2-40B4-BE49-F238E27FC236}">
                <a16:creationId xmlns:a16="http://schemas.microsoft.com/office/drawing/2014/main" id="{3A33A16C-2639-4A1D-AA32-60C70638B02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16083D3-E37F-4AC0-AC9F-726152981753}"/>
              </a:ext>
            </a:extLst>
          </p:cNvPr>
          <p:cNvSpPr>
            <a:spLocks noGrp="1"/>
          </p:cNvSpPr>
          <p:nvPr>
            <p:ph type="sldNum" sz="quarter" idx="12"/>
          </p:nvPr>
        </p:nvSpPr>
        <p:spPr/>
        <p:txBody>
          <a:bodyPr/>
          <a:lstStyle/>
          <a:p>
            <a:fld id="{B5B59D22-D8DD-4425-8890-CAAB76541C71}" type="slidenum">
              <a:rPr lang="en-US" smtClean="0"/>
              <a:t>‹#›</a:t>
            </a:fld>
            <a:endParaRPr lang="en-US"/>
          </a:p>
        </p:txBody>
      </p:sp>
    </p:spTree>
    <p:extLst>
      <p:ext uri="{BB962C8B-B14F-4D97-AF65-F5344CB8AC3E}">
        <p14:creationId xmlns:p14="http://schemas.microsoft.com/office/powerpoint/2010/main" val="9063800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A66B2-4C44-412B-9AC7-0DE4BACDE35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18ACF78-1BF3-4DCE-A2A5-AC679B0AFFDD}"/>
              </a:ext>
            </a:extLst>
          </p:cNvPr>
          <p:cNvSpPr>
            <a:spLocks noGrp="1"/>
          </p:cNvSpPr>
          <p:nvPr>
            <p:ph type="dt" sz="half" idx="10"/>
          </p:nvPr>
        </p:nvSpPr>
        <p:spPr/>
        <p:txBody>
          <a:bodyPr/>
          <a:lstStyle/>
          <a:p>
            <a:fld id="{98CBA771-1BF3-4286-BE65-7FB58C60BB78}" type="datetimeFigureOut">
              <a:rPr lang="en-US" smtClean="0"/>
              <a:t>5/9/2021</a:t>
            </a:fld>
            <a:endParaRPr lang="en-US"/>
          </a:p>
        </p:txBody>
      </p:sp>
      <p:sp>
        <p:nvSpPr>
          <p:cNvPr id="4" name="Footer Placeholder 3">
            <a:extLst>
              <a:ext uri="{FF2B5EF4-FFF2-40B4-BE49-F238E27FC236}">
                <a16:creationId xmlns:a16="http://schemas.microsoft.com/office/drawing/2014/main" id="{B35C9B15-B97B-4575-A501-58BD1304CEF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DCB3ED4-FCA0-480B-A461-D85EF876B924}"/>
              </a:ext>
            </a:extLst>
          </p:cNvPr>
          <p:cNvSpPr>
            <a:spLocks noGrp="1"/>
          </p:cNvSpPr>
          <p:nvPr>
            <p:ph type="sldNum" sz="quarter" idx="12"/>
          </p:nvPr>
        </p:nvSpPr>
        <p:spPr/>
        <p:txBody>
          <a:bodyPr/>
          <a:lstStyle/>
          <a:p>
            <a:fld id="{B5B59D22-D8DD-4425-8890-CAAB76541C71}" type="slidenum">
              <a:rPr lang="en-US" smtClean="0"/>
              <a:t>‹#›</a:t>
            </a:fld>
            <a:endParaRPr lang="en-US"/>
          </a:p>
        </p:txBody>
      </p:sp>
    </p:spTree>
    <p:extLst>
      <p:ext uri="{BB962C8B-B14F-4D97-AF65-F5344CB8AC3E}">
        <p14:creationId xmlns:p14="http://schemas.microsoft.com/office/powerpoint/2010/main" val="18871091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DA4674B-784E-4233-B158-023A679DEC4B}"/>
              </a:ext>
            </a:extLst>
          </p:cNvPr>
          <p:cNvSpPr>
            <a:spLocks noGrp="1"/>
          </p:cNvSpPr>
          <p:nvPr>
            <p:ph type="dt" sz="half" idx="10"/>
          </p:nvPr>
        </p:nvSpPr>
        <p:spPr/>
        <p:txBody>
          <a:bodyPr/>
          <a:lstStyle/>
          <a:p>
            <a:fld id="{98CBA771-1BF3-4286-BE65-7FB58C60BB78}" type="datetimeFigureOut">
              <a:rPr lang="en-US" smtClean="0"/>
              <a:t>5/9/2021</a:t>
            </a:fld>
            <a:endParaRPr lang="en-US"/>
          </a:p>
        </p:txBody>
      </p:sp>
      <p:sp>
        <p:nvSpPr>
          <p:cNvPr id="3" name="Footer Placeholder 2">
            <a:extLst>
              <a:ext uri="{FF2B5EF4-FFF2-40B4-BE49-F238E27FC236}">
                <a16:creationId xmlns:a16="http://schemas.microsoft.com/office/drawing/2014/main" id="{7F2840C2-F004-4692-9F36-3529B9E1715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90C4BEF-C906-441B-8595-403A8694DE4C}"/>
              </a:ext>
            </a:extLst>
          </p:cNvPr>
          <p:cNvSpPr>
            <a:spLocks noGrp="1"/>
          </p:cNvSpPr>
          <p:nvPr>
            <p:ph type="sldNum" sz="quarter" idx="12"/>
          </p:nvPr>
        </p:nvSpPr>
        <p:spPr/>
        <p:txBody>
          <a:bodyPr/>
          <a:lstStyle/>
          <a:p>
            <a:fld id="{B5B59D22-D8DD-4425-8890-CAAB76541C71}" type="slidenum">
              <a:rPr lang="en-US" smtClean="0"/>
              <a:t>‹#›</a:t>
            </a:fld>
            <a:endParaRPr lang="en-US"/>
          </a:p>
        </p:txBody>
      </p:sp>
    </p:spTree>
    <p:extLst>
      <p:ext uri="{BB962C8B-B14F-4D97-AF65-F5344CB8AC3E}">
        <p14:creationId xmlns:p14="http://schemas.microsoft.com/office/powerpoint/2010/main" val="15597298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7ED3D-99D2-4DB6-A6E7-647F8D6DBBA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C44CD4B-1652-4A63-A5A0-E4AD779D72A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B1017E4-7156-488E-B0B6-DA3D45EDD6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55F8C41-A3EA-460F-8EEB-B9B734B85FAD}"/>
              </a:ext>
            </a:extLst>
          </p:cNvPr>
          <p:cNvSpPr>
            <a:spLocks noGrp="1"/>
          </p:cNvSpPr>
          <p:nvPr>
            <p:ph type="dt" sz="half" idx="10"/>
          </p:nvPr>
        </p:nvSpPr>
        <p:spPr/>
        <p:txBody>
          <a:bodyPr/>
          <a:lstStyle/>
          <a:p>
            <a:fld id="{98CBA771-1BF3-4286-BE65-7FB58C60BB78}" type="datetimeFigureOut">
              <a:rPr lang="en-US" smtClean="0"/>
              <a:t>5/9/2021</a:t>
            </a:fld>
            <a:endParaRPr lang="en-US"/>
          </a:p>
        </p:txBody>
      </p:sp>
      <p:sp>
        <p:nvSpPr>
          <p:cNvPr id="6" name="Footer Placeholder 5">
            <a:extLst>
              <a:ext uri="{FF2B5EF4-FFF2-40B4-BE49-F238E27FC236}">
                <a16:creationId xmlns:a16="http://schemas.microsoft.com/office/drawing/2014/main" id="{7E5FBB8F-A7DB-4540-BE7E-52C3B5AE5D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D8ACC1E-1ED8-4F7B-A518-DA6A93CFDE1F}"/>
              </a:ext>
            </a:extLst>
          </p:cNvPr>
          <p:cNvSpPr>
            <a:spLocks noGrp="1"/>
          </p:cNvSpPr>
          <p:nvPr>
            <p:ph type="sldNum" sz="quarter" idx="12"/>
          </p:nvPr>
        </p:nvSpPr>
        <p:spPr/>
        <p:txBody>
          <a:bodyPr/>
          <a:lstStyle/>
          <a:p>
            <a:fld id="{B5B59D22-D8DD-4425-8890-CAAB76541C71}" type="slidenum">
              <a:rPr lang="en-US" smtClean="0"/>
              <a:t>‹#›</a:t>
            </a:fld>
            <a:endParaRPr lang="en-US"/>
          </a:p>
        </p:txBody>
      </p:sp>
    </p:spTree>
    <p:extLst>
      <p:ext uri="{BB962C8B-B14F-4D97-AF65-F5344CB8AC3E}">
        <p14:creationId xmlns:p14="http://schemas.microsoft.com/office/powerpoint/2010/main" val="13006859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1D6A1-FD54-4076-88DA-2A17C55243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7C1CDA5-E141-424A-BEA7-020D2B867E0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04511C7-DF1C-4565-B748-1DFC98A9CA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9CA4847-7BF9-42D4-9BDA-B2DF328AF23B}"/>
              </a:ext>
            </a:extLst>
          </p:cNvPr>
          <p:cNvSpPr>
            <a:spLocks noGrp="1"/>
          </p:cNvSpPr>
          <p:nvPr>
            <p:ph type="dt" sz="half" idx="10"/>
          </p:nvPr>
        </p:nvSpPr>
        <p:spPr/>
        <p:txBody>
          <a:bodyPr/>
          <a:lstStyle/>
          <a:p>
            <a:fld id="{98CBA771-1BF3-4286-BE65-7FB58C60BB78}" type="datetimeFigureOut">
              <a:rPr lang="en-US" smtClean="0"/>
              <a:t>5/9/2021</a:t>
            </a:fld>
            <a:endParaRPr lang="en-US"/>
          </a:p>
        </p:txBody>
      </p:sp>
      <p:sp>
        <p:nvSpPr>
          <p:cNvPr id="6" name="Footer Placeholder 5">
            <a:extLst>
              <a:ext uri="{FF2B5EF4-FFF2-40B4-BE49-F238E27FC236}">
                <a16:creationId xmlns:a16="http://schemas.microsoft.com/office/drawing/2014/main" id="{35B815AF-7761-49EE-A92C-7E1BD280EF7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C1D26DD-EA28-4016-AE06-DFC33B58F5A4}"/>
              </a:ext>
            </a:extLst>
          </p:cNvPr>
          <p:cNvSpPr>
            <a:spLocks noGrp="1"/>
          </p:cNvSpPr>
          <p:nvPr>
            <p:ph type="sldNum" sz="quarter" idx="12"/>
          </p:nvPr>
        </p:nvSpPr>
        <p:spPr/>
        <p:txBody>
          <a:bodyPr/>
          <a:lstStyle/>
          <a:p>
            <a:fld id="{B5B59D22-D8DD-4425-8890-CAAB76541C71}" type="slidenum">
              <a:rPr lang="en-US" smtClean="0"/>
              <a:t>‹#›</a:t>
            </a:fld>
            <a:endParaRPr lang="en-US"/>
          </a:p>
        </p:txBody>
      </p:sp>
    </p:spTree>
    <p:extLst>
      <p:ext uri="{BB962C8B-B14F-4D97-AF65-F5344CB8AC3E}">
        <p14:creationId xmlns:p14="http://schemas.microsoft.com/office/powerpoint/2010/main" val="1840202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4AB3578-98A4-44E3-8FD2-76E5B150DF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4300915-3E1A-4A53-AA35-772E15CACDD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2D0B54-74A2-40F6-9C8B-9275AFE931E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CBA771-1BF3-4286-BE65-7FB58C60BB78}" type="datetimeFigureOut">
              <a:rPr lang="en-US" smtClean="0"/>
              <a:t>5/9/2021</a:t>
            </a:fld>
            <a:endParaRPr lang="en-US"/>
          </a:p>
        </p:txBody>
      </p:sp>
      <p:sp>
        <p:nvSpPr>
          <p:cNvPr id="5" name="Footer Placeholder 4">
            <a:extLst>
              <a:ext uri="{FF2B5EF4-FFF2-40B4-BE49-F238E27FC236}">
                <a16:creationId xmlns:a16="http://schemas.microsoft.com/office/drawing/2014/main" id="{E8820A0B-3014-4488-AC1E-925383CA609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9B61461-D7C5-47BC-A766-E2CD476AC08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B59D22-D8DD-4425-8890-CAAB76541C71}" type="slidenum">
              <a:rPr lang="en-US" smtClean="0"/>
              <a:t>‹#›</a:t>
            </a:fld>
            <a:endParaRPr lang="en-US"/>
          </a:p>
        </p:txBody>
      </p:sp>
    </p:spTree>
    <p:extLst>
      <p:ext uri="{BB962C8B-B14F-4D97-AF65-F5344CB8AC3E}">
        <p14:creationId xmlns:p14="http://schemas.microsoft.com/office/powerpoint/2010/main" val="37539498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A22B0-8BB3-467A-A52D-2BB58F00DAEC}"/>
              </a:ext>
            </a:extLst>
          </p:cNvPr>
          <p:cNvSpPr>
            <a:spLocks noGrp="1"/>
          </p:cNvSpPr>
          <p:nvPr>
            <p:ph type="title"/>
          </p:nvPr>
        </p:nvSpPr>
        <p:spPr>
          <a:xfrm>
            <a:off x="1099627" y="458051"/>
            <a:ext cx="9992745" cy="719550"/>
          </a:xfrm>
        </p:spPr>
        <p:txBody>
          <a:bodyPr>
            <a:normAutofit fontScale="90000"/>
          </a:bodyPr>
          <a:lstStyle/>
          <a:p>
            <a:pPr algn="ctr"/>
            <a:r>
              <a:rPr lang="en-US" sz="3600" dirty="0"/>
              <a:t>Major League Baseball Dataset</a:t>
            </a:r>
            <a:br>
              <a:rPr lang="en-US" sz="3600" dirty="0"/>
            </a:br>
            <a:r>
              <a:rPr lang="en-US" sz="1400" dirty="0"/>
              <a:t>Michael </a:t>
            </a:r>
            <a:r>
              <a:rPr lang="en-US" sz="1400" dirty="0" err="1"/>
              <a:t>Jagdharry</a:t>
            </a:r>
            <a:r>
              <a:rPr lang="en-US" sz="1400" dirty="0"/>
              <a:t> and Nicholas Weidner</a:t>
            </a:r>
            <a:endParaRPr lang="en-US" sz="3600" dirty="0"/>
          </a:p>
        </p:txBody>
      </p:sp>
      <p:pic>
        <p:nvPicPr>
          <p:cNvPr id="6" name="Content Placeholder 5">
            <a:extLst>
              <a:ext uri="{FF2B5EF4-FFF2-40B4-BE49-F238E27FC236}">
                <a16:creationId xmlns:a16="http://schemas.microsoft.com/office/drawing/2014/main" id="{F5D1C09F-CA63-4952-A1E8-9BCD156DCD4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36627" y="2042054"/>
            <a:ext cx="6172200" cy="3726269"/>
          </a:xfrm>
        </p:spPr>
      </p:pic>
      <p:sp>
        <p:nvSpPr>
          <p:cNvPr id="4" name="Text Placeholder 3">
            <a:extLst>
              <a:ext uri="{FF2B5EF4-FFF2-40B4-BE49-F238E27FC236}">
                <a16:creationId xmlns:a16="http://schemas.microsoft.com/office/drawing/2014/main" id="{0468EE15-E1D6-4459-A96D-B7A3F58FA02A}"/>
              </a:ext>
            </a:extLst>
          </p:cNvPr>
          <p:cNvSpPr>
            <a:spLocks noGrp="1"/>
          </p:cNvSpPr>
          <p:nvPr>
            <p:ph type="body" sz="half" idx="2"/>
          </p:nvPr>
        </p:nvSpPr>
        <p:spPr>
          <a:xfrm>
            <a:off x="783173" y="1531803"/>
            <a:ext cx="3932237" cy="4746770"/>
          </a:xfrm>
        </p:spPr>
        <p:txBody>
          <a:bodyPr/>
          <a:lstStyle/>
          <a:p>
            <a:r>
              <a:rPr lang="en-US" dirty="0"/>
              <a:t>Data Gathered from:</a:t>
            </a:r>
            <a:br>
              <a:rPr lang="en-US" dirty="0"/>
            </a:br>
            <a:r>
              <a:rPr lang="en-US" dirty="0"/>
              <a:t> </a:t>
            </a:r>
            <a:r>
              <a:rPr lang="en-US" i="1" dirty="0"/>
              <a:t>www.baseball-reference.com</a:t>
            </a:r>
          </a:p>
          <a:p>
            <a:r>
              <a:rPr lang="en-US" dirty="0"/>
              <a:t>2004-2019 seasons for all 30 teams</a:t>
            </a:r>
          </a:p>
          <a:p>
            <a:r>
              <a:rPr lang="en-US" dirty="0"/>
              <a:t>N = 480</a:t>
            </a:r>
          </a:p>
          <a:p>
            <a:r>
              <a:rPr lang="en-US" dirty="0"/>
              <a:t>P = 43</a:t>
            </a:r>
          </a:p>
          <a:p>
            <a:r>
              <a:rPr lang="en-US" dirty="0"/>
              <a:t>Response Variable: Wins per season</a:t>
            </a:r>
          </a:p>
          <a:p>
            <a:r>
              <a:rPr lang="en-US" dirty="0"/>
              <a:t>Min:	51 Wins</a:t>
            </a:r>
            <a:br>
              <a:rPr lang="en-US" dirty="0"/>
            </a:br>
            <a:r>
              <a:rPr lang="en-US" dirty="0"/>
              <a:t>Max:	113 Wins</a:t>
            </a:r>
            <a:br>
              <a:rPr lang="en-US" dirty="0"/>
            </a:br>
            <a:r>
              <a:rPr lang="en-US" dirty="0"/>
              <a:t>Mean:	80.89 Wins</a:t>
            </a:r>
          </a:p>
          <a:p>
            <a:r>
              <a:rPr lang="en-US" dirty="0"/>
              <a:t>Includes Hitting and Fielding statistics such as: Batting Average, fielding percentage, runs, home runs and errors.</a:t>
            </a:r>
          </a:p>
          <a:p>
            <a:r>
              <a:rPr lang="en-US" dirty="0"/>
              <a:t>Wins calculated from Wins Above Average</a:t>
            </a:r>
          </a:p>
        </p:txBody>
      </p:sp>
    </p:spTree>
    <p:extLst>
      <p:ext uri="{BB962C8B-B14F-4D97-AF65-F5344CB8AC3E}">
        <p14:creationId xmlns:p14="http://schemas.microsoft.com/office/powerpoint/2010/main" val="17753205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4006548-C535-4BF7-914C-671DE42FA664}"/>
              </a:ext>
            </a:extLst>
          </p:cNvPr>
          <p:cNvPicPr>
            <a:picLocks noChangeAspect="1"/>
          </p:cNvPicPr>
          <p:nvPr/>
        </p:nvPicPr>
        <p:blipFill>
          <a:blip r:embed="rId3"/>
          <a:stretch>
            <a:fillRect/>
          </a:stretch>
        </p:blipFill>
        <p:spPr>
          <a:xfrm>
            <a:off x="891197" y="0"/>
            <a:ext cx="10409605" cy="6858000"/>
          </a:xfrm>
          <a:prstGeom prst="rect">
            <a:avLst/>
          </a:prstGeom>
        </p:spPr>
      </p:pic>
    </p:spTree>
    <p:extLst>
      <p:ext uri="{BB962C8B-B14F-4D97-AF65-F5344CB8AC3E}">
        <p14:creationId xmlns:p14="http://schemas.microsoft.com/office/powerpoint/2010/main" val="22173239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3D12B6EC-E2A8-48D2-8695-DA6CA21C80F8}"/>
              </a:ext>
            </a:extLst>
          </p:cNvPr>
          <p:cNvPicPr>
            <a:picLocks noChangeAspect="1"/>
          </p:cNvPicPr>
          <p:nvPr/>
        </p:nvPicPr>
        <p:blipFill>
          <a:blip r:embed="rId3"/>
          <a:stretch>
            <a:fillRect/>
          </a:stretch>
        </p:blipFill>
        <p:spPr>
          <a:xfrm>
            <a:off x="861839" y="0"/>
            <a:ext cx="10468322" cy="6858000"/>
          </a:xfrm>
          <a:prstGeom prst="rect">
            <a:avLst/>
          </a:prstGeom>
        </p:spPr>
      </p:pic>
    </p:spTree>
    <p:extLst>
      <p:ext uri="{BB962C8B-B14F-4D97-AF65-F5344CB8AC3E}">
        <p14:creationId xmlns:p14="http://schemas.microsoft.com/office/powerpoint/2010/main" val="40646117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Picture 28">
            <a:extLst>
              <a:ext uri="{FF2B5EF4-FFF2-40B4-BE49-F238E27FC236}">
                <a16:creationId xmlns:a16="http://schemas.microsoft.com/office/drawing/2014/main" id="{3BF2F5CC-033B-4A4C-A4D2-5581A28B33C2}"/>
              </a:ext>
            </a:extLst>
          </p:cNvPr>
          <p:cNvPicPr>
            <a:picLocks noChangeAspect="1"/>
          </p:cNvPicPr>
          <p:nvPr/>
        </p:nvPicPr>
        <p:blipFill>
          <a:blip r:embed="rId3"/>
          <a:stretch>
            <a:fillRect/>
          </a:stretch>
        </p:blipFill>
        <p:spPr>
          <a:xfrm>
            <a:off x="198961" y="411395"/>
            <a:ext cx="9652615" cy="2130130"/>
          </a:xfrm>
          <a:prstGeom prst="rect">
            <a:avLst/>
          </a:prstGeom>
        </p:spPr>
      </p:pic>
      <p:pic>
        <p:nvPicPr>
          <p:cNvPr id="31" name="Picture 30">
            <a:extLst>
              <a:ext uri="{FF2B5EF4-FFF2-40B4-BE49-F238E27FC236}">
                <a16:creationId xmlns:a16="http://schemas.microsoft.com/office/drawing/2014/main" id="{41D2AB25-2372-42FB-A255-1FE70F0BFD15}"/>
              </a:ext>
            </a:extLst>
          </p:cNvPr>
          <p:cNvPicPr>
            <a:picLocks noChangeAspect="1"/>
          </p:cNvPicPr>
          <p:nvPr/>
        </p:nvPicPr>
        <p:blipFill>
          <a:blip r:embed="rId4"/>
          <a:stretch>
            <a:fillRect/>
          </a:stretch>
        </p:blipFill>
        <p:spPr>
          <a:xfrm>
            <a:off x="198961" y="2541525"/>
            <a:ext cx="9652615" cy="2131001"/>
          </a:xfrm>
          <a:prstGeom prst="rect">
            <a:avLst/>
          </a:prstGeom>
        </p:spPr>
      </p:pic>
      <p:pic>
        <p:nvPicPr>
          <p:cNvPr id="33" name="Picture 32">
            <a:extLst>
              <a:ext uri="{FF2B5EF4-FFF2-40B4-BE49-F238E27FC236}">
                <a16:creationId xmlns:a16="http://schemas.microsoft.com/office/drawing/2014/main" id="{CCFB1623-9FC6-4DD4-BC55-9E059490412B}"/>
              </a:ext>
            </a:extLst>
          </p:cNvPr>
          <p:cNvPicPr>
            <a:picLocks noChangeAspect="1"/>
          </p:cNvPicPr>
          <p:nvPr/>
        </p:nvPicPr>
        <p:blipFill>
          <a:blip r:embed="rId5"/>
          <a:stretch>
            <a:fillRect/>
          </a:stretch>
        </p:blipFill>
        <p:spPr>
          <a:xfrm>
            <a:off x="198960" y="4680764"/>
            <a:ext cx="9652615" cy="2131001"/>
          </a:xfrm>
          <a:prstGeom prst="rect">
            <a:avLst/>
          </a:prstGeom>
        </p:spPr>
      </p:pic>
      <p:sp>
        <p:nvSpPr>
          <p:cNvPr id="34" name="Title 1">
            <a:extLst>
              <a:ext uri="{FF2B5EF4-FFF2-40B4-BE49-F238E27FC236}">
                <a16:creationId xmlns:a16="http://schemas.microsoft.com/office/drawing/2014/main" id="{A266C37F-430F-461D-BB92-A853D1FF10D0}"/>
              </a:ext>
            </a:extLst>
          </p:cNvPr>
          <p:cNvSpPr>
            <a:spLocks noGrp="1"/>
          </p:cNvSpPr>
          <p:nvPr>
            <p:ph type="title"/>
          </p:nvPr>
        </p:nvSpPr>
        <p:spPr>
          <a:xfrm>
            <a:off x="-250313" y="46235"/>
            <a:ext cx="10551160" cy="444560"/>
          </a:xfrm>
        </p:spPr>
        <p:txBody>
          <a:bodyPr>
            <a:normAutofit fontScale="90000"/>
          </a:bodyPr>
          <a:lstStyle/>
          <a:p>
            <a:pPr algn="ctr"/>
            <a:r>
              <a:rPr lang="en-US" sz="2800" b="1" dirty="0"/>
              <a:t>CV Curves </a:t>
            </a:r>
          </a:p>
        </p:txBody>
      </p:sp>
      <p:cxnSp>
        <p:nvCxnSpPr>
          <p:cNvPr id="38" name="Straight Connector 37">
            <a:extLst>
              <a:ext uri="{FF2B5EF4-FFF2-40B4-BE49-F238E27FC236}">
                <a16:creationId xmlns:a16="http://schemas.microsoft.com/office/drawing/2014/main" id="{14968974-4D26-4023-BC47-467A968DA4F4}"/>
              </a:ext>
            </a:extLst>
          </p:cNvPr>
          <p:cNvCxnSpPr/>
          <p:nvPr/>
        </p:nvCxnSpPr>
        <p:spPr>
          <a:xfrm>
            <a:off x="9851575" y="46234"/>
            <a:ext cx="0" cy="6765530"/>
          </a:xfrm>
          <a:prstGeom prst="line">
            <a:avLst/>
          </a:prstGeom>
        </p:spPr>
        <p:style>
          <a:lnRef idx="1">
            <a:schemeClr val="accent1"/>
          </a:lnRef>
          <a:fillRef idx="0">
            <a:schemeClr val="accent1"/>
          </a:fillRef>
          <a:effectRef idx="0">
            <a:schemeClr val="accent1"/>
          </a:effectRef>
          <a:fontRef idx="minor">
            <a:schemeClr val="tx1"/>
          </a:fontRef>
        </p:style>
      </p:cxnSp>
      <p:pic>
        <p:nvPicPr>
          <p:cNvPr id="40" name="Picture 39">
            <a:extLst>
              <a:ext uri="{FF2B5EF4-FFF2-40B4-BE49-F238E27FC236}">
                <a16:creationId xmlns:a16="http://schemas.microsoft.com/office/drawing/2014/main" id="{C56EBB6A-4AD6-4FD8-B502-471E56BE45C7}"/>
              </a:ext>
            </a:extLst>
          </p:cNvPr>
          <p:cNvPicPr>
            <a:picLocks noChangeAspect="1"/>
          </p:cNvPicPr>
          <p:nvPr/>
        </p:nvPicPr>
        <p:blipFill>
          <a:blip r:embed="rId6"/>
          <a:stretch>
            <a:fillRect/>
          </a:stretch>
        </p:blipFill>
        <p:spPr>
          <a:xfrm>
            <a:off x="9969640" y="2814021"/>
            <a:ext cx="2139982" cy="1229957"/>
          </a:xfrm>
          <a:prstGeom prst="rect">
            <a:avLst/>
          </a:prstGeom>
        </p:spPr>
      </p:pic>
    </p:spTree>
    <p:extLst>
      <p:ext uri="{BB962C8B-B14F-4D97-AF65-F5344CB8AC3E}">
        <p14:creationId xmlns:p14="http://schemas.microsoft.com/office/powerpoint/2010/main" val="30194437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B4E7EAB-92D2-4601-A97E-D0322F64A0BC}"/>
              </a:ext>
            </a:extLst>
          </p:cNvPr>
          <p:cNvSpPr>
            <a:spLocks noGrp="1"/>
          </p:cNvSpPr>
          <p:nvPr>
            <p:ph type="title"/>
          </p:nvPr>
        </p:nvSpPr>
        <p:spPr>
          <a:xfrm>
            <a:off x="838199" y="0"/>
            <a:ext cx="10515600" cy="1325563"/>
          </a:xfrm>
        </p:spPr>
        <p:txBody>
          <a:bodyPr/>
          <a:lstStyle/>
          <a:p>
            <a:pPr algn="ctr"/>
            <a:r>
              <a:rPr lang="en-US" dirty="0"/>
              <a:t>90% Test Intervals and Runtimes </a:t>
            </a:r>
          </a:p>
        </p:txBody>
      </p:sp>
      <p:pic>
        <p:nvPicPr>
          <p:cNvPr id="12" name="Picture 11">
            <a:extLst>
              <a:ext uri="{FF2B5EF4-FFF2-40B4-BE49-F238E27FC236}">
                <a16:creationId xmlns:a16="http://schemas.microsoft.com/office/drawing/2014/main" id="{FD67B962-232F-4307-957E-42EC52E65068}"/>
              </a:ext>
            </a:extLst>
          </p:cNvPr>
          <p:cNvPicPr>
            <a:picLocks noChangeAspect="1"/>
          </p:cNvPicPr>
          <p:nvPr/>
        </p:nvPicPr>
        <p:blipFill>
          <a:blip r:embed="rId3"/>
          <a:stretch>
            <a:fillRect/>
          </a:stretch>
        </p:blipFill>
        <p:spPr>
          <a:xfrm>
            <a:off x="1360129" y="2090720"/>
            <a:ext cx="9471741" cy="2676559"/>
          </a:xfrm>
          <a:prstGeom prst="rect">
            <a:avLst/>
          </a:prstGeom>
        </p:spPr>
      </p:pic>
    </p:spTree>
    <p:extLst>
      <p:ext uri="{BB962C8B-B14F-4D97-AF65-F5344CB8AC3E}">
        <p14:creationId xmlns:p14="http://schemas.microsoft.com/office/powerpoint/2010/main" val="36713493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icture containing graphical user interface&#10;&#10;Description automatically generated">
            <a:extLst>
              <a:ext uri="{FF2B5EF4-FFF2-40B4-BE49-F238E27FC236}">
                <a16:creationId xmlns:a16="http://schemas.microsoft.com/office/drawing/2014/main" id="{C5D9D1AF-DE6F-4521-ADA7-86D68DAEE2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54983"/>
            <a:ext cx="12049932" cy="6447747"/>
          </a:xfrm>
          <a:prstGeom prst="rect">
            <a:avLst/>
          </a:prstGeom>
        </p:spPr>
      </p:pic>
    </p:spTree>
    <p:extLst>
      <p:ext uri="{BB962C8B-B14F-4D97-AF65-F5344CB8AC3E}">
        <p14:creationId xmlns:p14="http://schemas.microsoft.com/office/powerpoint/2010/main" val="31481757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8740E-0B13-4D8E-8B28-911861087254}"/>
              </a:ext>
            </a:extLst>
          </p:cNvPr>
          <p:cNvSpPr>
            <a:spLocks noGrp="1"/>
          </p:cNvSpPr>
          <p:nvPr>
            <p:ph type="title"/>
          </p:nvPr>
        </p:nvSpPr>
        <p:spPr/>
        <p:txBody>
          <a:bodyPr/>
          <a:lstStyle/>
          <a:p>
            <a:pPr algn="ctr"/>
            <a:r>
              <a:rPr lang="en-US" dirty="0"/>
              <a:t>Concluding Remarks</a:t>
            </a:r>
          </a:p>
        </p:txBody>
      </p:sp>
      <p:sp>
        <p:nvSpPr>
          <p:cNvPr id="3" name="Content Placeholder 2">
            <a:extLst>
              <a:ext uri="{FF2B5EF4-FFF2-40B4-BE49-F238E27FC236}">
                <a16:creationId xmlns:a16="http://schemas.microsoft.com/office/drawing/2014/main" id="{DB226006-A250-4BE8-8CFD-25FBB91667CA}"/>
              </a:ext>
            </a:extLst>
          </p:cNvPr>
          <p:cNvSpPr>
            <a:spLocks noGrp="1"/>
          </p:cNvSpPr>
          <p:nvPr>
            <p:ph idx="1"/>
          </p:nvPr>
        </p:nvSpPr>
        <p:spPr/>
        <p:txBody>
          <a:bodyPr/>
          <a:lstStyle/>
          <a:p>
            <a:r>
              <a:rPr lang="en-US" dirty="0"/>
              <a:t>For this data </a:t>
            </a:r>
            <a:r>
              <a:rPr lang="en-US"/>
              <a:t>set regularization is </a:t>
            </a:r>
            <a:r>
              <a:rPr lang="en-US" dirty="0"/>
              <a:t>preferable to random forest for the accuracy and time issues previously noted</a:t>
            </a:r>
          </a:p>
          <a:p>
            <a:endParaRPr lang="en-US" dirty="0"/>
          </a:p>
          <a:p>
            <a:r>
              <a:rPr lang="en-US" dirty="0"/>
              <a:t>Maximizing team wins is a combination of minimizing opponents runs and maximizing runs for your team</a:t>
            </a:r>
          </a:p>
          <a:p>
            <a:endParaRPr lang="en-US" dirty="0"/>
          </a:p>
          <a:p>
            <a:r>
              <a:rPr lang="en-US" dirty="0"/>
              <a:t>Further analysis could look into how individual players contribute to each of these factors which have been identified as important for maximizing wins in order to select a team which is more likely to win</a:t>
            </a:r>
          </a:p>
        </p:txBody>
      </p:sp>
    </p:spTree>
    <p:extLst>
      <p:ext uri="{BB962C8B-B14F-4D97-AF65-F5344CB8AC3E}">
        <p14:creationId xmlns:p14="http://schemas.microsoft.com/office/powerpoint/2010/main" val="21778790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523</TotalTime>
  <Words>667</Words>
  <Application>Microsoft Office PowerPoint</Application>
  <PresentationFormat>Widescreen</PresentationFormat>
  <Paragraphs>28</Paragraphs>
  <Slides>7</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Major League Baseball Dataset Michael Jagdharry and Nicholas Weidner</vt:lpstr>
      <vt:lpstr>PowerPoint Presentation</vt:lpstr>
      <vt:lpstr>PowerPoint Presentation</vt:lpstr>
      <vt:lpstr>CV Curves </vt:lpstr>
      <vt:lpstr>90% Test Intervals and Runtimes </vt:lpstr>
      <vt:lpstr>PowerPoint Presentation</vt:lpstr>
      <vt:lpstr>Concluding Remarks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MICHAEL.JAGDHARRY</dc:creator>
  <cp:lastModifiedBy>Nick Weidner</cp:lastModifiedBy>
  <cp:revision>19</cp:revision>
  <dcterms:created xsi:type="dcterms:W3CDTF">2021-05-06T01:27:41Z</dcterms:created>
  <dcterms:modified xsi:type="dcterms:W3CDTF">2021-05-09T23:42:49Z</dcterms:modified>
</cp:coreProperties>
</file>