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7" r:id="rId3"/>
    <p:sldId id="268" r:id="rId4"/>
    <p:sldId id="257" r:id="rId5"/>
    <p:sldId id="265" r:id="rId6"/>
    <p:sldId id="258" r:id="rId7"/>
    <p:sldId id="264" r:id="rId8"/>
    <p:sldId id="259" r:id="rId9"/>
    <p:sldId id="269" r:id="rId10"/>
    <p:sldId id="263" r:id="rId11"/>
    <p:sldId id="260" r:id="rId12"/>
    <p:sldId id="270" r:id="rId13"/>
    <p:sldId id="261" r:id="rId14"/>
    <p:sldId id="262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A058-FF54-7845-89C7-44B76111D28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0F11356-8EEB-3B44-A271-4C709E1F18F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53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A058-FF54-7845-89C7-44B76111D28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1356-8EEB-3B44-A271-4C709E1F18F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76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A058-FF54-7845-89C7-44B76111D28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1356-8EEB-3B44-A271-4C709E1F18F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26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A058-FF54-7845-89C7-44B76111D28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1356-8EEB-3B44-A271-4C709E1F18F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40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A058-FF54-7845-89C7-44B76111D28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1356-8EEB-3B44-A271-4C709E1F18F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18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A058-FF54-7845-89C7-44B76111D28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1356-8EEB-3B44-A271-4C709E1F18F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3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A058-FF54-7845-89C7-44B76111D28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1356-8EEB-3B44-A271-4C709E1F18F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36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A058-FF54-7845-89C7-44B76111D28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1356-8EEB-3B44-A271-4C709E1F18F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79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A058-FF54-7845-89C7-44B76111D28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1356-8EEB-3B44-A271-4C709E1F1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9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A058-FF54-7845-89C7-44B76111D28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1356-8EEB-3B44-A271-4C709E1F18F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12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ED6A058-FF54-7845-89C7-44B76111D28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1356-8EEB-3B44-A271-4C709E1F18F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17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6A058-FF54-7845-89C7-44B76111D28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0F11356-8EEB-3B44-A271-4C709E1F18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340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44C17-8C30-4BEB-C82F-198D40D733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D266A-F6BC-8F82-129A-3A383BD66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C13D-B7FA-2EC7-9B3D-DF02CCFC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In Data Science</a:t>
            </a:r>
          </a:p>
        </p:txBody>
      </p:sp>
      <p:pic>
        <p:nvPicPr>
          <p:cNvPr id="2052" name="Picture 4" descr="What is a Data Pipeline? Definition, Types &amp; Use Cases">
            <a:extLst>
              <a:ext uri="{FF2B5EF4-FFF2-40B4-BE49-F238E27FC236}">
                <a16:creationId xmlns:a16="http://schemas.microsoft.com/office/drawing/2014/main" id="{0F0245C4-9C08-F480-EDA8-51F517F4C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746794"/>
            <a:ext cx="6292546" cy="443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46B3A-7204-4DCE-12F6-21C1BD8C5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2546" y="1853754"/>
            <a:ext cx="5899454" cy="419972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 data science, this translates well to one of the main “code heavy” parts – data pipelines:</a:t>
            </a:r>
          </a:p>
          <a:p>
            <a:pPr lvl="1"/>
            <a:r>
              <a:rPr lang="en-US" sz="2000" dirty="0"/>
              <a:t>We know the starting point – what the incoming data looks like. </a:t>
            </a:r>
          </a:p>
          <a:p>
            <a:pPr lvl="1"/>
            <a:r>
              <a:rPr lang="en-US" sz="2000" dirty="0"/>
              <a:t>We know the end result – the format we want/need our data in. </a:t>
            </a:r>
          </a:p>
          <a:p>
            <a:pPr lvl="1"/>
            <a:r>
              <a:rPr lang="en-US" sz="2000" dirty="0"/>
              <a:t>As long as we connect the two, we are successful. </a:t>
            </a:r>
          </a:p>
          <a:p>
            <a:r>
              <a:rPr lang="en-US" sz="2200" dirty="0"/>
              <a:t>Tests of output format can be defined.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18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A9F3-69B9-54C4-36AD-4A430969D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it better - 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FD10F-645F-62FC-F8E7-4CDB267D7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Refactoring is the process of changing code so that it works the same on the outside, but is ‘better’ on the inside. </a:t>
            </a:r>
          </a:p>
          <a:p>
            <a:pPr lvl="1"/>
            <a:r>
              <a:rPr lang="en-US" dirty="0"/>
              <a:t>Better means more readable, easier to debug, or more organized. </a:t>
            </a:r>
          </a:p>
          <a:p>
            <a:pPr lvl="1"/>
            <a:r>
              <a:rPr lang="en-US" dirty="0"/>
              <a:t>Think agile – make it work, then make it better. Working is better than elegant. </a:t>
            </a:r>
          </a:p>
          <a:p>
            <a:pPr lvl="1"/>
            <a:r>
              <a:rPr lang="en-US" dirty="0"/>
              <a:t>Data science coding is largely exploratory, we can build an ok solution and improve. </a:t>
            </a:r>
          </a:p>
          <a:p>
            <a:r>
              <a:rPr lang="en-US" dirty="0"/>
              <a:t>We want to refactor working and tested code, after we are confident it is good. </a:t>
            </a:r>
          </a:p>
          <a:p>
            <a:r>
              <a:rPr lang="en-US" dirty="0"/>
              <a:t>When doing object-oriented development:</a:t>
            </a:r>
          </a:p>
          <a:p>
            <a:pPr lvl="1"/>
            <a:r>
              <a:rPr lang="en-US" dirty="0"/>
              <a:t>Where something “lives” – certain attributes or methods might be better in another class. </a:t>
            </a:r>
          </a:p>
          <a:p>
            <a:pPr lvl="1"/>
            <a:r>
              <a:rPr lang="en-US" dirty="0"/>
              <a:t>Some methods may be made static or not static. </a:t>
            </a:r>
          </a:p>
          <a:p>
            <a:pPr lvl="1"/>
            <a:r>
              <a:rPr lang="en-US" dirty="0"/>
              <a:t>Inheritance relationships may be different from what you initially thought. </a:t>
            </a:r>
          </a:p>
        </p:txBody>
      </p:sp>
    </p:spTree>
    <p:extLst>
      <p:ext uri="{BB962C8B-B14F-4D97-AF65-F5344CB8AC3E}">
        <p14:creationId xmlns:p14="http://schemas.microsoft.com/office/powerpoint/2010/main" val="2601325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C3DD-AE43-7463-F0A9-C9395BFE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70295-56F7-AC27-B839-B806FA0BA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How to Refactor Code in Python: A Beginner's Guide - HubPages">
            <a:extLst>
              <a:ext uri="{FF2B5EF4-FFF2-40B4-BE49-F238E27FC236}">
                <a16:creationId xmlns:a16="http://schemas.microsoft.com/office/drawing/2014/main" id="{25523B51-02BD-69BF-07FF-9BE9694FD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0"/>
            <a:ext cx="9153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61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8723-7774-1F0D-3E13-64D2C754E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Test Driven 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95F8D-976F-542E-5AC9-BD5570125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92" y="2015734"/>
            <a:ext cx="6268994" cy="4037747"/>
          </a:xfrm>
        </p:spPr>
        <p:txBody>
          <a:bodyPr>
            <a:normAutofit/>
          </a:bodyPr>
          <a:lstStyle/>
          <a:p>
            <a:r>
              <a:rPr lang="en-US" dirty="0"/>
              <a:t>Test-driven development fits well with refactoring. </a:t>
            </a:r>
          </a:p>
          <a:p>
            <a:pPr lvl="1"/>
            <a:r>
              <a:rPr lang="en-US" dirty="0"/>
              <a:t>Better if code is encapsulated into classes and functions.</a:t>
            </a:r>
          </a:p>
          <a:p>
            <a:r>
              <a:rPr lang="en-US" dirty="0"/>
              <a:t>We can constantly rerun our tests as we change things in refactoring. </a:t>
            </a:r>
          </a:p>
          <a:p>
            <a:pPr lvl="1"/>
            <a:r>
              <a:rPr lang="en-US" dirty="0"/>
              <a:t>Lowers the “risk” of refactoring, as it’s easy to know things still work. </a:t>
            </a:r>
          </a:p>
          <a:p>
            <a:pPr lvl="1"/>
            <a:r>
              <a:rPr lang="en-US" dirty="0"/>
              <a:t>Note: for things with large datasets, it is probably good to take a sample for frequent tests. </a:t>
            </a:r>
          </a:p>
          <a:p>
            <a:r>
              <a:rPr lang="en-US" dirty="0"/>
              <a:t>Also works with Agile ideas – constantly working code that is constantly improving. </a:t>
            </a:r>
          </a:p>
        </p:txBody>
      </p:sp>
      <p:pic>
        <p:nvPicPr>
          <p:cNvPr id="4098" name="Picture 2" descr="Introduction to TDD &amp; BDD | Cucumber Blog">
            <a:extLst>
              <a:ext uri="{FF2B5EF4-FFF2-40B4-BE49-F238E27FC236}">
                <a16:creationId xmlns:a16="http://schemas.microsoft.com/office/drawing/2014/main" id="{E51D52A6-9826-80DF-33B9-B60DE70CD0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8" t="8230" r="14414" b="18001"/>
          <a:stretch/>
        </p:blipFill>
        <p:spPr bwMode="auto">
          <a:xfrm>
            <a:off x="6376086" y="2015734"/>
            <a:ext cx="5708822" cy="462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024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5FA7-B610-FD31-A4FD-3FE14C595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</a:t>
            </a:r>
            <a:r>
              <a:rPr lang="en-US" dirty="0" err="1"/>
              <a:t>Skillz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49D61-604A-7829-0B2C-62DA6EEA3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Rigid software engineering processes are rarely required in data science work. </a:t>
            </a:r>
          </a:p>
          <a:p>
            <a:pPr lvl="1"/>
            <a:r>
              <a:rPr lang="en-US" dirty="0"/>
              <a:t>Many things are exploratory and experimental, with most work never reaching production. </a:t>
            </a:r>
          </a:p>
          <a:p>
            <a:pPr lvl="1"/>
            <a:r>
              <a:rPr lang="en-US" dirty="0"/>
              <a:t>Development teams for making models aren’t usually large. </a:t>
            </a:r>
          </a:p>
          <a:p>
            <a:r>
              <a:rPr lang="en-US" dirty="0"/>
              <a:t>Agile development management concepts do translate well and are helpful (</a:t>
            </a:r>
            <a:r>
              <a:rPr lang="en-US" dirty="0" err="1"/>
              <a:t>imho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Using classes and functions for each distinct piece of functionality. </a:t>
            </a:r>
          </a:p>
          <a:p>
            <a:pPr lvl="1"/>
            <a:r>
              <a:rPr lang="en-US" dirty="0"/>
              <a:t>Defining success (test cases) for each function, even if we can’t/don’t define passing fully. </a:t>
            </a:r>
          </a:p>
          <a:p>
            <a:pPr lvl="1"/>
            <a:r>
              <a:rPr lang="en-US" dirty="0"/>
              <a:t>Focusing on making a working solution at all times. </a:t>
            </a:r>
          </a:p>
          <a:p>
            <a:pPr lvl="1"/>
            <a:r>
              <a:rPr lang="en-US" dirty="0"/>
              <a:t>Improve code to be better as improvements emerge. </a:t>
            </a:r>
          </a:p>
          <a:p>
            <a:r>
              <a:rPr lang="en-US" dirty="0"/>
              <a:t>Test driven development relies on being able to write good tests, which might not be possible in all cases.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311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177E-3C3D-4635-7875-85F4D9C9B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 - Build some more Poker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F8F69-E5E8-F8E0-F310-050D1D910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5325" y="1853754"/>
            <a:ext cx="9858704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are almost ready to fulfill our inner gambling addiction via Python!!</a:t>
            </a:r>
          </a:p>
          <a:p>
            <a:r>
              <a:rPr lang="en-US" dirty="0"/>
              <a:t>We can add a couple of classes to our program, a player and a game. </a:t>
            </a:r>
          </a:p>
          <a:p>
            <a:pPr lvl="1"/>
            <a:r>
              <a:rPr lang="en-US" dirty="0"/>
              <a:t>We focus on some unit tests for our player. </a:t>
            </a:r>
          </a:p>
          <a:p>
            <a:pPr lvl="1"/>
            <a:r>
              <a:rPr lang="en-US" dirty="0"/>
              <a:t>We can focus on some integration, and eventually end-to-end, for the game. </a:t>
            </a:r>
          </a:p>
          <a:p>
            <a:r>
              <a:rPr lang="en-US" dirty="0"/>
              <a:t>For the player:</a:t>
            </a:r>
          </a:p>
          <a:p>
            <a:pPr lvl="1"/>
            <a:r>
              <a:rPr lang="en-US" dirty="0"/>
              <a:t>What are the specific things that a player needs to do, how do we test that?</a:t>
            </a:r>
          </a:p>
          <a:p>
            <a:r>
              <a:rPr lang="en-US" dirty="0"/>
              <a:t>For the game:</a:t>
            </a:r>
          </a:p>
          <a:p>
            <a:pPr lvl="1"/>
            <a:r>
              <a:rPr lang="en-US" dirty="0"/>
              <a:t>What are the specific things that the game needs to do, how do we test that?</a:t>
            </a:r>
          </a:p>
          <a:p>
            <a:pPr lvl="1"/>
            <a:r>
              <a:rPr lang="en-US" dirty="0"/>
              <a:t>For integration testing, what are the outcomes of larger processes, how do we test that?</a:t>
            </a:r>
          </a:p>
          <a:p>
            <a:r>
              <a:rPr lang="en-US" dirty="0"/>
              <a:t>The ideal is to test everything, but we don’t need that for it it be useful. (Try, then improve).</a:t>
            </a:r>
          </a:p>
        </p:txBody>
      </p:sp>
    </p:spTree>
    <p:extLst>
      <p:ext uri="{BB962C8B-B14F-4D97-AF65-F5344CB8AC3E}">
        <p14:creationId xmlns:p14="http://schemas.microsoft.com/office/powerpoint/2010/main" val="777037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4B23-1BDB-8420-1BA4-10481C83A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D8072-329D-2BE5-DDC9-A4171F944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7" y="1853754"/>
            <a:ext cx="10056370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Right now we have been inefficiently copy/pasting the game code into different files. </a:t>
            </a:r>
          </a:p>
          <a:p>
            <a:r>
              <a:rPr lang="en-US" dirty="0"/>
              <a:t>We can put all the classes for the game into a .</a:t>
            </a:r>
            <a:r>
              <a:rPr lang="en-US" dirty="0" err="1"/>
              <a:t>py</a:t>
            </a:r>
            <a:r>
              <a:rPr lang="en-US" dirty="0"/>
              <a:t> file and import that, as we do with standard libraries. </a:t>
            </a:r>
          </a:p>
          <a:p>
            <a:r>
              <a:rPr lang="en-US" dirty="0"/>
              <a:t>Importing things touches on the idea of a Namespace. </a:t>
            </a:r>
          </a:p>
          <a:p>
            <a:pPr lvl="1"/>
            <a:r>
              <a:rPr lang="en-US" dirty="0"/>
              <a:t>Namespaces are basically the world of what exists inside the interpreter when code runs. </a:t>
            </a:r>
          </a:p>
          <a:p>
            <a:pPr lvl="1"/>
            <a:r>
              <a:rPr lang="en-US" dirty="0"/>
              <a:t>When we import things we add new stuff to that namespace. </a:t>
            </a:r>
          </a:p>
          <a:p>
            <a:pPr lvl="1"/>
            <a:r>
              <a:rPr lang="en-US" dirty="0"/>
              <a:t>We need to be attentive to what we are adding, so we can then grab and use it. </a:t>
            </a:r>
          </a:p>
          <a:p>
            <a:r>
              <a:rPr lang="en-US" dirty="0"/>
              <a:t>Import FILE -&gt; we import the FILE as the item of focus, and need to use dot notation to find parts inside that file. </a:t>
            </a:r>
          </a:p>
          <a:p>
            <a:r>
              <a:rPr lang="en-US" dirty="0"/>
              <a:t>From FILE import MODULE -&gt; we import the MODULE as the item of focus, so it “exists”. </a:t>
            </a:r>
          </a:p>
        </p:txBody>
      </p:sp>
    </p:spTree>
    <p:extLst>
      <p:ext uri="{BB962C8B-B14F-4D97-AF65-F5344CB8AC3E}">
        <p14:creationId xmlns:p14="http://schemas.microsoft.com/office/powerpoint/2010/main" val="378002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AC943-6D5C-D69F-9ACB-80B5237B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275AF-EE2C-6614-EC0A-E1B8F7815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396E4D-2DA4-F33A-D8E0-1BCD3E812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021" y="174358"/>
            <a:ext cx="7772400" cy="587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65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A7424-7C88-763B-EE5E-1EBDF966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CAF36-6528-956E-F784-9D09A2C91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code is generally a good idea. </a:t>
            </a:r>
          </a:p>
          <a:p>
            <a:r>
              <a:rPr lang="en-US" dirty="0"/>
              <a:t>Organizing the testing can help both with testing and with development. </a:t>
            </a:r>
          </a:p>
          <a:p>
            <a:endParaRPr lang="en-US" dirty="0"/>
          </a:p>
          <a:p>
            <a:r>
              <a:rPr lang="en-US" dirty="0"/>
              <a:t>What if we define a really good test of what we need code to do? Then anything that does it is a success. </a:t>
            </a:r>
          </a:p>
          <a:p>
            <a:r>
              <a:rPr lang="en-US" dirty="0"/>
              <a:t>This concept is called Test Driven Development – we first define what success is, then we work on making our code do that. </a:t>
            </a:r>
          </a:p>
        </p:txBody>
      </p:sp>
    </p:spTree>
    <p:extLst>
      <p:ext uri="{BB962C8B-B14F-4D97-AF65-F5344CB8AC3E}">
        <p14:creationId xmlns:p14="http://schemas.microsoft.com/office/powerpoint/2010/main" val="230377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0F05-38F8-00CC-18CA-722A4D309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Test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5E927-74D4-6A5F-110E-5ED74DF1E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717" y="1853753"/>
            <a:ext cx="6261813" cy="4199727"/>
          </a:xfrm>
        </p:spPr>
        <p:txBody>
          <a:bodyPr>
            <a:normAutofit/>
          </a:bodyPr>
          <a:lstStyle/>
          <a:p>
            <a:r>
              <a:rPr lang="en-US" dirty="0"/>
              <a:t>We can split testing into several types. </a:t>
            </a:r>
          </a:p>
          <a:p>
            <a:pPr lvl="1"/>
            <a:r>
              <a:rPr lang="en-US" dirty="0"/>
              <a:t>Unit testing is testing one ‘thing’, like a function. </a:t>
            </a:r>
          </a:p>
          <a:p>
            <a:pPr lvl="1"/>
            <a:r>
              <a:rPr lang="en-US" dirty="0"/>
              <a:t>Integration testing test a subprocess, a set of functions, or some part of a larger system.  </a:t>
            </a:r>
          </a:p>
          <a:p>
            <a:pPr lvl="1"/>
            <a:r>
              <a:rPr lang="en-US" dirty="0"/>
              <a:t>End-to-end tests an entire system, beginning to end. </a:t>
            </a:r>
          </a:p>
          <a:p>
            <a:r>
              <a:rPr lang="en-US" dirty="0"/>
              <a:t>Time and complexity can get extreme in some cases. </a:t>
            </a:r>
          </a:p>
          <a:p>
            <a:pPr lvl="1"/>
            <a:r>
              <a:rPr lang="en-US" dirty="0"/>
              <a:t>An end-to-end test of large data pipelines or a full program may take a long time and/or cost lots of money. </a:t>
            </a:r>
          </a:p>
          <a:p>
            <a:r>
              <a:rPr lang="en-US" dirty="0"/>
              <a:t>Organized code can push testing down the pyramid. </a:t>
            </a:r>
          </a:p>
          <a:p>
            <a:pPr lvl="1"/>
            <a:r>
              <a:rPr lang="en-US" dirty="0"/>
              <a:t>Functions can be tested separately, walls of code can’t.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D5F0B7-CCB5-E4D3-A045-81880E68E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530" y="1839066"/>
            <a:ext cx="55880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4600-95DF-1482-1EC2-6DAE1B74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 - Test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FC9C4-02C2-9878-A974-81930ACC0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773" y="1853754"/>
            <a:ext cx="9762082" cy="4299911"/>
          </a:xfrm>
        </p:spPr>
        <p:txBody>
          <a:bodyPr>
            <a:normAutofit/>
          </a:bodyPr>
          <a:lstStyle/>
          <a:p>
            <a:r>
              <a:rPr lang="en-US" dirty="0"/>
              <a:t>One strategy that we can use is to build tests in advance of actual coding. </a:t>
            </a:r>
          </a:p>
          <a:p>
            <a:r>
              <a:rPr lang="en-US" dirty="0"/>
              <a:t>Test driven development starts with defining what “good enough” is. </a:t>
            </a:r>
          </a:p>
          <a:p>
            <a:pPr lvl="1"/>
            <a:r>
              <a:rPr lang="en-US" dirty="0"/>
              <a:t>Anything that passes the test is satisfactory. </a:t>
            </a:r>
          </a:p>
          <a:p>
            <a:pPr lvl="1"/>
            <a:r>
              <a:rPr lang="en-US" dirty="0"/>
              <a:t>As long as the test is complete, this will give a correct result. </a:t>
            </a:r>
          </a:p>
          <a:p>
            <a:pPr lvl="1"/>
            <a:r>
              <a:rPr lang="en-US" dirty="0"/>
              <a:t>Works for an individual function, subprocess, or entire program – just with different tests. </a:t>
            </a:r>
          </a:p>
          <a:p>
            <a:r>
              <a:rPr lang="en-US" dirty="0"/>
              <a:t>Build a testing harness that checks what a function needs to do, then work on something that will meet those needs. </a:t>
            </a:r>
          </a:p>
          <a:p>
            <a:pPr lvl="1"/>
            <a:r>
              <a:rPr lang="en-US" dirty="0"/>
              <a:t>The process of thinking about all the pass/fail scenarios can also be valuable. </a:t>
            </a:r>
          </a:p>
          <a:p>
            <a:pPr lvl="1"/>
            <a:r>
              <a:rPr lang="en-US" dirty="0"/>
              <a:t>Makes it much easier to distribute tasks, or even outsource work to others. </a:t>
            </a:r>
          </a:p>
          <a:p>
            <a:pPr lvl="1"/>
            <a:r>
              <a:rPr lang="en-US" dirty="0"/>
              <a:t>We can layer these tests as we work, allowing us to test parts or the whole easily. </a:t>
            </a:r>
          </a:p>
        </p:txBody>
      </p:sp>
    </p:spTree>
    <p:extLst>
      <p:ext uri="{BB962C8B-B14F-4D97-AF65-F5344CB8AC3E}">
        <p14:creationId xmlns:p14="http://schemas.microsoft.com/office/powerpoint/2010/main" val="428145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CBD88-87F0-386A-A73B-6851CF26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33948-28B4-B221-E9E5-EB4A38520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753" y="1853754"/>
            <a:ext cx="9783102" cy="4199727"/>
          </a:xfrm>
        </p:spPr>
        <p:txBody>
          <a:bodyPr/>
          <a:lstStyle/>
          <a:p>
            <a:r>
              <a:rPr lang="en-US" dirty="0"/>
              <a:t>The only thing that really matters is that we can see if the tests passed or not. </a:t>
            </a:r>
          </a:p>
          <a:p>
            <a:r>
              <a:rPr lang="en-US" dirty="0"/>
              <a:t>The assert statement can be used to check things, and throw an exception if it isn’t true.</a:t>
            </a:r>
          </a:p>
          <a:p>
            <a:r>
              <a:rPr lang="en-US" dirty="0"/>
              <a:t>There are other testing libraries that can automate this. </a:t>
            </a:r>
          </a:p>
          <a:p>
            <a:pPr lvl="1"/>
            <a:r>
              <a:rPr lang="en-US" dirty="0" err="1"/>
              <a:t>Unittest</a:t>
            </a:r>
            <a:r>
              <a:rPr lang="en-US" dirty="0"/>
              <a:t> and </a:t>
            </a:r>
            <a:r>
              <a:rPr lang="en-US" dirty="0" err="1"/>
              <a:t>pytest</a:t>
            </a:r>
            <a:r>
              <a:rPr lang="en-US" dirty="0"/>
              <a:t> are standard common testing libraries. </a:t>
            </a:r>
          </a:p>
          <a:p>
            <a:pPr lvl="1"/>
            <a:r>
              <a:rPr lang="en-US" dirty="0"/>
              <a:t>If you do software development it is likely your company will have some tool/process/standard.</a:t>
            </a:r>
          </a:p>
          <a:p>
            <a:pPr lvl="1"/>
            <a:r>
              <a:rPr lang="en-US" dirty="0"/>
              <a:t>Details vary, but the idea is the same for all, basically a series of asserts with a nice log. </a:t>
            </a:r>
          </a:p>
          <a:p>
            <a:pPr lvl="1"/>
            <a:r>
              <a:rPr lang="en-US" dirty="0"/>
              <a:t>We’ll focus on doing the testing by hand, not external tools. </a:t>
            </a:r>
          </a:p>
          <a:p>
            <a:r>
              <a:rPr lang="en-US" dirty="0"/>
              <a:t>Test harnesses can be built in repositories like GitHub, to test on commit. </a:t>
            </a:r>
          </a:p>
          <a:p>
            <a:pPr lvl="1"/>
            <a:r>
              <a:rPr lang="en-US" dirty="0" err="1"/>
              <a:t>Pytest</a:t>
            </a:r>
            <a:r>
              <a:rPr lang="en-US" dirty="0"/>
              <a:t> integrates easily and can be configured to automatically test new things, or regression. </a:t>
            </a:r>
          </a:p>
        </p:txBody>
      </p:sp>
    </p:spTree>
    <p:extLst>
      <p:ext uri="{BB962C8B-B14F-4D97-AF65-F5344CB8AC3E}">
        <p14:creationId xmlns:p14="http://schemas.microsoft.com/office/powerpoint/2010/main" val="484458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E284-685E-F617-07FA-ADAFA1EE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6E26A-743C-11AA-071D-A6E01D1AB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 simple introduction to Test Driven Development with Python">
            <a:extLst>
              <a:ext uri="{FF2B5EF4-FFF2-40B4-BE49-F238E27FC236}">
                <a16:creationId xmlns:a16="http://schemas.microsoft.com/office/drawing/2014/main" id="{47665267-EA76-2118-7C36-024DADAF0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670050"/>
            <a:ext cx="10160000" cy="351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008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F5728-7469-007C-C481-6265F03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Actions Based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3F7F6-1AB7-90AE-62D3-99F97C1B8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overalls Python · Actions · GitHub Marketplace · GitHub">
            <a:extLst>
              <a:ext uri="{FF2B5EF4-FFF2-40B4-BE49-F238E27FC236}">
                <a16:creationId xmlns:a16="http://schemas.microsoft.com/office/drawing/2014/main" id="{05B75D90-57C6-D902-1B01-7FBDCCAA5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15732"/>
            <a:ext cx="8686800" cy="35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76241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998</TotalTime>
  <Words>1183</Words>
  <Application>Microsoft Macintosh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PowerPoint Presentation</vt:lpstr>
      <vt:lpstr>Import our Code</vt:lpstr>
      <vt:lpstr>PowerPoint Presentation</vt:lpstr>
      <vt:lpstr>Testing</vt:lpstr>
      <vt:lpstr>Test Types</vt:lpstr>
      <vt:lpstr>Test Driven Development - Test First</vt:lpstr>
      <vt:lpstr>Testing Mechanics</vt:lpstr>
      <vt:lpstr>PowerPoint Presentation</vt:lpstr>
      <vt:lpstr>Github Actions Based Testing</vt:lpstr>
      <vt:lpstr>In Data Science</vt:lpstr>
      <vt:lpstr>Make it better - Refactoring</vt:lpstr>
      <vt:lpstr>PowerPoint Presentation</vt:lpstr>
      <vt:lpstr>Test Driven Refactoring</vt:lpstr>
      <vt:lpstr>Software Development Skillz</vt:lpstr>
      <vt:lpstr>Let’s Code - Build some more Poker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15</cp:revision>
  <dcterms:created xsi:type="dcterms:W3CDTF">2023-11-08T23:49:53Z</dcterms:created>
  <dcterms:modified xsi:type="dcterms:W3CDTF">2023-11-09T16:28:42Z</dcterms:modified>
</cp:coreProperties>
</file>