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58" r:id="rId4"/>
    <p:sldId id="268" r:id="rId5"/>
    <p:sldId id="263" r:id="rId6"/>
    <p:sldId id="257" r:id="rId7"/>
    <p:sldId id="259" r:id="rId8"/>
    <p:sldId id="265" r:id="rId9"/>
    <p:sldId id="266" r:id="rId10"/>
    <p:sldId id="262" r:id="rId11"/>
    <p:sldId id="269" r:id="rId12"/>
    <p:sldId id="260" r:id="rId13"/>
    <p:sldId id="261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8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8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0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0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3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6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6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1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7Eg2R9QEkgJZ3BwAcaX3eQ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254-F699-6C76-A8B4-1AC8D05B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E892-FC06-9C2E-7B2A-2F6D806D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PLEASE DO </a:t>
            </a:r>
            <a:r>
              <a:rPr lang="en-US"/>
              <a:t>THIS FIRST - We’ll </a:t>
            </a:r>
            <a:r>
              <a:rPr lang="en-US" dirty="0"/>
              <a:t>start </a:t>
            </a:r>
            <a:r>
              <a:rPr lang="en-US"/>
              <a:t>at 12:10</a:t>
            </a:r>
            <a:endParaRPr lang="en-US" dirty="0"/>
          </a:p>
          <a:p>
            <a:pPr lvl="1"/>
            <a:r>
              <a:rPr lang="en-US" dirty="0"/>
              <a:t>For assignment 2 – survey on what is easy/hard thus far. </a:t>
            </a:r>
          </a:p>
          <a:p>
            <a:pPr lvl="1"/>
            <a:r>
              <a:rPr lang="en-US" dirty="0"/>
              <a:t>Please be honest, it won’t make grading or difficultly all that different. </a:t>
            </a:r>
          </a:p>
          <a:p>
            <a:pPr lvl="1"/>
            <a:r>
              <a:rPr lang="en-US" dirty="0">
                <a:hlinkClick r:id="rId2"/>
              </a:rPr>
              <a:t>https://app.sli.do/event/7Eg2R9QEkgJZ3BwAcaX3eQ</a:t>
            </a:r>
            <a:r>
              <a:rPr lang="en-US" dirty="0"/>
              <a:t> (#3143798, pw: emy5gn)</a:t>
            </a:r>
          </a:p>
          <a:p>
            <a:pPr lvl="2"/>
            <a:r>
              <a:rPr lang="en-US" dirty="0"/>
              <a:t>Also a link under the Class Meeting thing on </a:t>
            </a:r>
            <a:r>
              <a:rPr lang="en-US" dirty="0" err="1"/>
              <a:t>moodle</a:t>
            </a:r>
            <a:r>
              <a:rPr lang="en-US" dirty="0"/>
              <a:t>. </a:t>
            </a:r>
          </a:p>
          <a:p>
            <a:r>
              <a:rPr lang="en-US" dirty="0"/>
              <a:t>Lab 4:</a:t>
            </a:r>
          </a:p>
          <a:p>
            <a:pPr lvl="1"/>
            <a:r>
              <a:rPr lang="en-US" dirty="0"/>
              <a:t>We’ll go over the details quickly, ask about anything that’s weird. </a:t>
            </a:r>
          </a:p>
          <a:p>
            <a:r>
              <a:rPr lang="en-US" dirty="0"/>
              <a:t>Today (easy and simple! Kind of):</a:t>
            </a:r>
          </a:p>
          <a:p>
            <a:pPr lvl="1"/>
            <a:r>
              <a:rPr lang="en-US" dirty="0"/>
              <a:t>Regular expressions – processing text by pattern. </a:t>
            </a:r>
          </a:p>
          <a:p>
            <a:pPr lvl="1"/>
            <a:r>
              <a:rPr lang="en-US" dirty="0"/>
              <a:t>Review and callbacks – if anything recent doesn’t make sense, please ask. </a:t>
            </a:r>
          </a:p>
          <a:p>
            <a:pPr lvl="2"/>
            <a:r>
              <a:rPr lang="en-US" dirty="0"/>
              <a:t>Particularly with the poker example, with is open ended and likely more confusing. </a:t>
            </a:r>
          </a:p>
          <a:p>
            <a:pPr lvl="2"/>
            <a:r>
              <a:rPr lang="en-US" dirty="0"/>
              <a:t>We’ll do more poker stuff </a:t>
            </a:r>
          </a:p>
        </p:txBody>
      </p:sp>
    </p:spTree>
    <p:extLst>
      <p:ext uri="{BB962C8B-B14F-4D97-AF65-F5344CB8AC3E}">
        <p14:creationId xmlns:p14="http://schemas.microsoft.com/office/powerpoint/2010/main" val="36186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215A-332C-05C6-F742-35CB0400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Applications and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C182-B5B3-1826-322E-A0FE7C4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278690"/>
          </a:xfrm>
        </p:spPr>
        <p:txBody>
          <a:bodyPr>
            <a:normAutofit/>
          </a:bodyPr>
          <a:lstStyle/>
          <a:p>
            <a:r>
              <a:rPr lang="en-US" dirty="0"/>
              <a:t>Regex is commonly used when processing text. </a:t>
            </a:r>
          </a:p>
          <a:p>
            <a:r>
              <a:rPr lang="en-US" dirty="0"/>
              <a:t>Most useful finding strings that meet a specific pattern, but with variable details. </a:t>
            </a:r>
          </a:p>
          <a:p>
            <a:pPr lvl="1"/>
            <a:r>
              <a:rPr lang="en-US" dirty="0"/>
              <a:t>Form entry – address, postal code, phone number,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“Smart” text extraction – e.g. pulling values out of free text. </a:t>
            </a:r>
          </a:p>
          <a:p>
            <a:r>
              <a:rPr lang="en-US" dirty="0"/>
              <a:t>Regular expressions are universal across languages. </a:t>
            </a:r>
          </a:p>
          <a:p>
            <a:pPr lvl="1"/>
            <a:r>
              <a:rPr lang="en-US" dirty="0"/>
              <a:t>We can define a regular expression in Python code, and it is the same everywhere. </a:t>
            </a:r>
          </a:p>
          <a:p>
            <a:r>
              <a:rPr lang="en-US" dirty="0"/>
              <a:t>Regular expressions can be proven:</a:t>
            </a:r>
          </a:p>
          <a:p>
            <a:pPr lvl="1"/>
            <a:r>
              <a:rPr lang="en-US" dirty="0"/>
              <a:t>I.e. a mathematical proof can be made that a regex returns the correct results every time. </a:t>
            </a:r>
          </a:p>
          <a:p>
            <a:pPr lvl="1"/>
            <a:r>
              <a:rPr lang="en-US" dirty="0"/>
              <a:t>Since regex is a strictly defined language, we can verify correctness of code. </a:t>
            </a:r>
          </a:p>
          <a:p>
            <a:pPr lvl="1"/>
            <a:r>
              <a:rPr lang="en-US" dirty="0"/>
              <a:t>This can be important in mission-critical scenarios – e.g. code that runs a nuclear plant. </a:t>
            </a:r>
          </a:p>
        </p:txBody>
      </p:sp>
    </p:spTree>
    <p:extLst>
      <p:ext uri="{BB962C8B-B14F-4D97-AF65-F5344CB8AC3E}">
        <p14:creationId xmlns:p14="http://schemas.microsoft.com/office/powerpoint/2010/main" val="215858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FEF5-459E-6BC7-4D1A-EA1296D3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Side Note -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18F0-D001-6795-2163-2EB2FC9BB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2" y="1853754"/>
            <a:ext cx="5526882" cy="419972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In computer science theory work, and in scenarios where code really can’t “be wrong” we may prove an algorithm works. </a:t>
            </a:r>
          </a:p>
          <a:p>
            <a:r>
              <a:rPr lang="en-US" sz="2400" dirty="0"/>
              <a:t>A proof is a mathematical demonstration that the outcome of code will be what is expected. </a:t>
            </a:r>
          </a:p>
          <a:p>
            <a:r>
              <a:rPr lang="en-US" sz="2400" dirty="0"/>
              <a:t>Several techniques. </a:t>
            </a:r>
          </a:p>
          <a:p>
            <a:r>
              <a:rPr lang="en-US" sz="2400" dirty="0"/>
              <a:t>Idea is similar to thinking about recursion – what are the possible cases, when do they occur, and can I check that the correct one happens. </a:t>
            </a:r>
          </a:p>
        </p:txBody>
      </p:sp>
      <p:pic>
        <p:nvPicPr>
          <p:cNvPr id="5122" name="Picture 2" descr="Proving the Correctness of Algorithms - ppt download">
            <a:extLst>
              <a:ext uri="{FF2B5EF4-FFF2-40B4-BE49-F238E27FC236}">
                <a16:creationId xmlns:a16="http://schemas.microsoft.com/office/drawing/2014/main" id="{261EAAB8-9E49-CE71-91E7-6AA9EB563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5921" r="3977" b="5926"/>
          <a:stretch/>
        </p:blipFill>
        <p:spPr bwMode="auto">
          <a:xfrm>
            <a:off x="5675163" y="1853754"/>
            <a:ext cx="6516837" cy="470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40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9577-77B2-281A-2E3D-FE40D05E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Examples – Phone Number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680A-5788-1348-95E0-C1345628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7" y="2015734"/>
            <a:ext cx="4671364" cy="3450613"/>
          </a:xfrm>
        </p:spPr>
        <p:txBody>
          <a:bodyPr>
            <a:normAutofit/>
          </a:bodyPr>
          <a:lstStyle/>
          <a:p>
            <a:r>
              <a:rPr lang="en-US" sz="2400" dirty="0"/>
              <a:t>This regex pattern identifies if something is in phone number format. </a:t>
            </a:r>
          </a:p>
          <a:p>
            <a:pPr lvl="1"/>
            <a:r>
              <a:rPr lang="en-US" sz="2000" dirty="0"/>
              <a:t>3 numbers</a:t>
            </a:r>
          </a:p>
          <a:p>
            <a:pPr lvl="1"/>
            <a:r>
              <a:rPr lang="en-US" sz="2000" dirty="0"/>
              <a:t>A dash</a:t>
            </a:r>
          </a:p>
          <a:p>
            <a:pPr lvl="1"/>
            <a:r>
              <a:rPr lang="en-US" sz="2000" dirty="0"/>
              <a:t>4 more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AE5D2-250A-CF70-84FB-DC008A4B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51" y="1853753"/>
            <a:ext cx="7088150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360F-6088-F36D-E218-F078BB1A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Email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BFFC2-C520-BFC7-2AF2-B2F093E4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7240911" cy="41997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4B6C-71FB-50A7-009B-2656D852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0911" y="1853752"/>
            <a:ext cx="4951089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This pattern looks for email addresses.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letters or numbers at the start.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An @ sign.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more letters or numbers.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 dot.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more letters of numbers.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end. </a:t>
            </a:r>
          </a:p>
        </p:txBody>
      </p:sp>
    </p:spTree>
    <p:extLst>
      <p:ext uri="{BB962C8B-B14F-4D97-AF65-F5344CB8AC3E}">
        <p14:creationId xmlns:p14="http://schemas.microsoft.com/office/powerpoint/2010/main" val="413822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D5F6-A7D5-B5B3-24E1-A0A07FA6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URL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506F-A526-4C27-8D53-5C72E666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pattern matches a specific format for a URL. </a:t>
            </a:r>
          </a:p>
          <a:p>
            <a:r>
              <a:rPr lang="en-US" dirty="0"/>
              <a:t>Useful for things like web scraping – finding certain types of links, like images. </a:t>
            </a:r>
          </a:p>
        </p:txBody>
      </p:sp>
      <p:pic>
        <p:nvPicPr>
          <p:cNvPr id="1026" name="Picture 2" descr="Regular expressions with Cloudlets rules">
            <a:extLst>
              <a:ext uri="{FF2B5EF4-FFF2-40B4-BE49-F238E27FC236}">
                <a16:creationId xmlns:a16="http://schemas.microsoft.com/office/drawing/2014/main" id="{9DE084AB-0524-0478-8200-05B5DF43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37127"/>
            <a:ext cx="10972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6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7532-73D5-3D36-AB2E-F14EC0D4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FB20-9C27-90DC-67FA-1237F0EE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19663"/>
          </a:xfrm>
        </p:spPr>
        <p:txBody>
          <a:bodyPr/>
          <a:lstStyle/>
          <a:p>
            <a:r>
              <a:rPr lang="en-US" dirty="0"/>
              <a:t>Regular expressions are a shortcut to some string processing we’re used to. </a:t>
            </a:r>
          </a:p>
          <a:p>
            <a:r>
              <a:rPr lang="en-US" dirty="0"/>
              <a:t>Can wrap up more complex loop/if logic into simple concise statements. </a:t>
            </a:r>
          </a:p>
          <a:p>
            <a:r>
              <a:rPr lang="en-US" dirty="0"/>
              <a:t>Regex is a standardized language for processing text that is the same everywhere. </a:t>
            </a:r>
          </a:p>
          <a:p>
            <a:r>
              <a:rPr lang="en-US" dirty="0"/>
              <a:t>We don’t really need to use regular expressions, but they might help. </a:t>
            </a:r>
          </a:p>
          <a:p>
            <a:pPr lvl="1"/>
            <a:r>
              <a:rPr lang="en-US" dirty="0"/>
              <a:t>We can create a loop/if based logic that can do whatever a regular expression does. </a:t>
            </a:r>
          </a:p>
        </p:txBody>
      </p:sp>
    </p:spTree>
    <p:extLst>
      <p:ext uri="{BB962C8B-B14F-4D97-AF65-F5344CB8AC3E}">
        <p14:creationId xmlns:p14="http://schemas.microsoft.com/office/powerpoint/2010/main" val="164030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610B-56CB-DFE8-0391-8AF6B663D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2E512-D277-D8A1-0311-76CF6054D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FF42-3B68-BD47-A602-6FD5217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A450-A213-6B02-D913-50D1734F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We’ve dealt with strings in several different ways. </a:t>
            </a:r>
          </a:p>
          <a:p>
            <a:r>
              <a:rPr lang="en-US" dirty="0"/>
              <a:t>We can process strings with lots of tools and functions:</a:t>
            </a:r>
          </a:p>
          <a:p>
            <a:pPr lvl="1"/>
            <a:r>
              <a:rPr lang="en-US" dirty="0"/>
              <a:t>Use idiocies to slice by position. </a:t>
            </a:r>
          </a:p>
          <a:p>
            <a:pPr lvl="1"/>
            <a:r>
              <a:rPr lang="en-US" dirty="0"/>
              <a:t>Methods like strip(), </a:t>
            </a:r>
            <a:r>
              <a:rPr lang="en-US" dirty="0" err="1"/>
              <a:t>isalpha</a:t>
            </a:r>
            <a:r>
              <a:rPr lang="en-US" dirty="0"/>
              <a:t>(), or left(). </a:t>
            </a:r>
          </a:p>
          <a:p>
            <a:pPr lvl="1"/>
            <a:r>
              <a:rPr lang="en-US" dirty="0"/>
              <a:t>Comparisons. </a:t>
            </a:r>
          </a:p>
          <a:p>
            <a:r>
              <a:rPr lang="en-US" dirty="0"/>
              <a:t>All of these things deal with the actual value that we have in a string. </a:t>
            </a:r>
          </a:p>
          <a:p>
            <a:r>
              <a:rPr lang="en-US" dirty="0"/>
              <a:t>What if we want to look at the format or structure of some text instead?</a:t>
            </a:r>
          </a:p>
          <a:p>
            <a:pPr lvl="1"/>
            <a:r>
              <a:rPr lang="en-US" dirty="0"/>
              <a:t>Does text fit some pattern like a postal code or phone number? </a:t>
            </a:r>
          </a:p>
        </p:txBody>
      </p:sp>
    </p:spTree>
    <p:extLst>
      <p:ext uri="{BB962C8B-B14F-4D97-AF65-F5344CB8AC3E}">
        <p14:creationId xmlns:p14="http://schemas.microsoft.com/office/powerpoint/2010/main" val="32339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E1D6-5ECF-106F-4A01-DC8DBA77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– Text by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0116-E74E-BE05-8DAA-351B05F3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asiest way to remember Regular Expressions (Regex) | by Tobi Sam | Towards  Data Science">
            <a:extLst>
              <a:ext uri="{FF2B5EF4-FFF2-40B4-BE49-F238E27FC236}">
                <a16:creationId xmlns:a16="http://schemas.microsoft.com/office/drawing/2014/main" id="{6B30E0ED-A71A-A6E8-349C-7149697B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12192000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8689-F395-9958-87E1-6D3F3DE3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7A0F-5D96-6240-C585-257C193C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Regular expressions are a set of tools that allows us to match text by pattern. </a:t>
            </a:r>
          </a:p>
          <a:p>
            <a:r>
              <a:rPr lang="en-US" dirty="0"/>
              <a:t>Define the structure of what we want to match, and the regex will check for matches. </a:t>
            </a:r>
          </a:p>
          <a:p>
            <a:r>
              <a:rPr lang="en-US" dirty="0"/>
              <a:t>In addition to defining specific characters/words that need to match, we can set criteria:</a:t>
            </a:r>
          </a:p>
          <a:p>
            <a:pPr lvl="1"/>
            <a:r>
              <a:rPr lang="en-US" dirty="0"/>
              <a:t>Any letter or number. </a:t>
            </a:r>
          </a:p>
          <a:p>
            <a:pPr lvl="1"/>
            <a:r>
              <a:rPr lang="en-US" dirty="0"/>
              <a:t>A piece of punctuation. </a:t>
            </a:r>
          </a:p>
          <a:p>
            <a:pPr lvl="1"/>
            <a:r>
              <a:rPr lang="en-US" dirty="0"/>
              <a:t>Any letter except a certain set. </a:t>
            </a:r>
          </a:p>
          <a:p>
            <a:pPr lvl="1"/>
            <a:r>
              <a:rPr lang="en-US" dirty="0"/>
              <a:t>A set number or order of characters or words. </a:t>
            </a:r>
          </a:p>
          <a:p>
            <a:pPr lvl="1"/>
            <a:r>
              <a:rPr lang="en-US" dirty="0"/>
              <a:t>A specific character, flanked by text in a specific way (e.g. phone number). </a:t>
            </a:r>
          </a:p>
          <a:p>
            <a:r>
              <a:rPr lang="en-US" dirty="0"/>
              <a:t>Regex is similar to SQL – define criteria, get results. </a:t>
            </a:r>
          </a:p>
        </p:txBody>
      </p:sp>
    </p:spTree>
    <p:extLst>
      <p:ext uri="{BB962C8B-B14F-4D97-AF65-F5344CB8AC3E}">
        <p14:creationId xmlns:p14="http://schemas.microsoft.com/office/powerpoint/2010/main" val="193311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10B8-C25B-1E49-18E6-B671839D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804519"/>
            <a:ext cx="5935846" cy="1049235"/>
          </a:xfrm>
        </p:spPr>
        <p:txBody>
          <a:bodyPr/>
          <a:lstStyle/>
          <a:p>
            <a:r>
              <a:rPr lang="en-US" dirty="0"/>
              <a:t>Common Regex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CBB4-7E2C-4307-E646-4DAD0AA4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Regular expressions are made up of “patterns”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Literal matches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Character classes (e.g., [0-9], \d, \w)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Quantifiers (e.g., *, +, ?)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Anchors (e.g., ^, $)</a:t>
            </a:r>
          </a:p>
        </p:txBody>
      </p:sp>
      <p:pic>
        <p:nvPicPr>
          <p:cNvPr id="2050" name="Picture 2" descr="Regular expressions - Computer Science Wiki">
            <a:extLst>
              <a:ext uri="{FF2B5EF4-FFF2-40B4-BE49-F238E27FC236}">
                <a16:creationId xmlns:a16="http://schemas.microsoft.com/office/drawing/2014/main" id="{7D33C47D-49BB-B889-DF68-46CB82445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t="3964" r="4250" b="13333"/>
          <a:stretch/>
        </p:blipFill>
        <p:spPr bwMode="auto">
          <a:xfrm>
            <a:off x="6813177" y="0"/>
            <a:ext cx="53788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98B4-07DD-C568-F12C-4B071B16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Advanced Regex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280E-AC93-18B1-D1C2-FFD17015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" y="1966307"/>
            <a:ext cx="4950757" cy="40871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Regex can be made to capture almost any pattern in text that we can define by rule.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difficulty of making some of the complex ones might be high.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They can get really hard to debug, or even read, when very complex.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Logic with ”or” statements and flexible patterns can yield advanced and cryptic patterns.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We don’t care much about elaborate regex expressions, we can focus on simpler ones.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We can collapse very complex things down to multiple expressions, or supplement with non-regex logic. </a:t>
            </a:r>
          </a:p>
        </p:txBody>
      </p:sp>
      <p:pic>
        <p:nvPicPr>
          <p:cNvPr id="4098" name="Picture 2" descr="Regex to Match Passwords">
            <a:extLst>
              <a:ext uri="{FF2B5EF4-FFF2-40B4-BE49-F238E27FC236}">
                <a16:creationId xmlns:a16="http://schemas.microsoft.com/office/drawing/2014/main" id="{9B188EE5-55B8-108E-9874-CC62A735C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4" b="12272"/>
          <a:stretch/>
        </p:blipFill>
        <p:spPr bwMode="auto">
          <a:xfrm>
            <a:off x="5055449" y="2340515"/>
            <a:ext cx="7136551" cy="380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4C57C0-7687-0FD5-65EC-288ABA15DDF5}"/>
              </a:ext>
            </a:extLst>
          </p:cNvPr>
          <p:cNvSpPr txBox="1"/>
          <p:nvPr/>
        </p:nvSpPr>
        <p:spPr>
          <a:xfrm>
            <a:off x="7073219" y="1944788"/>
            <a:ext cx="3101009" cy="37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password pattern</a:t>
            </a:r>
          </a:p>
        </p:txBody>
      </p:sp>
    </p:spTree>
    <p:extLst>
      <p:ext uri="{BB962C8B-B14F-4D97-AF65-F5344CB8AC3E}">
        <p14:creationId xmlns:p14="http://schemas.microsoft.com/office/powerpoint/2010/main" val="178233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94B1-044C-90C7-4C76-2E348FB1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027A-A2F0-51D3-3517-51924C6C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Regex functions tend to be well optimized in languages. </a:t>
            </a:r>
          </a:p>
          <a:p>
            <a:pPr lvl="1"/>
            <a:r>
              <a:rPr lang="en-US" dirty="0"/>
              <a:t>Often written in a language like C for speed. </a:t>
            </a:r>
          </a:p>
          <a:p>
            <a:pPr lvl="1"/>
            <a:r>
              <a:rPr lang="en-US" dirty="0"/>
              <a:t>Speed isn’t the primary reason to use regex, but it is likely faster than a loop. </a:t>
            </a:r>
          </a:p>
          <a:p>
            <a:r>
              <a:rPr lang="en-US" dirty="0"/>
              <a:t>Regex is universal. </a:t>
            </a:r>
          </a:p>
          <a:p>
            <a:pPr lvl="1"/>
            <a:r>
              <a:rPr lang="en-US" dirty="0"/>
              <a:t>We can copy/paste regex to any other application. </a:t>
            </a:r>
          </a:p>
          <a:p>
            <a:r>
              <a:rPr lang="en-US" dirty="0"/>
              <a:t>Regex is concise. </a:t>
            </a:r>
          </a:p>
          <a:p>
            <a:pPr lvl="1"/>
            <a:r>
              <a:rPr lang="en-US" dirty="0"/>
              <a:t>Advanced text filtering can be done in one line of code. </a:t>
            </a:r>
          </a:p>
          <a:p>
            <a:r>
              <a:rPr lang="en-US" dirty="0"/>
              <a:t>Regex is provable. </a:t>
            </a:r>
          </a:p>
          <a:p>
            <a:pPr lvl="1"/>
            <a:r>
              <a:rPr lang="en-US" dirty="0"/>
              <a:t>The regex logic is a mathematical language – we can prove the results.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53D0-F4C0-D5B6-BFF8-752D4323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AE30-B9B0-5547-8A33-33228DDB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Regular expressions can become hard to debug or read when complex. </a:t>
            </a:r>
          </a:p>
          <a:p>
            <a:r>
              <a:rPr lang="en-US" dirty="0"/>
              <a:t>Very large patterns can become problematic (though this is probably not an issue for us.)</a:t>
            </a:r>
          </a:p>
          <a:p>
            <a:r>
              <a:rPr lang="en-US" dirty="0"/>
              <a:t>Small errors in regex logic can lead to hard to find issues. </a:t>
            </a:r>
          </a:p>
          <a:p>
            <a:r>
              <a:rPr lang="en-US" dirty="0"/>
              <a:t>Learning curve to start using regex expressions, or expression that are more complex than the most basic ones. </a:t>
            </a:r>
          </a:p>
        </p:txBody>
      </p:sp>
    </p:spTree>
    <p:extLst>
      <p:ext uri="{BB962C8B-B14F-4D97-AF65-F5344CB8AC3E}">
        <p14:creationId xmlns:p14="http://schemas.microsoft.com/office/powerpoint/2010/main" val="2800673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1403</TotalTime>
  <Words>1035</Words>
  <Application>Microsoft Macintosh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Söhne</vt:lpstr>
      <vt:lpstr>Gallery</vt:lpstr>
      <vt:lpstr>Housekeeping</vt:lpstr>
      <vt:lpstr>Regular Expressions</vt:lpstr>
      <vt:lpstr>Strings</vt:lpstr>
      <vt:lpstr>Regex – Text by Pattern</vt:lpstr>
      <vt:lpstr>Regular Expressions (RegEx)</vt:lpstr>
      <vt:lpstr>Common Regex Patterns </vt:lpstr>
      <vt:lpstr>Advanced Regex Techniques </vt:lpstr>
      <vt:lpstr>Benefits of Regular Expressions</vt:lpstr>
      <vt:lpstr>Drawbacks of Regular Expressions</vt:lpstr>
      <vt:lpstr>Real Applications and Use</vt:lpstr>
      <vt:lpstr>Side Note - Proofs</vt:lpstr>
      <vt:lpstr>Examples – Phone Number Pattern</vt:lpstr>
      <vt:lpstr>Example – Email Addresses</vt:lpstr>
      <vt:lpstr>Example – URL Pattern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8</cp:revision>
  <dcterms:created xsi:type="dcterms:W3CDTF">2023-11-13T19:05:41Z</dcterms:created>
  <dcterms:modified xsi:type="dcterms:W3CDTF">2023-11-14T18:28:48Z</dcterms:modified>
</cp:coreProperties>
</file>