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85C6BC38-0738-4415-9A49-F0AA68EC7FF0}"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6" d="100"/>
          <a:sy n="66" d="100"/>
        </p:scale>
        <p:origin x="663" y="39"/>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Shape 2"/>
        <p:cNvGrpSpPr/>
        <p:nvPr/>
      </p:nvGrpSpPr>
      <p:grpSpPr>
        <a:xfrm>
          <a:off x="0" y="0"/>
          <a:ext cx="0" cy="0"/>
          <a:chOff x="0" y="0"/>
          <a:chExt cx="0" cy="0"/>
        </a:xfrm>
      </p:grpSpPr>
      <p:sp>
        <p:nvSpPr>
          <p:cNvPr id="1048694" name="Google Shape;3;n"/>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5"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3"/>
        <p:cNvGrpSpPr/>
        <p:nvPr/>
      </p:nvGrpSpPr>
      <p:grpSpPr>
        <a:xfrm>
          <a:off x="0" y="0"/>
          <a:ext cx="0" cy="0"/>
          <a:chOff x="0" y="0"/>
          <a:chExt cx="0" cy="0"/>
        </a:xfrm>
      </p:grpSpPr>
      <p:sp>
        <p:nvSpPr>
          <p:cNvPr id="1048590" name="Google Shape;84;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1" name="Google Shape;85;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5"/>
        <p:cNvGrpSpPr/>
        <p:nvPr/>
      </p:nvGrpSpPr>
      <p:grpSpPr>
        <a:xfrm>
          <a:off x="0" y="0"/>
          <a:ext cx="0" cy="0"/>
          <a:chOff x="0" y="0"/>
          <a:chExt cx="0" cy="0"/>
        </a:xfrm>
      </p:grpSpPr>
      <p:sp>
        <p:nvSpPr>
          <p:cNvPr id="1048631" name="Google Shape;136;p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2" name="Google Shape;137;p8: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1"/>
        <p:cNvGrpSpPr/>
        <p:nvPr/>
      </p:nvGrpSpPr>
      <p:grpSpPr>
        <a:xfrm>
          <a:off x="0" y="0"/>
          <a:ext cx="0" cy="0"/>
          <a:chOff x="0" y="0"/>
          <a:chExt cx="0" cy="0"/>
        </a:xfrm>
      </p:grpSpPr>
      <p:sp>
        <p:nvSpPr>
          <p:cNvPr id="1048636" name="Google Shape;142;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7" name="Google Shape;143;p9: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47"/>
        <p:cNvGrpSpPr/>
        <p:nvPr/>
      </p:nvGrpSpPr>
      <p:grpSpPr>
        <a:xfrm>
          <a:off x="0" y="0"/>
          <a:ext cx="0" cy="0"/>
          <a:chOff x="0" y="0"/>
          <a:chExt cx="0" cy="0"/>
        </a:xfrm>
      </p:grpSpPr>
      <p:sp>
        <p:nvSpPr>
          <p:cNvPr id="1048640" name="Google Shape;148;p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1" name="Google Shape;149;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53"/>
        <p:cNvGrpSpPr/>
        <p:nvPr/>
      </p:nvGrpSpPr>
      <p:grpSpPr>
        <a:xfrm>
          <a:off x="0" y="0"/>
          <a:ext cx="0" cy="0"/>
          <a:chOff x="0" y="0"/>
          <a:chExt cx="0" cy="0"/>
        </a:xfrm>
      </p:grpSpPr>
      <p:sp>
        <p:nvSpPr>
          <p:cNvPr id="1048644" name="Google Shape;154;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5" name="Google Shape;155;p11: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92"/>
        <p:cNvGrpSpPr/>
        <p:nvPr/>
      </p:nvGrpSpPr>
      <p:grpSpPr>
        <a:xfrm>
          <a:off x="0" y="0"/>
          <a:ext cx="0" cy="0"/>
          <a:chOff x="0" y="0"/>
          <a:chExt cx="0" cy="0"/>
        </a:xfrm>
      </p:grpSpPr>
      <p:sp>
        <p:nvSpPr>
          <p:cNvPr id="1048599"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0"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2"/>
        <p:cNvGrpSpPr/>
        <p:nvPr/>
      </p:nvGrpSpPr>
      <p:grpSpPr>
        <a:xfrm>
          <a:off x="0" y="0"/>
          <a:ext cx="0" cy="0"/>
          <a:chOff x="0" y="0"/>
          <a:chExt cx="0" cy="0"/>
        </a:xfrm>
      </p:grpSpPr>
      <p:sp>
        <p:nvSpPr>
          <p:cNvPr id="1048603"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4" name="Google Shape;94;p2: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98"/>
        <p:cNvGrpSpPr/>
        <p:nvPr/>
      </p:nvGrpSpPr>
      <p:grpSpPr>
        <a:xfrm>
          <a:off x="0" y="0"/>
          <a:ext cx="0" cy="0"/>
          <a:chOff x="0" y="0"/>
          <a:chExt cx="0" cy="0"/>
        </a:xfrm>
      </p:grpSpPr>
      <p:sp>
        <p:nvSpPr>
          <p:cNvPr id="1048607" name="Google Shape;99;p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8" name="Google Shape;100;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04"/>
        <p:cNvGrpSpPr/>
        <p:nvPr/>
      </p:nvGrpSpPr>
      <p:grpSpPr>
        <a:xfrm>
          <a:off x="0" y="0"/>
          <a:ext cx="0" cy="0"/>
          <a:chOff x="0" y="0"/>
          <a:chExt cx="0" cy="0"/>
        </a:xfrm>
      </p:grpSpPr>
      <p:sp>
        <p:nvSpPr>
          <p:cNvPr id="1048611" name="Google Shape;105;g2fc87bc4b0d_0_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2" name="Google Shape;106;g2fc87bc4b0d_0_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0"/>
        <p:cNvGrpSpPr/>
        <p:nvPr/>
      </p:nvGrpSpPr>
      <p:grpSpPr>
        <a:xfrm>
          <a:off x="0" y="0"/>
          <a:ext cx="0" cy="0"/>
          <a:chOff x="0" y="0"/>
          <a:chExt cx="0" cy="0"/>
        </a:xfrm>
      </p:grpSpPr>
      <p:sp>
        <p:nvSpPr>
          <p:cNvPr id="1048615" name="Google Shape;111;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6" name="Google Shape;112;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16"/>
        <p:cNvGrpSpPr/>
        <p:nvPr/>
      </p:nvGrpSpPr>
      <p:grpSpPr>
        <a:xfrm>
          <a:off x="0" y="0"/>
          <a:ext cx="0" cy="0"/>
          <a:chOff x="0" y="0"/>
          <a:chExt cx="0" cy="0"/>
        </a:xfrm>
      </p:grpSpPr>
      <p:sp>
        <p:nvSpPr>
          <p:cNvPr id="1048619" name="Google Shape;117;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0" name="Google Shape;118;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22"/>
        <p:cNvGrpSpPr/>
        <p:nvPr/>
      </p:nvGrpSpPr>
      <p:grpSpPr>
        <a:xfrm>
          <a:off x="0" y="0"/>
          <a:ext cx="0" cy="0"/>
          <a:chOff x="0" y="0"/>
          <a:chExt cx="0" cy="0"/>
        </a:xfrm>
      </p:grpSpPr>
      <p:sp>
        <p:nvSpPr>
          <p:cNvPr id="1048623" name="Google Shape;123;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4" name="Google Shape;124;p6: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8"/>
        <p:cNvGrpSpPr/>
        <p:nvPr/>
      </p:nvGrpSpPr>
      <p:grpSpPr>
        <a:xfrm>
          <a:off x="0" y="0"/>
          <a:ext cx="0" cy="0"/>
          <a:chOff x="0" y="0"/>
          <a:chExt cx="0" cy="0"/>
        </a:xfrm>
      </p:grpSpPr>
      <p:sp>
        <p:nvSpPr>
          <p:cNvPr id="1048627" name="Google Shape;129;p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8" name="Google Shape;130;p7: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25"/>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5;p2"/>
          <p:cNvSpPr txBox="1">
            <a:spLocks noGrp="1"/>
          </p:cNvSpPr>
          <p:nvPr>
            <p:ph type="subTitle" idx="1"/>
          </p:nvPr>
        </p:nvSpPr>
        <p:spPr>
          <a:xfrm>
            <a:off x="2032000" y="3326641"/>
            <a:ext cx="8534400" cy="1752600"/>
          </a:xfrm>
          <a:prstGeom prst="rect"/>
          <a:noFill/>
          <a:ln>
            <a:noFill/>
          </a:ln>
        </p:spPr>
        <p:txBody>
          <a:bodyPr anchor="t" anchorCtr="0" bIns="45700" lIns="91425" rIns="91425" spcFirstLastPara="1" tIns="45700" wrap="square">
            <a:normAutofit/>
          </a:bodyPr>
          <a:lstStyle>
            <a:lvl1pPr algn="ctr" lvl="0">
              <a:spcBef>
                <a:spcPts val="400"/>
              </a:spcBef>
              <a:spcAft>
                <a:spcPts val="0"/>
              </a:spcAft>
              <a:buClr>
                <a:srgbClr val="17365D"/>
              </a:buClr>
              <a:buSzPts val="2000"/>
              <a:buNone/>
              <a:defRPr b="1" sz="2000">
                <a:solidFill>
                  <a:srgbClr val="17365D"/>
                </a:solidFill>
              </a:defRPr>
            </a:lvl1pPr>
            <a:lvl2pPr algn="ctr" lvl="1">
              <a:spcBef>
                <a:spcPts val="400"/>
              </a:spcBef>
              <a:spcAft>
                <a:spcPts val="0"/>
              </a:spcAft>
              <a:buClr>
                <a:srgbClr val="888888"/>
              </a:buClr>
              <a:buSzPts val="2000"/>
              <a:buNone/>
              <a:defRPr>
                <a:solidFill>
                  <a:srgbClr val="888888"/>
                </a:solidFill>
              </a:defRPr>
            </a:lvl2pPr>
            <a:lvl3pPr algn="ctr" lvl="2">
              <a:spcBef>
                <a:spcPts val="360"/>
              </a:spcBef>
              <a:spcAft>
                <a:spcPts val="0"/>
              </a:spcAft>
              <a:buClr>
                <a:srgbClr val="888888"/>
              </a:buClr>
              <a:buSzPts val="1800"/>
              <a:buNone/>
              <a:defRPr>
                <a:solidFill>
                  <a:srgbClr val="888888"/>
                </a:solidFill>
              </a:defRPr>
            </a:lvl3pPr>
            <a:lvl4pPr algn="ctr" lvl="3">
              <a:spcBef>
                <a:spcPts val="320"/>
              </a:spcBef>
              <a:spcAft>
                <a:spcPts val="0"/>
              </a:spcAft>
              <a:buClr>
                <a:srgbClr val="888888"/>
              </a:buClr>
              <a:buSzPts val="1600"/>
              <a:buNone/>
              <a:defRPr>
                <a:solidFill>
                  <a:srgbClr val="888888"/>
                </a:solidFill>
              </a:defRPr>
            </a:lvl4pPr>
            <a:lvl5pPr algn="ctr" lvl="4">
              <a:spcBef>
                <a:spcPts val="320"/>
              </a:spcBef>
              <a:spcAft>
                <a:spcPts val="0"/>
              </a:spcAft>
              <a:buClr>
                <a:srgbClr val="888888"/>
              </a:buClr>
              <a:buSzPts val="16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6;p2"/>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7;p2"/>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18;p2"/>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73" name="Shape 71"/>
        <p:cNvGrpSpPr/>
        <p:nvPr/>
      </p:nvGrpSpPr>
      <p:grpSpPr>
        <a:xfrm>
          <a:off x="0" y="0"/>
          <a:ext cx="0" cy="0"/>
          <a:chOff x="0" y="0"/>
          <a:chExt cx="0" cy="0"/>
        </a:xfrm>
      </p:grpSpPr>
      <p:sp>
        <p:nvSpPr>
          <p:cNvPr id="1048661" name="Google Shape;72;p11"/>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FF0000"/>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2" name="Google Shape;73;p11"/>
          <p:cNvSpPr txBox="1">
            <a:spLocks noGrp="1"/>
          </p:cNvSpPr>
          <p:nvPr>
            <p:ph type="body" idx="1"/>
          </p:nvPr>
        </p:nvSpPr>
        <p:spPr>
          <a:xfrm rot="5400000">
            <a:off x="3670302" y="-1714500"/>
            <a:ext cx="4952997" cy="106680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63" name="Google Shape;74;p11"/>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5;p11"/>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5" name="Google Shape;76;p11"/>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71" name="Shape 77"/>
        <p:cNvGrpSpPr/>
        <p:nvPr/>
      </p:nvGrpSpPr>
      <p:grpSpPr>
        <a:xfrm>
          <a:off x="0" y="0"/>
          <a:ext cx="0" cy="0"/>
          <a:chOff x="0" y="0"/>
          <a:chExt cx="0" cy="0"/>
        </a:xfrm>
      </p:grpSpPr>
      <p:sp>
        <p:nvSpPr>
          <p:cNvPr id="1048650" name="Google Shape;78;p12"/>
          <p:cNvSpPr txBox="1">
            <a:spLocks noGrp="1"/>
          </p:cNvSpPr>
          <p:nvPr>
            <p:ph type="title"/>
          </p:nvPr>
        </p:nvSpPr>
        <p:spPr>
          <a:xfrm rot="5400000">
            <a:off x="7285038" y="1828804"/>
            <a:ext cx="5851525" cy="2743200"/>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FF0000"/>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1" name="Google Shape;79;p12"/>
          <p:cNvSpPr txBox="1">
            <a:spLocks noGrp="1"/>
          </p:cNvSpPr>
          <p:nvPr>
            <p:ph type="body" idx="1"/>
          </p:nvPr>
        </p:nvSpPr>
        <p:spPr>
          <a:xfrm rot="5400000">
            <a:off x="1697038" y="-812796"/>
            <a:ext cx="5851525" cy="80264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52" name="Google Shape;80;p12"/>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3" name="Google Shape;81;p12"/>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4" name="Google Shape;82;p12"/>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2" name="Shape 19"/>
        <p:cNvGrpSpPr/>
        <p:nvPr/>
      </p:nvGrpSpPr>
      <p:grpSpPr>
        <a:xfrm>
          <a:off x="0" y="0"/>
          <a:ext cx="0" cy="0"/>
          <a:chOff x="0" y="0"/>
          <a:chExt cx="0" cy="0"/>
        </a:xfrm>
      </p:grpSpPr>
      <p:sp>
        <p:nvSpPr>
          <p:cNvPr id="1048592" name="Google Shape;20;p3"/>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3" name="Google Shape;21;p3"/>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a:solidFill>
                  <a:schemeClr val="dk1"/>
                </a:solidFill>
              </a:defRPr>
            </a:lvl1pPr>
            <a:lvl2pPr algn="l" indent="-355600" lvl="1" marL="914400">
              <a:spcBef>
                <a:spcPts val="400"/>
              </a:spcBef>
              <a:spcAft>
                <a:spcPts val="0"/>
              </a:spcAft>
              <a:buClr>
                <a:schemeClr val="dk1"/>
              </a:buClr>
              <a:buSzPts val="2000"/>
              <a:buChar char="–"/>
              <a:defRPr>
                <a:solidFill>
                  <a:schemeClr val="dk1"/>
                </a:solidFill>
              </a:defRPr>
            </a:lvl2pPr>
            <a:lvl3pPr algn="l" indent="-342900" lvl="2" marL="1371600">
              <a:spcBef>
                <a:spcPts val="360"/>
              </a:spcBef>
              <a:spcAft>
                <a:spcPts val="0"/>
              </a:spcAft>
              <a:buClr>
                <a:schemeClr val="dk1"/>
              </a:buClr>
              <a:buSzPts val="1800"/>
              <a:buChar char="•"/>
              <a:defRPr>
                <a:solidFill>
                  <a:schemeClr val="dk1"/>
                </a:solidFill>
              </a:defRPr>
            </a:lvl3pPr>
            <a:lvl4pPr algn="l" indent="-330200" lvl="3" marL="1828800">
              <a:spcBef>
                <a:spcPts val="320"/>
              </a:spcBef>
              <a:spcAft>
                <a:spcPts val="0"/>
              </a:spcAft>
              <a:buClr>
                <a:schemeClr val="dk1"/>
              </a:buClr>
              <a:buSzPts val="1600"/>
              <a:buChar char="–"/>
              <a:defRPr>
                <a:solidFill>
                  <a:schemeClr val="dk1"/>
                </a:solidFill>
              </a:defRPr>
            </a:lvl4pPr>
            <a:lvl5pPr algn="l" indent="-330200" lvl="4" marL="2286000">
              <a:spcBef>
                <a:spcPts val="320"/>
              </a:spcBef>
              <a:spcAft>
                <a:spcPts val="0"/>
              </a:spcAft>
              <a:buClr>
                <a:schemeClr val="dk1"/>
              </a:buClr>
              <a:buSzPts val="1600"/>
              <a:buChar char="»"/>
              <a:defRPr>
                <a:solidFill>
                  <a:schemeClr val="dk1"/>
                </a:solidFill>
              </a:defRP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594" name="Google Shape;22;p3"/>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3;p3"/>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6" name="Google Shape;24;p3"/>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4" name="Shape 25"/>
        <p:cNvGrpSpPr/>
        <p:nvPr/>
      </p:nvGrpSpPr>
      <p:grpSpPr>
        <a:xfrm>
          <a:off x="0" y="0"/>
          <a:ext cx="0" cy="0"/>
          <a:chOff x="0" y="0"/>
          <a:chExt cx="0" cy="0"/>
        </a:xfrm>
      </p:grpSpPr>
      <p:sp>
        <p:nvSpPr>
          <p:cNvPr id="1048666" name="Google Shape;26;p4"/>
          <p:cNvSpPr txBox="1">
            <a:spLocks noGrp="1"/>
          </p:cNvSpPr>
          <p:nvPr>
            <p:ph type="title"/>
          </p:nvPr>
        </p:nvSpPr>
        <p:spPr>
          <a:xfrm>
            <a:off x="963084" y="4406903"/>
            <a:ext cx="10363200" cy="1362075"/>
          </a:xfrm>
          <a:prstGeom prst="rect"/>
          <a:noFill/>
          <a:ln>
            <a:noFill/>
          </a:ln>
        </p:spPr>
        <p:txBody>
          <a:bodyPr anchor="t" anchorCtr="0" bIns="45700" lIns="91425" rIns="91425" spcFirstLastPara="1" tIns="45700" wrap="square">
            <a:noAutofit/>
          </a:bodyPr>
          <a:lstStyle>
            <a:lvl1pPr algn="l" lvl="0">
              <a:spcBef>
                <a:spcPts val="0"/>
              </a:spcBef>
              <a:spcAft>
                <a:spcPts val="0"/>
              </a:spcAft>
              <a:buClr>
                <a:srgbClr val="FF0000"/>
              </a:buClr>
              <a:buSzPts val="4000"/>
              <a:buFont typeface="Verdana"/>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7" name="Google Shape;27;p4"/>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668" name="Google Shape;28;p4"/>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9" name="Google Shape;29;p4"/>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30;p4"/>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5" name="Shape 31"/>
        <p:cNvGrpSpPr/>
        <p:nvPr/>
      </p:nvGrpSpPr>
      <p:grpSpPr>
        <a:xfrm>
          <a:off x="0" y="0"/>
          <a:ext cx="0" cy="0"/>
          <a:chOff x="0" y="0"/>
          <a:chExt cx="0" cy="0"/>
        </a:xfrm>
      </p:grpSpPr>
      <p:sp>
        <p:nvSpPr>
          <p:cNvPr id="1048671" name="Google Shape;32;p5"/>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2" name="Google Shape;33;p5"/>
          <p:cNvSpPr txBox="1">
            <a:spLocks noGrp="1"/>
          </p:cNvSpPr>
          <p:nvPr>
            <p:ph type="body" idx="1"/>
          </p:nvPr>
        </p:nvSpPr>
        <p:spPr>
          <a:xfrm>
            <a:off x="609600" y="1600203"/>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73" name="Google Shape;34;p5"/>
          <p:cNvSpPr txBox="1">
            <a:spLocks noGrp="1"/>
          </p:cNvSpPr>
          <p:nvPr>
            <p:ph type="body" idx="2"/>
          </p:nvPr>
        </p:nvSpPr>
        <p:spPr>
          <a:xfrm>
            <a:off x="6197600" y="1600203"/>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74" name="Google Shape;35;p5"/>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5" name="Google Shape;36;p5"/>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37;p5"/>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76" name="Shape 38"/>
        <p:cNvGrpSpPr/>
        <p:nvPr/>
      </p:nvGrpSpPr>
      <p:grpSpPr>
        <a:xfrm>
          <a:off x="0" y="0"/>
          <a:ext cx="0" cy="0"/>
          <a:chOff x="0" y="0"/>
          <a:chExt cx="0" cy="0"/>
        </a:xfrm>
      </p:grpSpPr>
      <p:sp>
        <p:nvSpPr>
          <p:cNvPr id="1048677" name="Google Shape;39;p6"/>
          <p:cNvSpPr txBox="1">
            <a:spLocks noGrp="1"/>
          </p:cNvSpPr>
          <p:nvPr>
            <p:ph type="title"/>
          </p:nvPr>
        </p:nvSpPr>
        <p:spPr>
          <a:xfrm>
            <a:off x="859368" y="304800"/>
            <a:ext cx="10668000" cy="487362"/>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8" name="Google Shape;40;p6"/>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79" name="Google Shape;41;p6"/>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80" name="Google Shape;42;p6"/>
          <p:cNvSpPr txBox="1">
            <a:spLocks noGrp="1"/>
          </p:cNvSpPr>
          <p:nvPr>
            <p:ph type="body" idx="3"/>
          </p:nvPr>
        </p:nvSpPr>
        <p:spPr>
          <a:xfrm>
            <a:off x="6193369" y="1535113"/>
            <a:ext cx="5389033"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81" name="Google Shape;43;p6"/>
          <p:cNvSpPr txBox="1">
            <a:spLocks noGrp="1"/>
          </p:cNvSpPr>
          <p:nvPr>
            <p:ph type="body" idx="4"/>
          </p:nvPr>
        </p:nvSpPr>
        <p:spPr>
          <a:xfrm>
            <a:off x="6193369" y="2174875"/>
            <a:ext cx="5389033"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82" name="Google Shape;44;p6"/>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3" name="Google Shape;45;p6"/>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4" name="Google Shape;46;p6"/>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0" name="Shape 47"/>
        <p:cNvGrpSpPr/>
        <p:nvPr/>
      </p:nvGrpSpPr>
      <p:grpSpPr>
        <a:xfrm>
          <a:off x="0" y="0"/>
          <a:ext cx="0" cy="0"/>
          <a:chOff x="0" y="0"/>
          <a:chExt cx="0" cy="0"/>
        </a:xfrm>
      </p:grpSpPr>
      <p:sp>
        <p:nvSpPr>
          <p:cNvPr id="1048646" name="Google Shape;48;p7"/>
          <p:cNvSpPr txBox="1">
            <a:spLocks noGrp="1"/>
          </p:cNvSpPr>
          <p:nvPr>
            <p:ph type="title"/>
          </p:nvPr>
        </p:nvSpPr>
        <p:spPr>
          <a:xfrm>
            <a:off x="3860800" y="274638"/>
            <a:ext cx="7721600" cy="487362"/>
          </a:xfrm>
          <a:prstGeom prst="rect"/>
          <a:noFill/>
          <a:ln>
            <a:noFill/>
          </a:ln>
        </p:spPr>
        <p:txBody>
          <a:bodyPr anchor="ctr" anchorCtr="0" bIns="45700" lIns="91425" rIns="91425" spcFirstLastPara="1" tIns="45700" wrap="square">
            <a:noAutofit/>
          </a:bodyPr>
          <a:lstStyle>
            <a:lvl1pPr algn="l" lvl="0">
              <a:spcBef>
                <a:spcPts val="0"/>
              </a:spcBef>
              <a:spcAft>
                <a:spcPts val="0"/>
              </a:spcAft>
              <a:buClr>
                <a:srgbClr val="FF0000"/>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7" name="Google Shape;49;p7"/>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8" name="Google Shape;50;p7"/>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51;p7"/>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pic>
        <p:nvPicPr>
          <p:cNvPr id="2097155" name="Google Shape;52;p7" descr="C:\Users\AMMU\Desktop\Border.png"/>
          <p:cNvPicPr preferRelativeResize="0">
            <a:picLocks/>
          </p:cNvPicPr>
          <p:nvPr/>
        </p:nvPicPr>
        <p:blipFill rotWithShape="1">
          <a:blip xmlns:r="http://schemas.openxmlformats.org/officeDocument/2006/relationships" r:embed="rId1">
            <a:alphaModFix/>
          </a:blip>
          <a:srcRect/>
          <a:stretch>
            <a:fillRect/>
          </a:stretch>
        </p:blipFill>
        <p:spPr>
          <a:xfrm>
            <a:off x="2505209" y="139874"/>
            <a:ext cx="9686793" cy="698326"/>
          </a:xfrm>
          <a:prstGeom prst="rect"/>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7" name="Shape 53"/>
        <p:cNvGrpSpPr/>
        <p:nvPr/>
      </p:nvGrpSpPr>
      <p:grpSpPr>
        <a:xfrm>
          <a:off x="0" y="0"/>
          <a:ext cx="0" cy="0"/>
          <a:chOff x="0" y="0"/>
          <a:chExt cx="0" cy="0"/>
        </a:xfrm>
      </p:grpSpPr>
      <p:sp>
        <p:nvSpPr>
          <p:cNvPr id="1048685" name="Google Shape;54;p8"/>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5;p8"/>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56;p8"/>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8" name="Shape 57"/>
        <p:cNvGrpSpPr/>
        <p:nvPr/>
      </p:nvGrpSpPr>
      <p:grpSpPr>
        <a:xfrm>
          <a:off x="0" y="0"/>
          <a:ext cx="0" cy="0"/>
          <a:chOff x="0" y="0"/>
          <a:chExt cx="0" cy="0"/>
        </a:xfrm>
      </p:grpSpPr>
      <p:sp>
        <p:nvSpPr>
          <p:cNvPr id="1048688" name="Google Shape;58;p9"/>
          <p:cNvSpPr txBox="1">
            <a:spLocks noGrp="1"/>
          </p:cNvSpPr>
          <p:nvPr>
            <p:ph type="title"/>
          </p:nvPr>
        </p:nvSpPr>
        <p:spPr>
          <a:xfrm>
            <a:off x="609602" y="273050"/>
            <a:ext cx="4011084" cy="1162050"/>
          </a:xfrm>
          <a:prstGeom prst="rect"/>
          <a:noFill/>
          <a:ln>
            <a:noFill/>
          </a:ln>
        </p:spPr>
        <p:txBody>
          <a:bodyPr anchor="b" anchorCtr="0" bIns="45700" lIns="91425" rIns="91425" spcFirstLastPara="1" tIns="45700" wrap="square">
            <a:noAutofit/>
          </a:bodyPr>
          <a:lstStyle>
            <a:lvl1pPr algn="l" lvl="0">
              <a:spcBef>
                <a:spcPts val="0"/>
              </a:spcBef>
              <a:spcAft>
                <a:spcPts val="0"/>
              </a:spcAft>
              <a:buClr>
                <a:srgbClr val="FF0000"/>
              </a:buClr>
              <a:buSzPts val="2000"/>
              <a:buFont typeface="Verdana"/>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9" name="Google Shape;59;p9"/>
          <p:cNvSpPr txBox="1">
            <a:spLocks noGrp="1"/>
          </p:cNvSpPr>
          <p:nvPr>
            <p:ph type="body" idx="1"/>
          </p:nvPr>
        </p:nvSpPr>
        <p:spPr>
          <a:xfrm>
            <a:off x="4766733" y="273053"/>
            <a:ext cx="6815667"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690" name="Google Shape;60;p9"/>
          <p:cNvSpPr txBox="1">
            <a:spLocks noGrp="1"/>
          </p:cNvSpPr>
          <p:nvPr>
            <p:ph type="body" idx="2"/>
          </p:nvPr>
        </p:nvSpPr>
        <p:spPr>
          <a:xfrm>
            <a:off x="609602" y="1435103"/>
            <a:ext cx="4011084"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691" name="Google Shape;61;p9"/>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62;p9"/>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3;p9"/>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2" name="Shape 64"/>
        <p:cNvGrpSpPr/>
        <p:nvPr/>
      </p:nvGrpSpPr>
      <p:grpSpPr>
        <a:xfrm>
          <a:off x="0" y="0"/>
          <a:ext cx="0" cy="0"/>
          <a:chOff x="0" y="0"/>
          <a:chExt cx="0" cy="0"/>
        </a:xfrm>
      </p:grpSpPr>
      <p:sp>
        <p:nvSpPr>
          <p:cNvPr id="1048655" name="Google Shape;65;p10"/>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Autofit/>
          </a:bodyPr>
          <a:lstStyle>
            <a:lvl1pPr algn="l" lvl="0">
              <a:spcBef>
                <a:spcPts val="0"/>
              </a:spcBef>
              <a:spcAft>
                <a:spcPts val="0"/>
              </a:spcAft>
              <a:buClr>
                <a:srgbClr val="FF0000"/>
              </a:buClr>
              <a:buSzPts val="2000"/>
              <a:buFont typeface="Verdana"/>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6" name="Google Shape;66;p10"/>
          <p:cNvSpPr>
            <a:spLocks noGrp="1"/>
          </p:cNvSpPr>
          <p:nvPr>
            <p:ph type="pic" idx="2"/>
          </p:nvPr>
        </p:nvSpPr>
        <p:spPr>
          <a:xfrm>
            <a:off x="2389717" y="612775"/>
            <a:ext cx="7315200" cy="4114800"/>
          </a:xfrm>
          <a:prstGeom prst="rect"/>
          <a:noFill/>
          <a:ln>
            <a:noFill/>
          </a:ln>
        </p:spPr>
      </p:sp>
      <p:sp>
        <p:nvSpPr>
          <p:cNvPr id="1048657" name="Google Shape;67;p10"/>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658" name="Google Shape;68;p10"/>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9" name="Google Shape;69;p10"/>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0" name="Google Shape;70;p10"/>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Clr>
                <a:srgbClr val="FF0000"/>
              </a:buClr>
              <a:buSzPts val="2800"/>
              <a:buFont typeface="Verdana"/>
              <a:buNone/>
              <a:defRPr b="1" cap="none" sz="2800" i="0" strike="noStrike" u="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lstStyle>
            <a:lvl1pPr algn="l" indent="-381000" lvl="0" marL="457200" marR="0" rtl="0">
              <a:spcBef>
                <a:spcPts val="480"/>
              </a:spcBef>
              <a:spcAft>
                <a:spcPts val="0"/>
              </a:spcAft>
              <a:buClr>
                <a:schemeClr val="dk1"/>
              </a:buClr>
              <a:buSzPts val="2400"/>
              <a:buFont typeface="Arial"/>
              <a:buChar char="•"/>
              <a:defRPr b="0" cap="none" sz="2400" i="0" strike="noStrike" u="none">
                <a:solidFill>
                  <a:schemeClr val="dk1"/>
                </a:solidFill>
                <a:latin typeface="Verdana"/>
                <a:ea typeface="Verdana"/>
                <a:cs typeface="Verdana"/>
                <a:sym typeface="Verdana"/>
              </a:defRPr>
            </a:lvl1pPr>
            <a:lvl2pPr algn="l" indent="-355600" lvl="1" marL="914400" marR="0" rtl="0">
              <a:spcBef>
                <a:spcPts val="400"/>
              </a:spcBef>
              <a:spcAft>
                <a:spcPts val="0"/>
              </a:spcAft>
              <a:buClr>
                <a:schemeClr val="dk1"/>
              </a:buClr>
              <a:buSzPts val="2000"/>
              <a:buFont typeface="Arial"/>
              <a:buChar char="–"/>
              <a:defRPr b="0" cap="none" sz="2000" i="0" strike="noStrike" u="none">
                <a:solidFill>
                  <a:schemeClr val="dk1"/>
                </a:solidFill>
                <a:latin typeface="Verdana"/>
                <a:ea typeface="Verdana"/>
                <a:cs typeface="Verdana"/>
                <a:sym typeface="Verdana"/>
              </a:defRPr>
            </a:lvl2pPr>
            <a:lvl3pPr algn="l" indent="-342900" lvl="2" marL="1371600" marR="0" rtl="0">
              <a:spcBef>
                <a:spcPts val="360"/>
              </a:spcBef>
              <a:spcAft>
                <a:spcPts val="0"/>
              </a:spcAft>
              <a:buClr>
                <a:schemeClr val="dk1"/>
              </a:buClr>
              <a:buSzPts val="1800"/>
              <a:buFont typeface="Arial"/>
              <a:buChar char="•"/>
              <a:defRPr b="0" cap="none" sz="1800" i="0" strike="noStrike" u="none">
                <a:solidFill>
                  <a:schemeClr val="dk1"/>
                </a:solidFill>
                <a:latin typeface="Verdana"/>
                <a:ea typeface="Verdana"/>
                <a:cs typeface="Verdana"/>
                <a:sym typeface="Verdana"/>
              </a:defRPr>
            </a:lvl3pPr>
            <a:lvl4pPr algn="l" indent="-330200" lvl="3" marL="1828800" marR="0" rtl="0">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4pPr>
            <a:lvl5pPr algn="l" indent="-330200" lvl="4" marL="2286000" marR="0" rtl="0">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9pPr>
          </a:lstStyle>
          <a:p/>
        </p:txBody>
      </p:sp>
      <p:sp>
        <p:nvSpPr>
          <p:cNvPr id="1048578" name="Google Shape;8;p1"/>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Verdana"/>
                <a:ea typeface="Verdana"/>
                <a:cs typeface="Verdana"/>
                <a:sym typeface="Verdana"/>
              </a:defRPr>
            </a:lvl1pPr>
            <a:lvl2pPr algn="l" lvl="1"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2pPr>
            <a:lvl3pPr algn="l" lvl="2"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3pPr>
            <a:lvl4pPr algn="l" lvl="3"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4pPr>
            <a:lvl5pPr algn="l" lvl="4"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5pPr>
            <a:lvl6pPr algn="l" lvl="5"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6pPr>
            <a:lvl7pPr algn="l" lvl="6"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7pPr>
            <a:lvl8pPr algn="l" lvl="7"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8pPr>
            <a:lvl9pPr algn="l" lvl="8"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9pPr>
          </a:lstStyle>
          <a:p/>
        </p:txBody>
      </p:sp>
      <p:sp>
        <p:nvSpPr>
          <p:cNvPr id="1048579" name="Google Shape;9;p1"/>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Verdana"/>
                <a:ea typeface="Verdana"/>
                <a:cs typeface="Verdana"/>
                <a:sym typeface="Verdana"/>
              </a:defRPr>
            </a:lvl1pPr>
            <a:lvl2pPr algn="l" lvl="1"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2pPr>
            <a:lvl3pPr algn="l" lvl="2"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3pPr>
            <a:lvl4pPr algn="l" lvl="3"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4pPr>
            <a:lvl5pPr algn="l" lvl="4"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5pPr>
            <a:lvl6pPr algn="l" lvl="5"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6pPr>
            <a:lvl7pPr algn="l" lvl="6"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7pPr>
            <a:lvl8pPr algn="l" lvl="7"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8pPr>
            <a:lvl9pPr algn="l" lvl="8"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9pPr>
          </a:lstStyle>
          <a:p/>
        </p:txBody>
      </p:sp>
      <p:sp>
        <p:nvSpPr>
          <p:cNvPr id="1048580" name="Google Shape;10;p1"/>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Verdana"/>
                <a:ea typeface="Verdana"/>
                <a:cs typeface="Verdana"/>
                <a:sym typeface="Verdana"/>
              </a:defRPr>
            </a:lvl1pPr>
            <a:lvl2pPr algn="r" indent="0" lvl="1" marL="0" marR="0" rtl="0">
              <a:spcBef>
                <a:spcPts val="0"/>
              </a:spcBef>
              <a:buNone/>
              <a:defRPr b="0" cap="none" sz="1200" i="0" strike="noStrike" u="none">
                <a:solidFill>
                  <a:srgbClr val="888888"/>
                </a:solidFill>
                <a:latin typeface="Verdana"/>
                <a:ea typeface="Verdana"/>
                <a:cs typeface="Verdana"/>
                <a:sym typeface="Verdana"/>
              </a:defRPr>
            </a:lvl2pPr>
            <a:lvl3pPr algn="r" indent="0" lvl="2" marL="0" marR="0" rtl="0">
              <a:spcBef>
                <a:spcPts val="0"/>
              </a:spcBef>
              <a:buNone/>
              <a:defRPr b="0" cap="none" sz="1200" i="0" strike="noStrike" u="none">
                <a:solidFill>
                  <a:srgbClr val="888888"/>
                </a:solidFill>
                <a:latin typeface="Verdana"/>
                <a:ea typeface="Verdana"/>
                <a:cs typeface="Verdana"/>
                <a:sym typeface="Verdana"/>
              </a:defRPr>
            </a:lvl3pPr>
            <a:lvl4pPr algn="r" indent="0" lvl="3" marL="0" marR="0" rtl="0">
              <a:spcBef>
                <a:spcPts val="0"/>
              </a:spcBef>
              <a:buNone/>
              <a:defRPr b="0" cap="none" sz="1200" i="0" strike="noStrike" u="none">
                <a:solidFill>
                  <a:srgbClr val="888888"/>
                </a:solidFill>
                <a:latin typeface="Verdana"/>
                <a:ea typeface="Verdana"/>
                <a:cs typeface="Verdana"/>
                <a:sym typeface="Verdana"/>
              </a:defRPr>
            </a:lvl4pPr>
            <a:lvl5pPr algn="r" indent="0" lvl="4" marL="0" marR="0" rtl="0">
              <a:spcBef>
                <a:spcPts val="0"/>
              </a:spcBef>
              <a:buNone/>
              <a:defRPr b="0" cap="none" sz="1200" i="0" strike="noStrike" u="none">
                <a:solidFill>
                  <a:srgbClr val="888888"/>
                </a:solidFill>
                <a:latin typeface="Verdana"/>
                <a:ea typeface="Verdana"/>
                <a:cs typeface="Verdana"/>
                <a:sym typeface="Verdana"/>
              </a:defRPr>
            </a:lvl5pPr>
            <a:lvl6pPr algn="r" indent="0" lvl="5" marL="0" marR="0" rtl="0">
              <a:spcBef>
                <a:spcPts val="0"/>
              </a:spcBef>
              <a:buNone/>
              <a:defRPr b="0" cap="none" sz="1200" i="0" strike="noStrike" u="none">
                <a:solidFill>
                  <a:srgbClr val="888888"/>
                </a:solidFill>
                <a:latin typeface="Verdana"/>
                <a:ea typeface="Verdana"/>
                <a:cs typeface="Verdana"/>
                <a:sym typeface="Verdana"/>
              </a:defRPr>
            </a:lvl6pPr>
            <a:lvl7pPr algn="r" indent="0" lvl="6" marL="0" marR="0" rtl="0">
              <a:spcBef>
                <a:spcPts val="0"/>
              </a:spcBef>
              <a:buNone/>
              <a:defRPr b="0" cap="none" sz="1200" i="0" strike="noStrike" u="none">
                <a:solidFill>
                  <a:srgbClr val="888888"/>
                </a:solidFill>
                <a:latin typeface="Verdana"/>
                <a:ea typeface="Verdana"/>
                <a:cs typeface="Verdana"/>
                <a:sym typeface="Verdana"/>
              </a:defRPr>
            </a:lvl7pPr>
            <a:lvl8pPr algn="r" indent="0" lvl="7" marL="0" marR="0" rtl="0">
              <a:spcBef>
                <a:spcPts val="0"/>
              </a:spcBef>
              <a:buNone/>
              <a:defRPr b="0" cap="none" sz="1200" i="0" strike="noStrike" u="none">
                <a:solidFill>
                  <a:srgbClr val="888888"/>
                </a:solidFill>
                <a:latin typeface="Verdana"/>
                <a:ea typeface="Verdana"/>
                <a:cs typeface="Verdana"/>
                <a:sym typeface="Verdana"/>
              </a:defRPr>
            </a:lvl8pPr>
            <a:lvl9pPr algn="r" indent="0" lvl="8" marL="0" marR="0" rtl="0">
              <a:spcBef>
                <a:spcPts val="0"/>
              </a:spcBef>
              <a:buNone/>
              <a:defRPr b="0" cap="none" sz="1200" i="0" strike="noStrike" u="none">
                <a:solidFill>
                  <a:srgbClr val="888888"/>
                </a:solidFill>
                <a:latin typeface="Verdana"/>
                <a:ea typeface="Verdana"/>
                <a:cs typeface="Verdana"/>
                <a:sym typeface="Verdana"/>
              </a:defRPr>
            </a:lvl9pPr>
          </a:lstStyle>
          <a:p>
            <a:pPr algn="r" indent="0" lvl="0" marL="0" rtl="0">
              <a:spcBef>
                <a:spcPts val="0"/>
              </a:spcBef>
              <a:spcAft>
                <a:spcPts val="0"/>
              </a:spcAft>
              <a:buNone/>
            </a:pPr>
            <a:fld id="{00000000-1234-1234-1234-123412341234}" type="slidenum">
              <a:rPr lang="en-GB"/>
              <a:t>‹#›</a:t>
            </a:fld>
          </a:p>
        </p:txBody>
      </p:sp>
      <p:cxnSp>
        <p:nvCxnSpPr>
          <p:cNvPr id="3145728" name="Google Shape;11;p1"/>
          <p:cNvCxnSpPr>
            <a:cxnSpLocks/>
          </p:cNvCxnSpPr>
          <p:nvPr/>
        </p:nvCxnSpPr>
        <p:spPr>
          <a:xfrm>
            <a:off x="812800" y="914400"/>
            <a:ext cx="10668000" cy="0"/>
          </a:xfrm>
          <a:prstGeom prst="straightConnector1"/>
          <a:noFill/>
          <a:ln w="57150" cap="flat" cmpd="thickThin">
            <a:solidFill>
              <a:schemeClr val="dk1"/>
            </a:solidFill>
            <a:prstDash val="solid"/>
            <a:round/>
            <a:headEnd type="none" w="med" len="med"/>
            <a:tailEnd type="none" w="med" len="med"/>
          </a:ln>
        </p:spPr>
      </p:cxnSp>
      <p:pic>
        <p:nvPicPr>
          <p:cNvPr id="2097152" name="Google Shape;12;p1"/>
          <p:cNvPicPr preferRelativeResize="0">
            <a:picLocks/>
          </p:cNvPicPr>
          <p:nvPr/>
        </p:nvPicPr>
        <p:blipFill rotWithShape="1">
          <a:blip xmlns:r="http://schemas.openxmlformats.org/officeDocument/2006/relationships" r:embed="rId12">
            <a:alphaModFix/>
          </a:blip>
          <a:srcRect b="18045"/>
          <a:stretch>
            <a:fillRect/>
          </a:stretch>
        </p:blipFill>
        <p:spPr>
          <a:xfrm>
            <a:off x="0" y="5991366"/>
            <a:ext cx="12192000" cy="866633"/>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6"/>
        <p:cNvGrpSpPr/>
        <p:nvPr/>
      </p:nvGrpSpPr>
      <p:grpSpPr>
        <a:xfrm>
          <a:off x="0" y="0"/>
          <a:ext cx="0" cy="0"/>
          <a:chOff x="0" y="0"/>
          <a:chExt cx="0" cy="0"/>
        </a:xfrm>
      </p:grpSpPr>
      <p:sp>
        <p:nvSpPr>
          <p:cNvPr id="1048586" name="Google Shape;87;p13"/>
          <p:cNvSpPr txBox="1">
            <a:spLocks noGrp="1"/>
          </p:cNvSpPr>
          <p:nvPr>
            <p:ph type="ctrTitle"/>
          </p:nvPr>
        </p:nvSpPr>
        <p:spPr>
          <a:xfrm>
            <a:off x="790469" y="1069102"/>
            <a:ext cx="10363200" cy="14700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Clr>
                <a:srgbClr val="17365D"/>
              </a:buClr>
              <a:buSzPts val="2800"/>
              <a:buFont typeface="Verdana"/>
              <a:buNone/>
            </a:pPr>
            <a:r>
              <a:rPr lang="en-GB"/>
              <a:t>PROJECT TITLE - ECO DRIVE</a:t>
            </a:r>
          </a:p>
        </p:txBody>
      </p:sp>
      <p:sp>
        <p:nvSpPr>
          <p:cNvPr id="1048587" name="Google Shape;88;p13"/>
          <p:cNvSpPr txBox="1">
            <a:spLocks noGrp="1"/>
          </p:cNvSpPr>
          <p:nvPr>
            <p:ph type="subTitle" idx="1"/>
          </p:nvPr>
        </p:nvSpPr>
        <p:spPr>
          <a:xfrm>
            <a:off x="790469" y="2721956"/>
            <a:ext cx="3970500" cy="5523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rgbClr val="17365D"/>
              </a:buClr>
              <a:buSzPct val="100000"/>
              <a:buNone/>
            </a:pPr>
            <a:r>
              <a:rPr lang="en-GB"/>
              <a:t>Batch Number: CSG-G08</a:t>
            </a:r>
          </a:p>
          <a:p>
            <a:pPr algn="l" indent="0" lvl="0" marL="0" rtl="0">
              <a:spcBef>
                <a:spcPts val="400"/>
              </a:spcBef>
              <a:spcAft>
                <a:spcPts val="0"/>
              </a:spcAft>
              <a:buClr>
                <a:srgbClr val="17365D"/>
              </a:buClr>
              <a:buSzPct val="100000"/>
              <a:buNone/>
            </a:pPr>
          </a:p>
        </p:txBody>
      </p:sp>
      <p:graphicFrame>
        <p:nvGraphicFramePr>
          <p:cNvPr id="4194304" name="Google Shape;89;p13"/>
          <p:cNvGraphicFramePr>
            <a:graphicFrameLocks/>
          </p:cNvGraphicFramePr>
          <p:nvPr/>
        </p:nvGraphicFramePr>
        <p:xfrm>
          <a:off x="630904" y="3274141"/>
          <a:ext cx="5418675" cy="2966800"/>
        </p:xfrm>
        <a:graphic>
          <a:graphicData uri="http://schemas.openxmlformats.org/drawingml/2006/table">
            <a:tbl>
              <a:tblPr firstRow="1" bandRow="1">
                <a:noFill/>
                <a:tableStyleId>{85C6BC38-0738-4415-9A49-F0AA68EC7FF0}</a:tableStyleId>
              </a:tblPr>
              <a:tblGrid>
                <a:gridCol w="2085000"/>
                <a:gridCol w="3333675"/>
              </a:tblGrid>
              <a:tr h="370850">
                <a:tc>
                  <a:txBody>
                    <a:bodyPr/>
                    <a:p>
                      <a:pPr algn="ctr" indent="0" lvl="0" marL="0" marR="0" rtl="0">
                        <a:spcBef>
                          <a:spcPts val="0"/>
                        </a:spcBef>
                        <a:spcAft>
                          <a:spcPts val="0"/>
                        </a:spcAft>
                        <a:buNone/>
                      </a:pPr>
                      <a:r>
                        <a:rPr b="1" cap="none" sz="1800" lang="en-GB" strike="noStrike" u="none">
                          <a:solidFill>
                            <a:srgbClr val="17365D"/>
                          </a:solidFill>
                        </a:rPr>
                        <a:t>Roll Number</a:t>
                      </a:r>
                      <a:endParaRPr b="1" cap="none"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p>
                      <a:pPr algn="ctr" indent="0" lvl="0" marL="0" marR="0" rtl="0">
                        <a:spcBef>
                          <a:spcPts val="0"/>
                        </a:spcBef>
                        <a:spcAft>
                          <a:spcPts val="0"/>
                        </a:spcAft>
                        <a:buNone/>
                      </a:pPr>
                      <a:r>
                        <a:rPr b="1" cap="none" sz="1800" lang="en-GB" strike="noStrike" u="none">
                          <a:solidFill>
                            <a:srgbClr val="17365D"/>
                          </a:solidFill>
                        </a:rPr>
                        <a:t>Student Name</a:t>
                      </a:r>
                      <a:endParaRPr b="1" cap="none"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r>
              <a:tr h="370850">
                <a:tc>
                  <a:txBody>
                    <a:bodyPr/>
                    <a:p>
                      <a:pPr algn="ctr" indent="0" lvl="0" marL="0" marR="0" rtl="0">
                        <a:spcBef>
                          <a:spcPts val="0"/>
                        </a:spcBef>
                        <a:spcAft>
                          <a:spcPts val="0"/>
                        </a:spcAft>
                        <a:buNone/>
                      </a:pPr>
                      <a:r>
                        <a:rPr altLang="en-IN" cap="none" dirty="0" sz="1800" lang="en-US" strike="noStrike" u="none"/>
                        <a:t>R</a:t>
                      </a:r>
                      <a:r>
                        <a:rPr altLang="en-IN" cap="none" dirty="0" sz="1800" lang="en-US" strike="noStrike" u="none"/>
                        <a:t> </a:t>
                      </a:r>
                      <a:r>
                        <a:rPr altLang="en-IN" cap="none" dirty="0" sz="1800" lang="en-US" strike="noStrike" u="none"/>
                        <a:t>K</a:t>
                      </a:r>
                      <a:r>
                        <a:rPr altLang="en-IN" cap="none" dirty="0" sz="1800" lang="en-US" strike="noStrike" u="none"/>
                        <a:t>a</a:t>
                      </a:r>
                      <a:r>
                        <a:rPr altLang="en-IN" cap="none" dirty="0" sz="1800" lang="en-US" strike="noStrike" u="none"/>
                        <a:t>m</a:t>
                      </a:r>
                      <a:r>
                        <a:rPr altLang="en-IN" cap="none" dirty="0" sz="1800" lang="en-US" strike="noStrike" u="none"/>
                        <a:t>a</a:t>
                      </a:r>
                      <a:r>
                        <a:rPr altLang="en-IN" cap="none" dirty="0" sz="1800" lang="en-US" strike="noStrike" u="none"/>
                        <a:t>l</a:t>
                      </a:r>
                      <a:r>
                        <a:rPr altLang="en-IN" cap="none" dirty="0" sz="1800" lang="en-US" strike="noStrike" u="none"/>
                        <a:t> </a:t>
                      </a:r>
                      <a:r>
                        <a:rPr altLang="en-IN" cap="none" dirty="0" sz="1800" lang="en-US" strike="noStrike" u="none"/>
                        <a:t>R</a:t>
                      </a:r>
                      <a:r>
                        <a:rPr altLang="en-IN" cap="none" dirty="0" sz="1800" lang="en-US" strike="noStrike" u="none"/>
                        <a:t>a</a:t>
                      </a:r>
                      <a:r>
                        <a:rPr altLang="en-IN" cap="none" dirty="0" sz="1800" lang="en-US" strike="noStrike" u="none"/>
                        <a:t>j</a:t>
                      </a:r>
                      <a:endParaRPr cap="none" dirty="0"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p>
                      <a:pPr algn="ctr" indent="0" lvl="0" marL="0" marR="0" rtl="0">
                        <a:spcBef>
                          <a:spcPts val="0"/>
                        </a:spcBef>
                        <a:spcAft>
                          <a:spcPts val="0"/>
                        </a:spcAft>
                        <a:buNone/>
                      </a:pPr>
                      <a:r>
                        <a:rPr sz="1800" lang="en-GB"/>
                        <a:t>20211CSG003</a:t>
                      </a:r>
                      <a:r>
                        <a:rPr altLang="en-IN" sz="1800" lang="en-US"/>
                        <a:t>5</a:t>
                      </a:r>
                      <a:endParaRPr cap="none"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70850">
                <a:tc>
                  <a:txBody>
                    <a:bodyPr/>
                    <a:p>
                      <a:pPr algn="ctr" indent="0" lvl="0" marL="0" marR="0" rtl="0">
                        <a:spcBef>
                          <a:spcPts val="0"/>
                        </a:spcBef>
                        <a:spcAft>
                          <a:spcPts val="0"/>
                        </a:spcAft>
                        <a:buNone/>
                      </a:pPr>
                      <a:r>
                        <a:rPr altLang="en-IN" cap="none" dirty="0" sz="1800" lang="en-US" strike="noStrike" u="none"/>
                        <a:t>S</a:t>
                      </a:r>
                      <a:r>
                        <a:rPr altLang="en-IN" cap="none" dirty="0" sz="1800" lang="en-US" strike="noStrike" u="none"/>
                        <a:t>h</a:t>
                      </a:r>
                      <a:r>
                        <a:rPr altLang="en-IN" cap="none" dirty="0" sz="1800" lang="en-US" strike="noStrike" u="none"/>
                        <a:t>r</a:t>
                      </a:r>
                      <a:r>
                        <a:rPr altLang="en-IN" cap="none" dirty="0" sz="1800" lang="en-US" strike="noStrike" u="none"/>
                        <a:t>e</a:t>
                      </a:r>
                      <a:r>
                        <a:rPr altLang="en-IN" cap="none" dirty="0" sz="1800" lang="en-US" strike="noStrike" u="none"/>
                        <a:t>y</a:t>
                      </a:r>
                      <a:r>
                        <a:rPr altLang="en-IN" cap="none" dirty="0" sz="1800" lang="en-US" strike="noStrike" u="none"/>
                        <a:t>a</a:t>
                      </a:r>
                      <a:r>
                        <a:rPr altLang="en-IN" cap="none" dirty="0" sz="1800" lang="en-US" strike="noStrike" u="none"/>
                        <a:t>s</a:t>
                      </a:r>
                      <a:r>
                        <a:rPr altLang="en-IN" cap="none" dirty="0" sz="1800" lang="en-US" strike="noStrike" u="none"/>
                        <a:t> </a:t>
                      </a:r>
                      <a:r>
                        <a:rPr altLang="en-IN" cap="none" dirty="0" sz="1800" lang="en-US" strike="noStrike" u="none"/>
                        <a:t>D</a:t>
                      </a:r>
                      <a:r>
                        <a:rPr altLang="en-IN" cap="none" dirty="0" sz="1800" lang="en-US" strike="noStrike" u="none"/>
                        <a:t> </a:t>
                      </a:r>
                      <a:r>
                        <a:rPr altLang="en-IN" cap="none" dirty="0" sz="1800" lang="en-US" strike="noStrike" u="none"/>
                        <a:t> </a:t>
                      </a:r>
                      <a:r>
                        <a:rPr altLang="en-IN" cap="none" dirty="0" sz="1800" lang="en-US" strike="noStrike" u="none"/>
                        <a:t>M</a:t>
                      </a:r>
                      <a:endParaRPr cap="none" dirty="0"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p>
                      <a:pPr algn="ctr" indent="0" lvl="0" marL="0" marR="0" rtl="0">
                        <a:spcBef>
                          <a:spcPts val="0"/>
                        </a:spcBef>
                        <a:spcAft>
                          <a:spcPts val="0"/>
                        </a:spcAft>
                        <a:buNone/>
                      </a:pPr>
                      <a:r>
                        <a:rPr dirty="0" sz="1800" lang="en-GB"/>
                        <a:t>20211CS</a:t>
                      </a:r>
                      <a:r>
                        <a:rPr altLang="en-IN" dirty="0" sz="1800" lang="en-US"/>
                        <a:t>0</a:t>
                      </a:r>
                      <a:r>
                        <a:rPr altLang="en-IN" dirty="0" sz="1800" lang="en-US"/>
                        <a:t>0</a:t>
                      </a:r>
                      <a:r>
                        <a:rPr altLang="en-IN" dirty="0" sz="1800" lang="en-US"/>
                        <a:t>0</a:t>
                      </a:r>
                      <a:r>
                        <a:rPr altLang="en-IN" dirty="0" sz="1800" lang="en-US"/>
                        <a:t>5</a:t>
                      </a:r>
                      <a:endParaRPr cap="none" dirty="0"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70850">
                <a:tc>
                  <a:txBody>
                    <a:bodyPr/>
                    <a:p>
                      <a:pPr algn="ctr" indent="0" lvl="0" marL="0" marR="0" rtl="0">
                        <a:spcBef>
                          <a:spcPts val="0"/>
                        </a:spcBef>
                        <a:spcAft>
                          <a:spcPts val="0"/>
                        </a:spcAft>
                        <a:buNone/>
                      </a:pPr>
                      <a:r>
                        <a:rPr altLang="en-IN" cap="none" sz="1800" lang="en-US" strike="noStrike" u="none"/>
                        <a:t>M</a:t>
                      </a:r>
                      <a:r>
                        <a:rPr altLang="en-IN" cap="none" sz="1800" lang="en-US" strike="noStrike" u="none"/>
                        <a:t>o</a:t>
                      </a:r>
                      <a:r>
                        <a:rPr altLang="en-IN" cap="none" sz="1800" lang="en-US" strike="noStrike" u="none"/>
                        <a:t>h</a:t>
                      </a:r>
                      <a:r>
                        <a:rPr altLang="en-IN" cap="none" sz="1800" lang="en-US" strike="noStrike" u="none"/>
                        <a:t>a</a:t>
                      </a:r>
                      <a:r>
                        <a:rPr altLang="en-IN" cap="none" sz="1800" lang="en-US" strike="noStrike" u="none"/>
                        <a:t>m</a:t>
                      </a:r>
                      <a:r>
                        <a:rPr altLang="en-IN" cap="none" sz="1800" lang="en-US" strike="noStrike" u="none"/>
                        <a:t>m</a:t>
                      </a:r>
                      <a:r>
                        <a:rPr altLang="en-IN" cap="none" sz="1800" lang="en-US" strike="noStrike" u="none"/>
                        <a:t>e</a:t>
                      </a:r>
                      <a:r>
                        <a:rPr altLang="en-IN" cap="none" sz="1800" lang="en-US" strike="noStrike" u="none"/>
                        <a:t>d</a:t>
                      </a:r>
                      <a:r>
                        <a:rPr altLang="en-IN" cap="none" sz="1800" lang="en-US" strike="noStrike" u="none"/>
                        <a:t> </a:t>
                      </a:r>
                      <a:r>
                        <a:rPr altLang="en-IN" cap="none" sz="1800" lang="en-US" strike="noStrike" u="none"/>
                        <a:t>U</a:t>
                      </a:r>
                      <a:r>
                        <a:rPr altLang="en-IN" cap="none" sz="1800" lang="en-US" strike="noStrike" u="none"/>
                        <a:t>m</a:t>
                      </a:r>
                      <a:r>
                        <a:rPr altLang="en-IN" cap="none" sz="1800" lang="en-US" strike="noStrike" u="none"/>
                        <a:t>a</a:t>
                      </a:r>
                      <a:r>
                        <a:rPr altLang="en-IN" cap="none" sz="1800" lang="en-US" strike="noStrike" u="none"/>
                        <a:t>r</a:t>
                      </a:r>
                      <a:endParaRPr cap="none"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p>
                      <a:pPr algn="ctr" indent="0" lvl="0" marL="0" marR="0" rtl="0">
                        <a:spcBef>
                          <a:spcPts val="0"/>
                        </a:spcBef>
                        <a:spcAft>
                          <a:spcPts val="0"/>
                        </a:spcAft>
                        <a:buNone/>
                      </a:pPr>
                      <a:r>
                        <a:rPr dirty="0" sz="1800" lang="en-GB"/>
                        <a:t>20211CSG00</a:t>
                      </a:r>
                      <a:r>
                        <a:rPr altLang="en-IN" dirty="0" sz="1800" lang="en-US"/>
                        <a:t>2</a:t>
                      </a:r>
                      <a:r>
                        <a:rPr altLang="en-IN" dirty="0" sz="1800" lang="en-US"/>
                        <a:t>9</a:t>
                      </a:r>
                      <a:endParaRPr cap="none" dirty="0"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70850">
                <a:tc>
                  <a:txBody>
                    <a:bodyPr/>
                    <a:p>
                      <a:pPr algn="ctr" indent="0" lvl="0" marL="0" marR="0" rtl="0">
                        <a:spcBef>
                          <a:spcPts val="0"/>
                        </a:spcBef>
                        <a:spcAft>
                          <a:spcPts val="0"/>
                        </a:spcAft>
                        <a:buNone/>
                      </a:pPr>
                      <a:r>
                        <a:rPr altLang="en-IN" cap="none" sz="1800" lang="en-US" strike="noStrike" u="none"/>
                        <a:t>G</a:t>
                      </a:r>
                      <a:r>
                        <a:rPr altLang="en-IN" cap="none" sz="1800" lang="en-US" strike="noStrike" u="none"/>
                        <a:t>n</a:t>
                      </a:r>
                      <a:r>
                        <a:rPr altLang="en-IN" cap="none" sz="1800" lang="en-US" strike="noStrike" u="none"/>
                        <a:t>a</a:t>
                      </a:r>
                      <a:r>
                        <a:rPr altLang="en-IN" cap="none" sz="1800" lang="en-US" strike="noStrike" u="none"/>
                        <a:t>n</a:t>
                      </a:r>
                      <a:r>
                        <a:rPr altLang="en-IN" cap="none" sz="1800" lang="en-US" strike="noStrike" u="none"/>
                        <a:t>a</a:t>
                      </a:r>
                      <a:r>
                        <a:rPr altLang="en-IN" cap="none" sz="1800" lang="en-US" strike="noStrike" u="none"/>
                        <a:t>v</a:t>
                      </a:r>
                      <a:r>
                        <a:rPr altLang="en-IN" cap="none" sz="1800" lang="en-US" strike="noStrike" u="none"/>
                        <a:t>i</a:t>
                      </a:r>
                      <a:r>
                        <a:rPr altLang="en-IN" cap="none" sz="1800" lang="en-US" strike="noStrike" u="none"/>
                        <a:t>k</a:t>
                      </a:r>
                      <a:r>
                        <a:rPr altLang="en-IN" cap="none" sz="1800" lang="en-US" strike="noStrike" u="none"/>
                        <a:t>a</a:t>
                      </a:r>
                      <a:r>
                        <a:rPr altLang="en-IN" cap="none" sz="1800" lang="en-US" strike="noStrike" u="none"/>
                        <a:t> </a:t>
                      </a:r>
                      <a:r>
                        <a:rPr altLang="en-IN" cap="none" sz="1800" lang="en-US" strike="noStrike" u="none"/>
                        <a:t>M</a:t>
                      </a:r>
                      <a:endParaRPr cap="none"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p>
                      <a:pPr algn="ctr" indent="0" lvl="0" marL="0" marR="0" rtl="0">
                        <a:spcBef>
                          <a:spcPts val="0"/>
                        </a:spcBef>
                        <a:spcAft>
                          <a:spcPts val="0"/>
                        </a:spcAft>
                        <a:buNone/>
                      </a:pPr>
                      <a:r>
                        <a:rPr dirty="0" sz="1800" lang="en-GB"/>
                        <a:t>20221LCG00</a:t>
                      </a:r>
                      <a:r>
                        <a:rPr altLang="en-IN" dirty="0" sz="1800" lang="en-US"/>
                        <a:t>2</a:t>
                      </a:r>
                      <a:r>
                        <a:rPr altLang="en-IN" dirty="0" sz="1800" lang="en-US"/>
                        <a:t>6</a:t>
                      </a:r>
                      <a:endParaRPr cap="none" dirty="0" sz="1800" strike="noStrike" u="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70850">
                <a:tc>
                  <a:txBody>
                    <a:bodyPr/>
                    <a:lstStyle/>
                    <a:p>
                      <a:endParaRPr altLang="en-US" lang="en-IN"/>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altLang="en-US" lang="en-IN"/>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8" name="Google Shape;90;p13"/>
          <p:cNvSpPr txBox="1"/>
          <p:nvPr/>
        </p:nvSpPr>
        <p:spPr>
          <a:xfrm>
            <a:off x="6454795" y="3274140"/>
            <a:ext cx="5514292" cy="2433485"/>
          </a:xfrm>
          <a:prstGeom prst="rect"/>
          <a:noFill/>
          <a:ln>
            <a:noFill/>
          </a:ln>
        </p:spPr>
        <p:txBody>
          <a:bodyPr anchor="t" anchorCtr="0" bIns="45700" lIns="91425" rIns="91425" spcFirstLastPara="1" tIns="45700" wrap="square">
            <a:normAutofit/>
          </a:bodyPr>
          <a:p>
            <a:pPr algn="ctr" indent="0" lvl="0" marL="0" marR="0" rtl="0">
              <a:spcBef>
                <a:spcPts val="0"/>
              </a:spcBef>
              <a:spcAft>
                <a:spcPts val="0"/>
              </a:spcAft>
              <a:buClr>
                <a:srgbClr val="17365D"/>
              </a:buClr>
              <a:buSzPts val="2000"/>
              <a:buFont typeface="Arial"/>
              <a:buNone/>
            </a:pPr>
            <a:r>
              <a:rPr b="1" cap="none" sz="2000" i="0" lang="en-GB" strike="noStrike" u="none">
                <a:solidFill>
                  <a:srgbClr val="17365D"/>
                </a:solidFill>
                <a:latin typeface="Verdana"/>
                <a:ea typeface="Verdana"/>
                <a:cs typeface="Verdana"/>
                <a:sym typeface="Verdana"/>
              </a:rPr>
              <a:t>Under the Supervision of,</a:t>
            </a:r>
          </a:p>
          <a:p>
            <a:pPr algn="ctr" indent="0" lvl="0" marL="0" marR="0" rtl="0">
              <a:spcBef>
                <a:spcPts val="400"/>
              </a:spcBef>
              <a:spcAft>
                <a:spcPts val="0"/>
              </a:spcAft>
              <a:buClr>
                <a:srgbClr val="17365D"/>
              </a:buClr>
              <a:buSzPts val="2000"/>
              <a:buFont typeface="Arial"/>
              <a:buNone/>
            </a:pPr>
            <a:endParaRPr b="1" cap="none" sz="2000" i="0" strike="noStrike" u="none">
              <a:solidFill>
                <a:srgbClr val="17365D"/>
              </a:solidFill>
              <a:latin typeface="Verdana"/>
              <a:ea typeface="Verdana"/>
              <a:cs typeface="Verdana"/>
              <a:sym typeface="Verdana"/>
            </a:endParaRPr>
          </a:p>
          <a:p>
            <a:pPr algn="l" indent="0" lvl="0" marL="0" marR="0" rtl="0">
              <a:spcBef>
                <a:spcPts val="340"/>
              </a:spcBef>
              <a:spcAft>
                <a:spcPts val="0"/>
              </a:spcAft>
              <a:buClr>
                <a:srgbClr val="17365D"/>
              </a:buClr>
              <a:buSzPts val="1700"/>
              <a:buFont typeface="Arial"/>
              <a:buNone/>
            </a:pPr>
            <a:r>
              <a:rPr b="1" sz="1700" lang="en-GB">
                <a:solidFill>
                  <a:srgbClr val="17365D"/>
                </a:solidFill>
                <a:latin typeface="Verdana"/>
                <a:ea typeface="Verdana"/>
                <a:cs typeface="Verdana"/>
                <a:sym typeface="Verdana"/>
              </a:rPr>
              <a:t>Prof.</a:t>
            </a:r>
            <a:r>
              <a:rPr altLang="en-IN" b="1" sz="1700" lang="en-US">
                <a:solidFill>
                  <a:srgbClr val="17365D"/>
                </a:solidFill>
                <a:latin typeface="Verdana"/>
                <a:ea typeface="Verdana"/>
                <a:cs typeface="Verdana"/>
                <a:sym typeface="Verdana"/>
              </a:rPr>
              <a:t>Y</a:t>
            </a:r>
            <a:r>
              <a:rPr altLang="en-IN" b="1" sz="1700" lang="en-US">
                <a:solidFill>
                  <a:srgbClr val="17365D"/>
                </a:solidFill>
                <a:latin typeface="Verdana"/>
                <a:ea typeface="Verdana"/>
                <a:cs typeface="Verdana"/>
                <a:sym typeface="Verdana"/>
              </a:rPr>
              <a:t>a</a:t>
            </a:r>
            <a:r>
              <a:rPr altLang="en-IN" b="1" sz="1700" lang="en-US">
                <a:solidFill>
                  <a:srgbClr val="17365D"/>
                </a:solidFill>
                <a:latin typeface="Verdana"/>
                <a:ea typeface="Verdana"/>
                <a:cs typeface="Verdana"/>
                <a:sym typeface="Verdana"/>
              </a:rPr>
              <a:t>m</a:t>
            </a:r>
            <a:r>
              <a:rPr altLang="en-IN" b="1" sz="1700" lang="en-US">
                <a:solidFill>
                  <a:srgbClr val="17365D"/>
                </a:solidFill>
                <a:latin typeface="Verdana"/>
                <a:ea typeface="Verdana"/>
                <a:cs typeface="Verdana"/>
                <a:sym typeface="Verdana"/>
              </a:rPr>
              <a:t>a</a:t>
            </a:r>
            <a:r>
              <a:rPr altLang="en-IN" b="1" sz="1700" lang="en-US">
                <a:solidFill>
                  <a:srgbClr val="17365D"/>
                </a:solidFill>
                <a:latin typeface="Verdana"/>
                <a:ea typeface="Verdana"/>
                <a:cs typeface="Verdana"/>
                <a:sym typeface="Verdana"/>
              </a:rPr>
              <a:t>n</a:t>
            </a:r>
            <a:r>
              <a:rPr altLang="en-IN" b="1" sz="1700" lang="en-US">
                <a:solidFill>
                  <a:srgbClr val="17365D"/>
                </a:solidFill>
                <a:latin typeface="Verdana"/>
                <a:ea typeface="Verdana"/>
                <a:cs typeface="Verdana"/>
                <a:sym typeface="Verdana"/>
              </a:rPr>
              <a:t>a</a:t>
            </a:r>
            <a:r>
              <a:rPr altLang="en-IN" b="1" sz="1700" lang="en-US">
                <a:solidFill>
                  <a:srgbClr val="17365D"/>
                </a:solidFill>
                <a:latin typeface="Verdana"/>
                <a:ea typeface="Verdana"/>
                <a:cs typeface="Verdana"/>
                <a:sym typeface="Verdana"/>
              </a:rPr>
              <a:t>p</a:t>
            </a:r>
            <a:r>
              <a:rPr altLang="en-IN" b="1" sz="1700" lang="en-US">
                <a:solidFill>
                  <a:srgbClr val="17365D"/>
                </a:solidFill>
                <a:latin typeface="Verdana"/>
                <a:ea typeface="Verdana"/>
                <a:cs typeface="Verdana"/>
                <a:sym typeface="Verdana"/>
              </a:rPr>
              <a:t>p</a:t>
            </a:r>
            <a:r>
              <a:rPr altLang="en-IN" b="1" sz="1700" lang="en-US">
                <a:solidFill>
                  <a:srgbClr val="17365D"/>
                </a:solidFill>
                <a:latin typeface="Verdana"/>
                <a:ea typeface="Verdana"/>
                <a:cs typeface="Verdana"/>
                <a:sym typeface="Verdana"/>
              </a:rPr>
              <a:t>a</a:t>
            </a:r>
            <a:endParaRPr b="1" sz="1700">
              <a:solidFill>
                <a:srgbClr val="17365D"/>
              </a:solidFill>
              <a:latin typeface="Verdana"/>
              <a:ea typeface="Verdana"/>
              <a:cs typeface="Verdana"/>
              <a:sym typeface="Verdana"/>
            </a:endParaRPr>
          </a:p>
          <a:p>
            <a:pPr algn="l" indent="0" lvl="0" marL="0" marR="0" rtl="0">
              <a:spcBef>
                <a:spcPts val="340"/>
              </a:spcBef>
              <a:spcAft>
                <a:spcPts val="0"/>
              </a:spcAft>
              <a:buClr>
                <a:srgbClr val="17365D"/>
              </a:buClr>
              <a:buSzPts val="1700"/>
              <a:buFont typeface="Arial"/>
              <a:buNone/>
            </a:pPr>
            <a:r>
              <a:rPr b="1" sz="1700" lang="en-GB">
                <a:solidFill>
                  <a:srgbClr val="17365D"/>
                </a:solidFill>
                <a:latin typeface="Verdana"/>
                <a:ea typeface="Verdana"/>
                <a:cs typeface="Verdana"/>
                <a:sym typeface="Verdana"/>
              </a:rPr>
              <a:t>Assistant Professor</a:t>
            </a:r>
            <a:endParaRPr b="1" sz="1700">
              <a:solidFill>
                <a:srgbClr val="17365D"/>
              </a:solidFill>
              <a:latin typeface="Verdana"/>
              <a:ea typeface="Verdana"/>
              <a:cs typeface="Verdana"/>
              <a:sym typeface="Verdana"/>
            </a:endParaRPr>
          </a:p>
          <a:p>
            <a:pPr algn="l" indent="0" lvl="0" marL="0" marR="0" rtl="0">
              <a:spcBef>
                <a:spcPts val="340"/>
              </a:spcBef>
              <a:spcAft>
                <a:spcPts val="0"/>
              </a:spcAft>
              <a:buClr>
                <a:srgbClr val="17365D"/>
              </a:buClr>
              <a:buSzPts val="1700"/>
              <a:buFont typeface="Arial"/>
              <a:buNone/>
            </a:pPr>
            <a:r>
              <a:rPr b="1" cap="none" sz="1700" i="0" lang="en-GB" strike="noStrike" u="none">
                <a:solidFill>
                  <a:srgbClr val="17365D"/>
                </a:solidFill>
                <a:latin typeface="Verdana"/>
                <a:ea typeface="Verdana"/>
                <a:cs typeface="Verdana"/>
                <a:sym typeface="Verdana"/>
              </a:rPr>
              <a:t>School of Computer Science &amp; Engineering</a:t>
            </a:r>
          </a:p>
          <a:p>
            <a:pPr algn="l" indent="0" lvl="0" marL="0" marR="0" rtl="0">
              <a:spcBef>
                <a:spcPts val="340"/>
              </a:spcBef>
              <a:spcAft>
                <a:spcPts val="0"/>
              </a:spcAft>
              <a:buClr>
                <a:srgbClr val="17365D"/>
              </a:buClr>
              <a:buSzPts val="1700"/>
              <a:buFont typeface="Arial"/>
              <a:buNone/>
            </a:pPr>
            <a:r>
              <a:rPr b="1" cap="none" sz="1700" i="0" lang="en-GB" strike="noStrike" u="none">
                <a:solidFill>
                  <a:srgbClr val="17365D"/>
                </a:solidFill>
                <a:latin typeface="Verdana"/>
                <a:ea typeface="Verdana"/>
                <a:cs typeface="Verdana"/>
                <a:sym typeface="Verdana"/>
              </a:rPr>
              <a:t>Presidency University</a:t>
            </a:r>
          </a:p>
          <a:p>
            <a:pPr algn="l" indent="0" lvl="0" marL="0" marR="0" rtl="0">
              <a:spcBef>
                <a:spcPts val="400"/>
              </a:spcBef>
              <a:spcAft>
                <a:spcPts val="0"/>
              </a:spcAft>
              <a:buClr>
                <a:srgbClr val="17365D"/>
              </a:buClr>
              <a:buSzPts val="2000"/>
              <a:buFont typeface="Arial"/>
              <a:buNone/>
            </a:pPr>
            <a:endParaRPr b="1" cap="none" sz="2000" i="0" strike="noStrike" u="none">
              <a:solidFill>
                <a:srgbClr val="17365D"/>
              </a:solidFill>
              <a:latin typeface="Verdana"/>
              <a:ea typeface="Verdana"/>
              <a:cs typeface="Verdana"/>
              <a:sym typeface="Verdana"/>
            </a:endParaRPr>
          </a:p>
        </p:txBody>
      </p:sp>
      <p:sp>
        <p:nvSpPr>
          <p:cNvPr id="1048589" name="Google Shape;91;p13"/>
          <p:cNvSpPr txBox="1"/>
          <p:nvPr/>
        </p:nvSpPr>
        <p:spPr>
          <a:xfrm>
            <a:off x="3986772" y="334089"/>
            <a:ext cx="3970594" cy="552184"/>
          </a:xfrm>
          <a:prstGeom prst="rect"/>
          <a:noFill/>
          <a:ln>
            <a:noFill/>
          </a:ln>
        </p:spPr>
        <p:txBody>
          <a:bodyPr anchor="t" anchorCtr="0" bIns="45700" lIns="91425" rIns="91425" spcFirstLastPara="1" tIns="45700" wrap="square">
            <a:normAutofit fontScale="90000" lnSpcReduction="20000"/>
          </a:bodyPr>
          <a:p>
            <a:pPr algn="ctr" indent="0" lvl="0" marL="0" marR="0" rtl="0">
              <a:spcBef>
                <a:spcPts val="0"/>
              </a:spcBef>
              <a:spcAft>
                <a:spcPts val="0"/>
              </a:spcAft>
              <a:buClr>
                <a:srgbClr val="17365D"/>
              </a:buClr>
              <a:buSzPct val="100000"/>
              <a:buFont typeface="Arial"/>
              <a:buNone/>
            </a:pPr>
            <a:r>
              <a:rPr b="1" cap="none" sz="2000" i="0" lang="en-GB" strike="noStrike" u="none">
                <a:solidFill>
                  <a:srgbClr val="17365D"/>
                </a:solidFill>
                <a:latin typeface="Verdana"/>
                <a:ea typeface="Verdana"/>
                <a:cs typeface="Verdana"/>
                <a:sym typeface="Verdana"/>
              </a:rPr>
              <a:t>PIP104 University Project-II</a:t>
            </a:r>
          </a:p>
          <a:p>
            <a:pPr algn="ctr" indent="0" lvl="0" marL="0" marR="0" rtl="0">
              <a:spcBef>
                <a:spcPts val="310"/>
              </a:spcBef>
              <a:spcAft>
                <a:spcPts val="0"/>
              </a:spcAft>
              <a:buClr>
                <a:srgbClr val="17365D"/>
              </a:buClr>
              <a:buSzPct val="100000"/>
              <a:buFont typeface="Arial"/>
              <a:buNone/>
            </a:pPr>
            <a:r>
              <a:rPr b="1" cap="none" sz="2000" i="0" lang="en-GB" strike="noStrike" u="none">
                <a:solidFill>
                  <a:srgbClr val="17365D"/>
                </a:solidFill>
                <a:latin typeface="Verdana"/>
                <a:ea typeface="Verdana"/>
                <a:cs typeface="Verdana"/>
                <a:sym typeface="Verdana"/>
              </a:rPr>
              <a:t>Review-1</a:t>
            </a:r>
            <a:endParaRPr b="1" cap="none" sz="2000" i="0" strike="noStrike" u="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38"/>
        <p:cNvGrpSpPr/>
        <p:nvPr/>
      </p:nvGrpSpPr>
      <p:grpSpPr>
        <a:xfrm>
          <a:off x="0" y="0"/>
          <a:ext cx="0" cy="0"/>
          <a:chOff x="0" y="0"/>
          <a:chExt cx="0" cy="0"/>
        </a:xfrm>
      </p:grpSpPr>
      <p:sp>
        <p:nvSpPr>
          <p:cNvPr id="1048629" name="Google Shape;139;p21"/>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Expected Outcomes</a:t>
            </a:r>
          </a:p>
        </p:txBody>
      </p:sp>
      <p:sp>
        <p:nvSpPr>
          <p:cNvPr id="1048630" name="Google Shape;140;p21"/>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algn="l" indent="-340431" lvl="0" marL="457200" rtl="0">
              <a:lnSpc>
                <a:spcPct val="115000"/>
              </a:lnSpc>
              <a:spcBef>
                <a:spcPts val="1200"/>
              </a:spcBef>
              <a:spcAft>
                <a:spcPts val="0"/>
              </a:spcAft>
              <a:buSzPct val="100000"/>
              <a:buChar char="●"/>
            </a:pPr>
            <a:r>
              <a:rPr b="1" sz="2272" lang="en-GB">
                <a:latin typeface="Arial"/>
                <a:ea typeface="Arial"/>
                <a:cs typeface="Arial"/>
                <a:sym typeface="Arial"/>
              </a:rPr>
              <a:t>Increased Awareness:</a:t>
            </a:r>
            <a:br>
              <a:rPr b="1" sz="2272" lang="en-GB">
                <a:latin typeface="Arial"/>
                <a:ea typeface="Arial"/>
                <a:cs typeface="Arial"/>
                <a:sym typeface="Arial"/>
              </a:rPr>
            </a:br>
            <a:r>
              <a:rPr sz="2272" lang="en-GB">
                <a:latin typeface="Arial"/>
                <a:ea typeface="Arial"/>
                <a:cs typeface="Arial"/>
                <a:sym typeface="Arial"/>
              </a:rPr>
              <a:t>Users will gain real-time insights into their carbon footprint, promoting eco-conscious travel decisions.</a:t>
            </a:r>
            <a:endParaRPr sz="2272">
              <a:latin typeface="Arial"/>
              <a:ea typeface="Arial"/>
              <a:cs typeface="Arial"/>
              <a:sym typeface="Arial"/>
            </a:endParaRPr>
          </a:p>
          <a:p>
            <a:pPr algn="l" indent="-340431" lvl="0" marL="457200" rtl="0">
              <a:lnSpc>
                <a:spcPct val="115000"/>
              </a:lnSpc>
              <a:spcBef>
                <a:spcPts val="0"/>
              </a:spcBef>
              <a:spcAft>
                <a:spcPts val="0"/>
              </a:spcAft>
              <a:buSzPct val="100000"/>
              <a:buChar char="●"/>
            </a:pPr>
            <a:r>
              <a:rPr b="1" sz="2272" lang="en-GB">
                <a:latin typeface="Arial"/>
                <a:ea typeface="Arial"/>
                <a:cs typeface="Arial"/>
                <a:sym typeface="Arial"/>
              </a:rPr>
              <a:t>Community Engagement:</a:t>
            </a:r>
            <a:br>
              <a:rPr b="1" sz="2272" lang="en-GB">
                <a:latin typeface="Arial"/>
                <a:ea typeface="Arial"/>
                <a:cs typeface="Arial"/>
                <a:sym typeface="Arial"/>
              </a:rPr>
            </a:br>
            <a:r>
              <a:rPr sz="2272" lang="en-GB">
                <a:latin typeface="Arial"/>
                <a:ea typeface="Arial"/>
                <a:cs typeface="Arial"/>
                <a:sym typeface="Arial"/>
              </a:rPr>
              <a:t>Formation of user communities will foster collaboration and competition, driving collective efforts to reduce carbon emissions.</a:t>
            </a:r>
            <a:endParaRPr sz="2272">
              <a:latin typeface="Arial"/>
              <a:ea typeface="Arial"/>
              <a:cs typeface="Arial"/>
              <a:sym typeface="Arial"/>
            </a:endParaRPr>
          </a:p>
          <a:p>
            <a:pPr algn="l" indent="-340431" lvl="0" marL="457200" rtl="0">
              <a:lnSpc>
                <a:spcPct val="115000"/>
              </a:lnSpc>
              <a:spcBef>
                <a:spcPts val="0"/>
              </a:spcBef>
              <a:spcAft>
                <a:spcPts val="0"/>
              </a:spcAft>
              <a:buSzPct val="100000"/>
              <a:buChar char="●"/>
            </a:pPr>
            <a:r>
              <a:rPr b="1" sz="2272" lang="en-GB">
                <a:latin typeface="Arial"/>
                <a:ea typeface="Arial"/>
                <a:cs typeface="Arial"/>
                <a:sym typeface="Arial"/>
              </a:rPr>
              <a:t>Sustainable Behavior Change:</a:t>
            </a:r>
            <a:br>
              <a:rPr b="1" sz="2272" lang="en-GB">
                <a:latin typeface="Arial"/>
                <a:ea typeface="Arial"/>
                <a:cs typeface="Arial"/>
                <a:sym typeface="Arial"/>
              </a:rPr>
            </a:br>
            <a:r>
              <a:rPr sz="2272" lang="en-GB">
                <a:latin typeface="Arial"/>
                <a:ea typeface="Arial"/>
                <a:cs typeface="Arial"/>
                <a:sym typeface="Arial"/>
              </a:rPr>
              <a:t>The gamification elements will encourage users to adopt greener commuting habits, leading to measurable reductions in transportation-related emissions.</a:t>
            </a:r>
            <a:endParaRPr sz="2272">
              <a:latin typeface="Arial"/>
              <a:ea typeface="Arial"/>
              <a:cs typeface="Arial"/>
              <a:sym typeface="Arial"/>
            </a:endParaRPr>
          </a:p>
          <a:p>
            <a:pPr algn="l" indent="-340431" lvl="0" marL="457200" rtl="0">
              <a:lnSpc>
                <a:spcPct val="115000"/>
              </a:lnSpc>
              <a:spcBef>
                <a:spcPts val="0"/>
              </a:spcBef>
              <a:spcAft>
                <a:spcPts val="0"/>
              </a:spcAft>
              <a:buSzPct val="100000"/>
              <a:buChar char="●"/>
            </a:pPr>
            <a:r>
              <a:rPr b="1" sz="2272" lang="en-GB">
                <a:latin typeface="Arial"/>
                <a:ea typeface="Arial"/>
                <a:cs typeface="Arial"/>
                <a:sym typeface="Arial"/>
              </a:rPr>
              <a:t>Data-Driven Insights:</a:t>
            </a:r>
            <a:br>
              <a:rPr b="1" sz="2272" lang="en-GB">
                <a:latin typeface="Arial"/>
                <a:ea typeface="Arial"/>
                <a:cs typeface="Arial"/>
                <a:sym typeface="Arial"/>
              </a:rPr>
            </a:br>
            <a:r>
              <a:rPr sz="2272" lang="en-GB">
                <a:latin typeface="Arial"/>
                <a:ea typeface="Arial"/>
                <a:cs typeface="Arial"/>
                <a:sym typeface="Arial"/>
              </a:rPr>
              <a:t>The app will collect and analyze data on user commuting patterns, providing valuable insights for future sustainability initiatives.</a:t>
            </a:r>
            <a:endParaRPr sz="2272">
              <a:latin typeface="Arial"/>
              <a:ea typeface="Arial"/>
              <a:cs typeface="Arial"/>
              <a:sym typeface="Arial"/>
            </a:endParaRPr>
          </a:p>
          <a:p>
            <a:pPr algn="l" indent="-340431" lvl="0" marL="457200" rtl="0">
              <a:lnSpc>
                <a:spcPct val="115000"/>
              </a:lnSpc>
              <a:spcBef>
                <a:spcPts val="0"/>
              </a:spcBef>
              <a:spcAft>
                <a:spcPts val="0"/>
              </a:spcAft>
              <a:buSzPct val="100000"/>
              <a:buChar char="●"/>
            </a:pPr>
            <a:r>
              <a:rPr b="1" sz="2272" lang="en-GB">
                <a:latin typeface="Arial"/>
                <a:ea typeface="Arial"/>
                <a:cs typeface="Arial"/>
                <a:sym typeface="Arial"/>
              </a:rPr>
              <a:t>Enhanced User Experience:</a:t>
            </a:r>
            <a:br>
              <a:rPr b="1" sz="2272" lang="en-GB">
                <a:latin typeface="Arial"/>
                <a:ea typeface="Arial"/>
                <a:cs typeface="Arial"/>
                <a:sym typeface="Arial"/>
              </a:rPr>
            </a:br>
            <a:r>
              <a:rPr sz="2272" lang="en-GB">
                <a:latin typeface="Arial"/>
                <a:ea typeface="Arial"/>
                <a:cs typeface="Arial"/>
                <a:sym typeface="Arial"/>
              </a:rPr>
              <a:t>A user-friendly interface and engaging features will promote higher adoption rates and sustained usage of the app.</a:t>
            </a:r>
            <a:endParaRPr sz="2272">
              <a:latin typeface="Arial"/>
              <a:ea typeface="Arial"/>
              <a:cs typeface="Arial"/>
              <a:sym typeface="Arial"/>
            </a:endParaRPr>
          </a:p>
          <a:p>
            <a:pPr algn="l" indent="-340431" lvl="0" marL="457200" rtl="0">
              <a:lnSpc>
                <a:spcPct val="115000"/>
              </a:lnSpc>
              <a:spcBef>
                <a:spcPts val="0"/>
              </a:spcBef>
              <a:spcAft>
                <a:spcPts val="0"/>
              </a:spcAft>
              <a:buSzPct val="100000"/>
              <a:buChar char="●"/>
            </a:pPr>
            <a:r>
              <a:rPr b="1" sz="2272" lang="en-GB">
                <a:latin typeface="Arial"/>
                <a:ea typeface="Arial"/>
                <a:cs typeface="Arial"/>
                <a:sym typeface="Arial"/>
              </a:rPr>
              <a:t>Scalable Model:</a:t>
            </a:r>
            <a:br>
              <a:rPr b="1" sz="2272" lang="en-GB">
                <a:latin typeface="Arial"/>
                <a:ea typeface="Arial"/>
                <a:cs typeface="Arial"/>
                <a:sym typeface="Arial"/>
              </a:rPr>
            </a:br>
            <a:r>
              <a:rPr sz="2272" lang="en-GB">
                <a:latin typeface="Arial"/>
                <a:ea typeface="Arial"/>
                <a:cs typeface="Arial"/>
                <a:sym typeface="Arial"/>
              </a:rPr>
              <a:t>The app's design will allow for future expansions and integration of additional features, supporting broader sustainability goals.</a:t>
            </a:r>
            <a:endParaRPr sz="2272">
              <a:latin typeface="Arial"/>
              <a:ea typeface="Arial"/>
              <a:cs typeface="Arial"/>
              <a:sym typeface="Arial"/>
            </a:endParaRPr>
          </a:p>
          <a:p>
            <a:pPr algn="l" indent="-190500" lvl="0" marL="342900" rtl="0">
              <a:spcBef>
                <a:spcPts val="1200"/>
              </a:spcBef>
              <a:spcAft>
                <a:spcPts val="0"/>
              </a:spcAft>
              <a:buClr>
                <a:schemeClr val="dk1"/>
              </a:buClr>
              <a:buSzPct val="100000"/>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4" name="Picture 3"/>
          <p:cNvPicPr>
            <a:picLocks noChangeAspect="1"/>
          </p:cNvPicPr>
          <p:nvPr/>
        </p:nvPicPr>
        <p:blipFill>
          <a:blip xmlns:r="http://schemas.openxmlformats.org/officeDocument/2006/relationships" r:embed="rId1"/>
          <a:stretch>
            <a:fillRect/>
          </a:stretch>
        </p:blipFill>
        <p:spPr>
          <a:xfrm>
            <a:off x="6162176" y="705019"/>
            <a:ext cx="5528219" cy="5738248"/>
          </a:xfrm>
          <a:prstGeom prst="rect"/>
        </p:spPr>
      </p:pic>
      <p:sp>
        <p:nvSpPr>
          <p:cNvPr id="1048633" name="TextBox 4"/>
          <p:cNvSpPr txBox="1"/>
          <p:nvPr/>
        </p:nvSpPr>
        <p:spPr>
          <a:xfrm>
            <a:off x="827314" y="1959429"/>
            <a:ext cx="2307772" cy="461665"/>
          </a:xfrm>
          <a:prstGeom prst="rect"/>
          <a:noFill/>
        </p:spPr>
        <p:txBody>
          <a:bodyPr rtlCol="0" wrap="square">
            <a:spAutoFit/>
          </a:bodyPr>
          <a:p>
            <a:r>
              <a:rPr b="1" dirty="0" sz="2400" lang="en-US"/>
              <a:t>Architecture: </a:t>
            </a:r>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144"/>
        <p:cNvGrpSpPr/>
        <p:nvPr/>
      </p:nvGrpSpPr>
      <p:grpSpPr>
        <a:xfrm>
          <a:off x="0" y="0"/>
          <a:ext cx="0" cy="0"/>
          <a:chOff x="0" y="0"/>
          <a:chExt cx="0" cy="0"/>
        </a:xfrm>
      </p:grpSpPr>
      <p:sp>
        <p:nvSpPr>
          <p:cNvPr id="1048634" name="Google Shape;145;p22"/>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Conclusion</a:t>
            </a:r>
          </a:p>
        </p:txBody>
      </p:sp>
      <p:sp>
        <p:nvSpPr>
          <p:cNvPr id="1048635" name="Google Shape;146;p22"/>
          <p:cNvSpPr txBox="1">
            <a:spLocks noGrp="1"/>
          </p:cNvSpPr>
          <p:nvPr>
            <p:ph type="body" idx="1"/>
          </p:nvPr>
        </p:nvSpPr>
        <p:spPr>
          <a:xfrm>
            <a:off x="812800" y="1633676"/>
            <a:ext cx="10668000" cy="4953000"/>
          </a:xfrm>
          <a:prstGeom prst="rect"/>
          <a:noFill/>
          <a:ln>
            <a:noFill/>
          </a:ln>
        </p:spPr>
        <p:txBody>
          <a:bodyPr anchor="t" anchorCtr="0" bIns="45700" lIns="91425" rIns="91425" spcFirstLastPara="1" tIns="45700" wrap="square">
            <a:normAutofit/>
          </a:bodyPr>
          <a:p>
            <a:pPr algn="l" indent="0" lvl="0" marL="0" rtl="0">
              <a:lnSpc>
                <a:spcPct val="115000"/>
              </a:lnSpc>
              <a:spcBef>
                <a:spcPts val="1200"/>
              </a:spcBef>
              <a:spcAft>
                <a:spcPts val="0"/>
              </a:spcAft>
              <a:buClr>
                <a:schemeClr val="dk1"/>
              </a:buClr>
              <a:buSzPts val="1100"/>
              <a:buFont typeface="Arial"/>
              <a:buNone/>
            </a:pPr>
            <a:r>
              <a:rPr b="1" dirty="0" sz="1800" lang="en-GB">
                <a:latin typeface="Arial"/>
                <a:ea typeface="Arial"/>
                <a:cs typeface="Arial"/>
                <a:sym typeface="Arial"/>
              </a:rPr>
              <a:t>The Eco Drive project aims to address the critical challenge of reducing the carbon footprint of transportation through innovative technology. By providing a mobile application that tracks users' carbon emissions in real-time, fosters community engagement, and incorporates gamification, the project seeks to motivate individuals to adopt sustainable commuting practices.</a:t>
            </a:r>
            <a:endParaRPr b="1" dirty="0" sz="1800">
              <a:latin typeface="Arial"/>
              <a:ea typeface="Arial"/>
              <a:cs typeface="Arial"/>
              <a:sym typeface="Arial"/>
            </a:endParaRPr>
          </a:p>
          <a:p>
            <a:pPr algn="l" indent="0" lvl="0" marL="0" rtl="0">
              <a:lnSpc>
                <a:spcPct val="115000"/>
              </a:lnSpc>
              <a:spcBef>
                <a:spcPts val="1200"/>
              </a:spcBef>
              <a:spcAft>
                <a:spcPts val="0"/>
              </a:spcAft>
              <a:buClr>
                <a:schemeClr val="dk1"/>
              </a:buClr>
              <a:buSzPts val="1100"/>
              <a:buFont typeface="Arial"/>
              <a:buNone/>
            </a:pPr>
            <a:r>
              <a:rPr b="1" dirty="0" sz="1800" lang="en-GB">
                <a:latin typeface="Arial"/>
                <a:ea typeface="Arial"/>
                <a:cs typeface="Arial"/>
                <a:sym typeface="Arial"/>
              </a:rPr>
              <a:t>Through collaboration and competition, users will become more aware of their environmental impact and be empowered to make eco-friendly choices. Ultimately, Eco Drive not only aims to contribute to improved air quality and reduced greenhouse gas emissions but also strives to create a scalable and replicable model for future sustainability initiatives in urban environments.</a:t>
            </a:r>
            <a:endParaRPr b="1" dirty="0" sz="1800">
              <a:latin typeface="Arial"/>
              <a:ea typeface="Arial"/>
              <a:cs typeface="Arial"/>
              <a:sym typeface="Arial"/>
            </a:endParaRPr>
          </a:p>
          <a:p>
            <a:pPr algn="l" indent="-190500" lvl="0" marL="342900" rtl="0">
              <a:spcBef>
                <a:spcPts val="1200"/>
              </a:spcBef>
              <a:spcAft>
                <a:spcPts val="0"/>
              </a:spcAft>
              <a:buClr>
                <a:schemeClr val="dk1"/>
              </a:buClr>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50"/>
        <p:cNvGrpSpPr/>
        <p:nvPr/>
      </p:nvGrpSpPr>
      <p:grpSpPr>
        <a:xfrm>
          <a:off x="0" y="0"/>
          <a:ext cx="0" cy="0"/>
          <a:chOff x="0" y="0"/>
          <a:chExt cx="0" cy="0"/>
        </a:xfrm>
      </p:grpSpPr>
      <p:sp>
        <p:nvSpPr>
          <p:cNvPr id="1048638" name="Google Shape;151;p23"/>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References</a:t>
            </a:r>
          </a:p>
        </p:txBody>
      </p:sp>
      <p:sp>
        <p:nvSpPr>
          <p:cNvPr id="1048639" name="Google Shape;152;p23"/>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algn="l" indent="-190500" lvl="0" marL="342900" rtl="0">
              <a:lnSpc>
                <a:spcPct val="115000"/>
              </a:lnSpc>
              <a:spcBef>
                <a:spcPts val="0"/>
              </a:spcBef>
              <a:spcAft>
                <a:spcPts val="0"/>
              </a:spcAft>
              <a:buClr>
                <a:schemeClr val="dk1"/>
              </a:buClr>
              <a:buSzPts val="1100"/>
              <a:buFont typeface="Arial"/>
              <a:buNone/>
            </a:pPr>
            <a:endParaRPr b="1" dirty="0" sz="1800" lang="en-US">
              <a:latin typeface="Arial"/>
              <a:ea typeface="Arial"/>
              <a:cs typeface="Arial"/>
              <a:sym typeface="Arial"/>
            </a:endParaRP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1.	"Developing a Web-Based Carpooling Application": </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https://ieeexplore.ieee.org/abstract/document/10303442</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This paper discusses the design and implementation of a web-based platform to promote sustainable transportation and reduce traffic congestion. It provides insights into modern tools like ReactJS, NodeJS, and MongoDB. </a:t>
            </a:r>
          </a:p>
          <a:p>
            <a:pPr algn="l" indent="-190500" lvl="0" marL="342900" rtl="0">
              <a:lnSpc>
                <a:spcPct val="115000"/>
              </a:lnSpc>
              <a:spcBef>
                <a:spcPts val="0"/>
              </a:spcBef>
              <a:spcAft>
                <a:spcPts val="0"/>
              </a:spcAft>
              <a:buClr>
                <a:schemeClr val="dk1"/>
              </a:buClr>
              <a:buSzPts val="1100"/>
              <a:buFont typeface="Arial"/>
              <a:buNone/>
            </a:pPr>
            <a:endParaRPr b="1" dirty="0" sz="1800" lang="en-US">
              <a:latin typeface="Arial"/>
              <a:ea typeface="Arial"/>
              <a:cs typeface="Arial"/>
              <a:sym typeface="Arial"/>
            </a:endParaRP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2.	"Platforms To Calculate Carbon Footprints: A Step Towards Sustainable </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https://ieeexplore.ieee.org/document/10141821</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Development": This framework enables users to calculate carbon footprints at both individual and industrial levels, incorporating an AI-based recommendation system for customized solutions. </a:t>
            </a:r>
          </a:p>
          <a:p>
            <a:pPr algn="l" indent="-190500" lvl="0" marL="342900" rtl="0">
              <a:lnSpc>
                <a:spcPct val="115000"/>
              </a:lnSpc>
              <a:spcBef>
                <a:spcPts val="0"/>
              </a:spcBef>
              <a:spcAft>
                <a:spcPts val="0"/>
              </a:spcAft>
              <a:buClr>
                <a:schemeClr val="dk1"/>
              </a:buClr>
              <a:buSzPts val="1100"/>
              <a:buFont typeface="Arial"/>
              <a:buNone/>
            </a:pPr>
            <a:endParaRPr b="1" dirty="0" sz="1800" lang="en-US">
              <a:latin typeface="Arial"/>
              <a:ea typeface="Arial"/>
              <a:cs typeface="Arial"/>
              <a:sym typeface="Arial"/>
            </a:endParaRP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3.	"Smart Contract Based Carpooling Application for Secure and Efficient Ride Sharing":</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https://ieeexplore.ieee.org/document/10363507</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This study presents a decentralized carpooling system leveraging smart contracts to ensure data security and user privacy. </a:t>
            </a:r>
          </a:p>
          <a:p>
            <a:pPr algn="l" indent="-190500" lvl="0" marL="342900" rtl="0">
              <a:lnSpc>
                <a:spcPct val="115000"/>
              </a:lnSpc>
              <a:spcBef>
                <a:spcPts val="0"/>
              </a:spcBef>
              <a:spcAft>
                <a:spcPts val="0"/>
              </a:spcAft>
              <a:buClr>
                <a:schemeClr val="dk1"/>
              </a:buClr>
              <a:buSzPts val="1100"/>
              <a:buFont typeface="Arial"/>
              <a:buNone/>
            </a:pPr>
            <a:endParaRPr b="1" dirty="0" sz="1800" lang="en-US">
              <a:latin typeface="Arial"/>
              <a:ea typeface="Arial"/>
              <a:cs typeface="Arial"/>
              <a:sym typeface="Arial"/>
            </a:endParaRP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4.	"Identification of Eco-Friendly Transportation Mode by Multi-Criteria Decision-Making Method": </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https://ieeexplore.ieee.org/document/10443412</a:t>
            </a:r>
          </a:p>
          <a:p>
            <a:pPr algn="l" indent="-190500" lvl="0" marL="342900" rtl="0">
              <a:lnSpc>
                <a:spcPct val="115000"/>
              </a:lnSpc>
              <a:spcBef>
                <a:spcPts val="0"/>
              </a:spcBef>
              <a:spcAft>
                <a:spcPts val="0"/>
              </a:spcAft>
              <a:buClr>
                <a:schemeClr val="dk1"/>
              </a:buClr>
              <a:buSzPts val="1100"/>
              <a:buFont typeface="Arial"/>
              <a:buNone/>
            </a:pPr>
            <a:r>
              <a:rPr b="1" dirty="0" sz="1800" lang="en-US">
                <a:latin typeface="Arial"/>
                <a:ea typeface="Arial"/>
                <a:cs typeface="Arial"/>
                <a:sym typeface="Arial"/>
              </a:rPr>
              <a:t>This research addresses the selection of environmentally friendly transportation modes by evaluating factors like environmental impact and cost efficiency.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Shape 156"/>
        <p:cNvGrpSpPr/>
        <p:nvPr/>
      </p:nvGrpSpPr>
      <p:grpSpPr>
        <a:xfrm>
          <a:off x="0" y="0"/>
          <a:ext cx="0" cy="0"/>
          <a:chOff x="0" y="0"/>
          <a:chExt cx="0" cy="0"/>
        </a:xfrm>
      </p:grpSpPr>
      <p:sp>
        <p:nvSpPr>
          <p:cNvPr id="1048642" name="Google Shape;157;p24"/>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p>
        </p:txBody>
      </p:sp>
      <p:sp>
        <p:nvSpPr>
          <p:cNvPr id="1048643" name="Google Shape;158;p24"/>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algn="ctr" indent="0" lvl="0" marL="0" rtl="0">
              <a:spcBef>
                <a:spcPts val="0"/>
              </a:spcBef>
              <a:spcAft>
                <a:spcPts val="0"/>
              </a:spcAft>
              <a:buClr>
                <a:schemeClr val="dk1"/>
              </a:buClr>
              <a:buSzPts val="4400"/>
              <a:buNone/>
            </a:pPr>
            <a:endParaRPr sz="4400"/>
          </a:p>
          <a:p>
            <a:pPr algn="ctr" indent="0" lvl="0" marL="0" rtl="0">
              <a:spcBef>
                <a:spcPts val="880"/>
              </a:spcBef>
              <a:spcAft>
                <a:spcPts val="0"/>
              </a:spcAft>
              <a:buClr>
                <a:schemeClr val="dk1"/>
              </a:buClr>
              <a:buSzPts val="4400"/>
              <a:buNone/>
            </a:pPr>
            <a:endParaRPr sz="4400"/>
          </a:p>
          <a:p>
            <a:pPr algn="ctr" indent="0" lvl="0" marL="0" rtl="0">
              <a:spcBef>
                <a:spcPts val="1200"/>
              </a:spcBef>
              <a:spcAft>
                <a:spcPts val="0"/>
              </a:spcAft>
              <a:buClr>
                <a:schemeClr val="dk1"/>
              </a:buClr>
              <a:buSzPts val="6000"/>
              <a:buNone/>
            </a:pPr>
            <a:r>
              <a:rPr sz="6000" lang="en-GB"/>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95"/>
        <p:cNvGrpSpPr/>
        <p:nvPr/>
      </p:nvGrpSpPr>
      <p:grpSpPr>
        <a:xfrm>
          <a:off x="0" y="0"/>
          <a:ext cx="0" cy="0"/>
          <a:chOff x="0" y="0"/>
          <a:chExt cx="0" cy="0"/>
        </a:xfrm>
      </p:grpSpPr>
      <p:sp>
        <p:nvSpPr>
          <p:cNvPr id="1048597"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dirty="0" lang="en-GB">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1048598" name="Google Shape;97;p14"/>
          <p:cNvSpPr txBox="1">
            <a:spLocks noGrp="1"/>
          </p:cNvSpPr>
          <p:nvPr>
            <p:ph type="body" idx="1"/>
          </p:nvPr>
        </p:nvSpPr>
        <p:spPr>
          <a:xfrm>
            <a:off x="812799" y="952499"/>
            <a:ext cx="11168743" cy="5470071"/>
          </a:xfrm>
          <a:prstGeom prst="rect"/>
          <a:noFill/>
          <a:ln>
            <a:noFill/>
          </a:ln>
        </p:spPr>
        <p:txBody>
          <a:bodyPr anchor="t" anchorCtr="0" bIns="45700" lIns="91425" rIns="91425" spcFirstLastPara="1" tIns="45700" wrap="square">
            <a:noAutofit/>
          </a:bodyPr>
          <a:p>
            <a:pPr algn="just" indent="-190500" lvl="0" marL="342900">
              <a:spcBef>
                <a:spcPts val="0"/>
              </a:spcBef>
              <a:buNone/>
            </a:pPr>
            <a:r>
              <a:rPr dirty="0" sz="1200" lang="en-US">
                <a:latin typeface="Cambria" panose="02040503050406030204" pitchFamily="18" charset="0"/>
                <a:ea typeface="Cambria" panose="02040503050406030204" pitchFamily="18" charset="0"/>
              </a:rPr>
              <a:t>Organization: Samsung R&amp;D</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Category (Hardware / Software / Both) : Software</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Problem Description: Eco Drive Goal: Reduce carbon footprint of the travel Proposal: Build a smartphone app that helps you to car/bike pool,</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compare and compete with your friends on the carbon footprint of the travel. Air pollution in India is a serious issue with major</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contributors being vehicle emissions and traffic congestions. Individuals and communities can play a more effective role in</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reducing the air pollution if they are aware of their contributions to the same.</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Carbon footprint is one way of quantifying the direct and indirect emissions. We propose smartphone application (app) that can</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automatically track the carbon footprint of the users by analyzing the details of the commute, such as mode of travel, distance,</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and duration. Basic guidelines of the app: 1. Community centered – the app lets you invite family and friends to join a community that strives to</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reduce the carbon footprint 2. Gamification – Virtual points/badges awarded to the members who top the eco-friendliness of</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commute, or make significant improvements to their carbon footprint 3. Simple to use – the app may request the user to setup</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their regular mode of travel (private vehicle or public transport) during the onboarding time. The app infers other details of the</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commute automatically through smartphone sensors (GPS etc.) and related</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framework, for e.g., Android’s DetectedActivity class</a:t>
            </a:r>
          </a:p>
          <a:p>
            <a:pPr algn="just" indent="-190500" lvl="0" marL="342900">
              <a:lnSpc>
                <a:spcPct val="200000"/>
              </a:lnSpc>
              <a:spcBef>
                <a:spcPts val="0"/>
              </a:spcBef>
              <a:buNone/>
            </a:pPr>
            <a:r>
              <a:rPr dirty="0" sz="1200" lang="en-US">
                <a:latin typeface="Cambria" panose="02040503050406030204" pitchFamily="18" charset="0"/>
                <a:ea typeface="Cambria" panose="02040503050406030204" pitchFamily="18" charset="0"/>
              </a:rPr>
              <a:t>Difficulty Level: Complex</a:t>
            </a:r>
            <a:endParaRPr dirty="0" sz="120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95"/>
        <p:cNvGrpSpPr/>
        <p:nvPr/>
      </p:nvGrpSpPr>
      <p:grpSpPr>
        <a:xfrm>
          <a:off x="0" y="0"/>
          <a:ext cx="0" cy="0"/>
          <a:chOff x="0" y="0"/>
          <a:chExt cx="0" cy="0"/>
        </a:xfrm>
      </p:grpSpPr>
      <p:sp>
        <p:nvSpPr>
          <p:cNvPr id="1048601" name="Google Shape;96;p14"/>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Introduction</a:t>
            </a:r>
          </a:p>
        </p:txBody>
      </p:sp>
      <p:sp>
        <p:nvSpPr>
          <p:cNvPr id="1048602" name="Google Shape;97;p14"/>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algn="l" indent="0" lvl="0" marL="0" rtl="0">
              <a:lnSpc>
                <a:spcPct val="115000"/>
              </a:lnSpc>
              <a:spcBef>
                <a:spcPts val="1400"/>
              </a:spcBef>
              <a:spcAft>
                <a:spcPts val="0"/>
              </a:spcAft>
              <a:buClr>
                <a:schemeClr val="dk1"/>
              </a:buClr>
              <a:buSzPts val="1100"/>
              <a:buFont typeface="Arial"/>
              <a:buNone/>
            </a:pPr>
            <a:endParaRPr b="1" sz="1300">
              <a:latin typeface="Arial"/>
              <a:ea typeface="Arial"/>
              <a:cs typeface="Arial"/>
              <a:sym typeface="Arial"/>
            </a:endParaRPr>
          </a:p>
          <a:p>
            <a:pPr algn="l" indent="0" lvl="0" marL="0" rtl="0">
              <a:lnSpc>
                <a:spcPct val="115000"/>
              </a:lnSpc>
              <a:spcBef>
                <a:spcPts val="1200"/>
              </a:spcBef>
              <a:spcAft>
                <a:spcPts val="0"/>
              </a:spcAft>
              <a:buClr>
                <a:schemeClr val="dk1"/>
              </a:buClr>
              <a:buSzPts val="1100"/>
              <a:buNone/>
            </a:pPr>
            <a:r>
              <a:rPr sz="2000" lang="en-GB">
                <a:latin typeface="Arial"/>
                <a:ea typeface="Arial"/>
                <a:cs typeface="Arial"/>
                <a:sym typeface="Arial"/>
              </a:rPr>
              <a:t>Transportation is one of the largest contributors to air pollution globally, particularly in densely populated countries like India. </a:t>
            </a:r>
            <a:r>
              <a:rPr b="1" sz="2000" lang="en-GB">
                <a:latin typeface="Arial"/>
                <a:ea typeface="Arial"/>
                <a:cs typeface="Arial"/>
                <a:sym typeface="Arial"/>
              </a:rPr>
              <a:t>Vehicle emissions, traffic congestion,</a:t>
            </a:r>
            <a:r>
              <a:rPr sz="2000" lang="en-GB">
                <a:latin typeface="Arial"/>
                <a:ea typeface="Arial"/>
                <a:cs typeface="Arial"/>
                <a:sym typeface="Arial"/>
              </a:rPr>
              <a:t> and the over-reliance on personal vehicles have significantly increased </a:t>
            </a:r>
            <a:r>
              <a:rPr b="1" sz="2000" lang="en-GB">
                <a:latin typeface="Arial"/>
                <a:ea typeface="Arial"/>
                <a:cs typeface="Arial"/>
                <a:sym typeface="Arial"/>
              </a:rPr>
              <a:t>CO2 levels</a:t>
            </a:r>
            <a:r>
              <a:rPr sz="2000" lang="en-GB">
                <a:latin typeface="Arial"/>
                <a:ea typeface="Arial"/>
                <a:cs typeface="Arial"/>
                <a:sym typeface="Arial"/>
              </a:rPr>
              <a:t> and other harmful greenhouse gases (GHG), leading to worsening air quality. This poses severe </a:t>
            </a:r>
            <a:r>
              <a:rPr b="1" sz="2000" lang="en-GB">
                <a:latin typeface="Arial"/>
                <a:ea typeface="Arial"/>
                <a:cs typeface="Arial"/>
                <a:sym typeface="Arial"/>
              </a:rPr>
              <a:t>environmental and health risks</a:t>
            </a:r>
            <a:r>
              <a:rPr sz="2000" lang="en-GB">
                <a:latin typeface="Arial"/>
                <a:ea typeface="Arial"/>
                <a:cs typeface="Arial"/>
                <a:sym typeface="Arial"/>
              </a:rPr>
              <a:t>, such as respiratory issues and climate change.</a:t>
            </a:r>
            <a:endParaRPr sz="2000">
              <a:latin typeface="Arial"/>
              <a:ea typeface="Arial"/>
              <a:cs typeface="Arial"/>
              <a:sym typeface="Arial"/>
            </a:endParaRPr>
          </a:p>
          <a:p>
            <a:pPr algn="l" indent="0" lvl="0" marL="0" rtl="0">
              <a:lnSpc>
                <a:spcPct val="115000"/>
              </a:lnSpc>
              <a:spcBef>
                <a:spcPts val="1200"/>
              </a:spcBef>
              <a:spcAft>
                <a:spcPts val="0"/>
              </a:spcAft>
              <a:buClr>
                <a:schemeClr val="dk1"/>
              </a:buClr>
              <a:buSzPts val="1100"/>
              <a:buNone/>
            </a:pPr>
            <a:r>
              <a:rPr sz="2000" lang="en-GB">
                <a:latin typeface="Arial"/>
                <a:ea typeface="Arial"/>
                <a:cs typeface="Arial"/>
                <a:sym typeface="Arial"/>
              </a:rPr>
              <a:t>The </a:t>
            </a:r>
            <a:r>
              <a:rPr b="1" sz="2000" lang="en-GB">
                <a:latin typeface="Arial"/>
                <a:ea typeface="Arial"/>
                <a:cs typeface="Arial"/>
                <a:sym typeface="Arial"/>
              </a:rPr>
              <a:t>Eco Drive</a:t>
            </a:r>
            <a:r>
              <a:rPr sz="2000" lang="en-GB">
                <a:latin typeface="Arial"/>
                <a:ea typeface="Arial"/>
                <a:cs typeface="Arial"/>
                <a:sym typeface="Arial"/>
              </a:rPr>
              <a:t> project aims to tackle this urgent problem by providing a </a:t>
            </a:r>
            <a:r>
              <a:rPr b="1" sz="2000" lang="en-GB">
                <a:latin typeface="Arial"/>
                <a:ea typeface="Arial"/>
                <a:cs typeface="Arial"/>
                <a:sym typeface="Arial"/>
              </a:rPr>
              <a:t>software solution</a:t>
            </a:r>
            <a:r>
              <a:rPr sz="2000" lang="en-GB">
                <a:latin typeface="Arial"/>
                <a:ea typeface="Arial"/>
                <a:cs typeface="Arial"/>
                <a:sym typeface="Arial"/>
              </a:rPr>
              <a:t> that helps individuals and communities reduce their carbon footprint through smarter, more sustainable transportation choices. The goal is to empower users to make eco-friendly travel decisions and contribute to better air quality and environmental health.</a:t>
            </a:r>
            <a:endParaRPr sz="2000">
              <a:latin typeface="Arial"/>
              <a:ea typeface="Arial"/>
              <a:cs typeface="Arial"/>
              <a:sym typeface="Arial"/>
            </a:endParaRPr>
          </a:p>
          <a:p>
            <a:pPr algn="l" indent="0" lvl="0" marL="0" rtl="0">
              <a:lnSpc>
                <a:spcPct val="115000"/>
              </a:lnSpc>
              <a:spcBef>
                <a:spcPts val="1200"/>
              </a:spcBef>
              <a:spcAft>
                <a:spcPts val="0"/>
              </a:spcAft>
              <a:buClr>
                <a:schemeClr val="dk1"/>
              </a:buClr>
              <a:buSzPts val="1100"/>
              <a:buFont typeface="Arial"/>
              <a:buNone/>
            </a:pPr>
            <a:endParaRPr sz="1600">
              <a:latin typeface="Arial"/>
              <a:ea typeface="Arial"/>
              <a:cs typeface="Arial"/>
              <a:sym typeface="Arial"/>
            </a:endParaRPr>
          </a:p>
          <a:p>
            <a:pPr algn="l" indent="-190500" lvl="0" marL="342900" rtl="0">
              <a:spcBef>
                <a:spcPts val="1200"/>
              </a:spcBef>
              <a:spcAft>
                <a:spcPts val="0"/>
              </a:spcAft>
              <a:buClr>
                <a:schemeClr val="dk1"/>
              </a:buClr>
              <a:buSzPts val="24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01"/>
        <p:cNvGrpSpPr/>
        <p:nvPr/>
      </p:nvGrpSpPr>
      <p:grpSpPr>
        <a:xfrm>
          <a:off x="0" y="0"/>
          <a:ext cx="0" cy="0"/>
          <a:chOff x="0" y="0"/>
          <a:chExt cx="0" cy="0"/>
        </a:xfrm>
      </p:grpSpPr>
      <p:sp>
        <p:nvSpPr>
          <p:cNvPr id="1048605" name="Google Shape;102;p15"/>
          <p:cNvSpPr txBox="1">
            <a:spLocks noGrp="1"/>
          </p:cNvSpPr>
          <p:nvPr>
            <p:ph type="title"/>
          </p:nvPr>
        </p:nvSpPr>
        <p:spPr>
          <a:xfrm>
            <a:off x="812800" y="313263"/>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Literature Review</a:t>
            </a:r>
          </a:p>
        </p:txBody>
      </p:sp>
      <p:sp>
        <p:nvSpPr>
          <p:cNvPr id="1048606" name="Google Shape;103;p15"/>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indent="0" marL="120650">
              <a:lnSpc>
                <a:spcPct val="115000"/>
              </a:lnSpc>
              <a:spcBef>
                <a:spcPts val="0"/>
              </a:spcBef>
              <a:buSzPts val="1700"/>
              <a:buNone/>
            </a:pPr>
            <a:r>
              <a:rPr b="1" dirty="0" sz="1700" lang="en-GB">
                <a:latin typeface="+mj-lt"/>
                <a:ea typeface="Arial"/>
                <a:cs typeface="Arial"/>
                <a:sym typeface="Arial"/>
              </a:rPr>
              <a:t>1. </a:t>
            </a:r>
            <a:r>
              <a:rPr b="1" dirty="0" sz="1800" lang="en-IN">
                <a:effectLst/>
                <a:latin typeface="+mj-lt"/>
                <a:ea typeface="Times New Roman" panose="02020603050405020304" pitchFamily="18" charset="0"/>
              </a:rPr>
              <a:t>Carbon Footprint Calculators:</a:t>
            </a:r>
          </a:p>
          <a:p>
            <a:pPr algn="just"/>
            <a:r>
              <a:rPr dirty="0" sz="1800" lang="en-IN">
                <a:effectLst/>
                <a:latin typeface="+mj-lt"/>
                <a:ea typeface="Times New Roman" panose="02020603050405020304" pitchFamily="18" charset="0"/>
              </a:rPr>
              <a:t>Advantages: Offer detailed insights into emissions and provide personalized recommendations for reduction.</a:t>
            </a:r>
          </a:p>
          <a:p>
            <a:pPr algn="just"/>
            <a:r>
              <a:rPr dirty="0" sz="1800" lang="en-IN">
                <a:effectLst/>
                <a:latin typeface="+mj-lt"/>
                <a:ea typeface="Times New Roman" panose="02020603050405020304" pitchFamily="18" charset="0"/>
              </a:rPr>
              <a:t>Limitations: Often lack integration with data, making it difficult for users to track ongoing changes.</a:t>
            </a:r>
          </a:p>
          <a:p>
            <a:pPr algn="l" indent="0" lvl="0" marL="120650" rtl="0">
              <a:lnSpc>
                <a:spcPct val="115000"/>
              </a:lnSpc>
              <a:spcBef>
                <a:spcPts val="0"/>
              </a:spcBef>
              <a:spcAft>
                <a:spcPts val="0"/>
              </a:spcAft>
              <a:buSzPts val="1700"/>
              <a:buNone/>
            </a:pPr>
            <a:endParaRPr b="1" dirty="0" sz="1700" lang="en-GB">
              <a:latin typeface="+mj-lt"/>
              <a:ea typeface="Arial"/>
              <a:cs typeface="Arial"/>
              <a:sym typeface="Arial"/>
            </a:endParaRPr>
          </a:p>
          <a:p>
            <a:pPr algn="l" indent="0" lvl="0" marL="120650" rtl="0">
              <a:lnSpc>
                <a:spcPct val="115000"/>
              </a:lnSpc>
              <a:spcBef>
                <a:spcPts val="0"/>
              </a:spcBef>
              <a:spcAft>
                <a:spcPts val="0"/>
              </a:spcAft>
              <a:buSzPts val="1700"/>
              <a:buNone/>
            </a:pPr>
            <a:r>
              <a:rPr b="1" dirty="0" sz="1700" lang="en-GB">
                <a:latin typeface="+mj-lt"/>
                <a:ea typeface="Arial"/>
                <a:cs typeface="Arial"/>
                <a:sym typeface="Arial"/>
              </a:rPr>
              <a:t>2. </a:t>
            </a:r>
            <a:r>
              <a:rPr b="1" dirty="0" sz="1700" lang="en-US">
                <a:latin typeface="+mj-lt"/>
                <a:ea typeface="Arial"/>
                <a:cs typeface="Times New Roman" panose="02020603050405020304" pitchFamily="18" charset="0"/>
                <a:sym typeface="Arial"/>
              </a:rPr>
              <a:t>Carpooling &amp; Ride-sharing</a:t>
            </a:r>
          </a:p>
          <a:p>
            <a:pPr indent="-285750" marL="406400">
              <a:lnSpc>
                <a:spcPct val="115000"/>
              </a:lnSpc>
              <a:spcBef>
                <a:spcPts val="0"/>
              </a:spcBef>
              <a:buSzPts val="1700"/>
            </a:pPr>
            <a:r>
              <a:rPr dirty="0" sz="1700" lang="en-US">
                <a:latin typeface="+mj-lt"/>
                <a:ea typeface="Arial"/>
                <a:cs typeface="Times New Roman" panose="02020603050405020304" pitchFamily="18" charset="0"/>
                <a:sym typeface="Arial"/>
              </a:rPr>
              <a:t>Advantages: Reduces vehicles on the road and emissions.</a:t>
            </a:r>
          </a:p>
          <a:p>
            <a:pPr indent="-285750" marL="406400">
              <a:lnSpc>
                <a:spcPct val="115000"/>
              </a:lnSpc>
              <a:spcBef>
                <a:spcPts val="0"/>
              </a:spcBef>
              <a:buSzPts val="1700"/>
            </a:pPr>
            <a:r>
              <a:rPr dirty="0" sz="1700" lang="en-US">
                <a:latin typeface="+mj-lt"/>
                <a:ea typeface="Arial"/>
                <a:cs typeface="Times New Roman" panose="02020603050405020304" pitchFamily="18" charset="0"/>
                <a:sym typeface="Arial"/>
              </a:rPr>
              <a:t>Limitations: Focuses on long trips; lacks carbon tracking and safety concerns</a:t>
            </a:r>
          </a:p>
          <a:p>
            <a:pPr algn="l" indent="0" lvl="0" marL="120650" rtl="0">
              <a:lnSpc>
                <a:spcPct val="115000"/>
              </a:lnSpc>
              <a:spcBef>
                <a:spcPts val="1200"/>
              </a:spcBef>
              <a:spcAft>
                <a:spcPts val="0"/>
              </a:spcAft>
              <a:buSzPts val="1700"/>
              <a:buNone/>
            </a:pPr>
            <a:r>
              <a:rPr b="1" dirty="0" sz="1700" lang="en-US">
                <a:latin typeface="+mj-lt"/>
                <a:ea typeface="Arial"/>
                <a:cs typeface="Arial"/>
                <a:sym typeface="Arial"/>
              </a:rPr>
              <a:t>3. Public Transportation Apps</a:t>
            </a:r>
          </a:p>
          <a:p>
            <a:pPr algn="l" indent="-336550" lvl="1" marL="914400" rtl="0">
              <a:lnSpc>
                <a:spcPct val="115000"/>
              </a:lnSpc>
              <a:spcBef>
                <a:spcPts val="0"/>
              </a:spcBef>
              <a:spcAft>
                <a:spcPts val="0"/>
              </a:spcAft>
              <a:buSzPts val="1700"/>
              <a:buChar char="○"/>
            </a:pPr>
            <a:r>
              <a:rPr dirty="0" sz="1700" i="1" lang="en-US">
                <a:latin typeface="+mj-lt"/>
                <a:ea typeface="Arial"/>
                <a:cs typeface="Arial"/>
                <a:sym typeface="Arial"/>
              </a:rPr>
              <a:t>Advantages:</a:t>
            </a:r>
            <a:r>
              <a:rPr dirty="0" sz="1700" lang="en-US">
                <a:latin typeface="+mj-lt"/>
                <a:ea typeface="Arial"/>
                <a:cs typeface="Arial"/>
                <a:sym typeface="Arial"/>
              </a:rPr>
              <a:t> Promotes eco-friendly transport and real-time updates.</a:t>
            </a:r>
          </a:p>
          <a:p>
            <a:pPr algn="l" indent="-336550" lvl="1" marL="914400" rtl="0">
              <a:lnSpc>
                <a:spcPct val="115000"/>
              </a:lnSpc>
              <a:spcBef>
                <a:spcPts val="0"/>
              </a:spcBef>
              <a:spcAft>
                <a:spcPts val="0"/>
              </a:spcAft>
              <a:buSzPts val="1700"/>
              <a:buChar char="○"/>
            </a:pPr>
            <a:r>
              <a:rPr dirty="0" sz="1700" i="1" lang="en-US">
                <a:latin typeface="+mj-lt"/>
                <a:ea typeface="Arial"/>
                <a:cs typeface="Arial"/>
                <a:sym typeface="Arial"/>
              </a:rPr>
              <a:t>Limitations:</a:t>
            </a:r>
            <a:r>
              <a:rPr dirty="0" sz="1700" lang="en-US">
                <a:latin typeface="+mj-lt"/>
                <a:ea typeface="Arial"/>
                <a:cs typeface="Arial"/>
                <a:sym typeface="Arial"/>
              </a:rPr>
              <a:t> Doesn't track carbon footprint; limited to transit info.</a:t>
            </a:r>
            <a:endParaRPr dirty="0" sz="1700" lang="en-GB">
              <a:latin typeface="+mj-lt"/>
              <a:ea typeface="Arial"/>
              <a:cs typeface="Times New Roman" panose="02020603050405020304" pitchFamily="18" charset="0"/>
              <a:sym typeface="Arial"/>
            </a:endParaRPr>
          </a:p>
          <a:p>
            <a:pPr algn="l" indent="0" lvl="0" marL="120650" rtl="0">
              <a:lnSpc>
                <a:spcPct val="115000"/>
              </a:lnSpc>
              <a:spcBef>
                <a:spcPts val="0"/>
              </a:spcBef>
              <a:spcAft>
                <a:spcPts val="0"/>
              </a:spcAft>
              <a:buSzPts val="1700"/>
              <a:buNone/>
            </a:pPr>
            <a:r>
              <a:rPr b="1" dirty="0" sz="1700" lang="en-GB">
                <a:latin typeface="+mj-lt"/>
                <a:ea typeface="Arial"/>
                <a:cs typeface="Arial"/>
                <a:sym typeface="Arial"/>
              </a:rPr>
              <a:t>4. Bicycle-sharing Programs</a:t>
            </a:r>
            <a:endParaRPr b="1" dirty="0" sz="1800">
              <a:latin typeface="+mj-lt"/>
              <a:ea typeface="Arial"/>
              <a:cs typeface="Arial"/>
              <a:sym typeface="Arial"/>
            </a:endParaRPr>
          </a:p>
          <a:p>
            <a:pPr algn="l" indent="-336550" lvl="1" marL="914400" rtl="0">
              <a:lnSpc>
                <a:spcPct val="115000"/>
              </a:lnSpc>
              <a:spcBef>
                <a:spcPts val="0"/>
              </a:spcBef>
              <a:spcAft>
                <a:spcPts val="0"/>
              </a:spcAft>
              <a:buSzPts val="1700"/>
              <a:buChar char="○"/>
            </a:pPr>
            <a:r>
              <a:rPr dirty="0" sz="1700" i="1" lang="en-GB">
                <a:latin typeface="+mj-lt"/>
                <a:ea typeface="Arial"/>
                <a:cs typeface="Arial"/>
                <a:sym typeface="Arial"/>
              </a:rPr>
              <a:t>Advantages:</a:t>
            </a:r>
            <a:r>
              <a:rPr dirty="0" sz="1700" lang="en-GB">
                <a:latin typeface="+mj-lt"/>
                <a:ea typeface="Arial"/>
                <a:cs typeface="Arial"/>
                <a:sym typeface="Arial"/>
              </a:rPr>
              <a:t> Zero-emission option; reduces congestion.</a:t>
            </a:r>
            <a:endParaRPr dirty="0" sz="1700">
              <a:latin typeface="+mj-lt"/>
              <a:ea typeface="Arial"/>
              <a:cs typeface="Arial"/>
              <a:sym typeface="Arial"/>
            </a:endParaRPr>
          </a:p>
          <a:p>
            <a:pPr algn="l" indent="-336550" lvl="1" marL="914400" rtl="0">
              <a:lnSpc>
                <a:spcPct val="115000"/>
              </a:lnSpc>
              <a:spcBef>
                <a:spcPts val="0"/>
              </a:spcBef>
              <a:spcAft>
                <a:spcPts val="0"/>
              </a:spcAft>
              <a:buSzPts val="1700"/>
              <a:buChar char="○"/>
            </a:pPr>
            <a:r>
              <a:rPr dirty="0" sz="1700" i="1" lang="en-GB">
                <a:latin typeface="+mj-lt"/>
                <a:ea typeface="Arial"/>
                <a:cs typeface="Arial"/>
                <a:sym typeface="Arial"/>
              </a:rPr>
              <a:t>Limitations:</a:t>
            </a:r>
            <a:r>
              <a:rPr dirty="0" sz="1700" lang="en-GB">
                <a:latin typeface="+mj-lt"/>
                <a:ea typeface="Arial"/>
                <a:cs typeface="Arial"/>
                <a:sym typeface="Arial"/>
              </a:rPr>
              <a:t> Limited by weather and distance; restricted to certain areas.</a:t>
            </a:r>
            <a:endParaRPr dirty="0" sz="1100">
              <a:latin typeface="+mj-lt"/>
              <a:ea typeface="Arial"/>
              <a:cs typeface="Arial"/>
              <a:sym typeface="Arial"/>
            </a:endParaRPr>
          </a:p>
          <a:p>
            <a:pPr algn="l" indent="-190500" lvl="0" marL="342900" rtl="0">
              <a:spcBef>
                <a:spcPts val="1200"/>
              </a:spcBef>
              <a:spcAft>
                <a:spcPts val="0"/>
              </a:spcAft>
              <a:buClr>
                <a:schemeClr val="dk1"/>
              </a:buClr>
              <a:buSzPts val="2400"/>
              <a:buNone/>
            </a:pPr>
            <a:endParaRPr dirty="0"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07"/>
        <p:cNvGrpSpPr/>
        <p:nvPr/>
      </p:nvGrpSpPr>
      <p:grpSpPr>
        <a:xfrm>
          <a:off x="0" y="0"/>
          <a:ext cx="0" cy="0"/>
          <a:chOff x="0" y="0"/>
          <a:chExt cx="0" cy="0"/>
        </a:xfrm>
      </p:grpSpPr>
      <p:sp>
        <p:nvSpPr>
          <p:cNvPr id="1048609" name="Google Shape;108;p16"/>
          <p:cNvSpPr txBox="1">
            <a:spLocks noGrp="1"/>
          </p:cNvSpPr>
          <p:nvPr>
            <p:ph type="title"/>
          </p:nvPr>
        </p:nvSpPr>
        <p:spPr>
          <a:xfrm>
            <a:off x="812800" y="274638"/>
            <a:ext cx="10668000" cy="487500"/>
          </a:xfrm>
          <a:prstGeom prst="rect"/>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Literature Review</a:t>
            </a:r>
          </a:p>
        </p:txBody>
      </p:sp>
      <p:sp>
        <p:nvSpPr>
          <p:cNvPr id="1048610" name="Google Shape;109;p16"/>
          <p:cNvSpPr txBox="1">
            <a:spLocks noGrp="1"/>
          </p:cNvSpPr>
          <p:nvPr>
            <p:ph type="body" idx="1"/>
          </p:nvPr>
        </p:nvSpPr>
        <p:spPr>
          <a:xfrm>
            <a:off x="812800" y="1258851"/>
            <a:ext cx="10668000" cy="4953000"/>
          </a:xfrm>
          <a:prstGeom prst="rect"/>
        </p:spPr>
        <p:txBody>
          <a:bodyPr anchor="t" anchorCtr="0" bIns="45700" lIns="91425" rIns="91425" spcFirstLastPara="1" tIns="45700" wrap="square">
            <a:normAutofit/>
          </a:bodyPr>
          <a:p>
            <a:pPr algn="l" indent="0" lvl="0" marL="457200" rtl="0">
              <a:lnSpc>
                <a:spcPct val="100000"/>
              </a:lnSpc>
              <a:spcBef>
                <a:spcPts val="1200"/>
              </a:spcBef>
              <a:spcAft>
                <a:spcPts val="0"/>
              </a:spcAft>
              <a:buNone/>
            </a:pPr>
            <a:r>
              <a:rPr b="1" dirty="0" sz="1700" lang="en-GB">
                <a:latin typeface="Arial"/>
                <a:ea typeface="Arial"/>
                <a:cs typeface="Arial"/>
                <a:sym typeface="Arial"/>
              </a:rPr>
              <a:t>6. </a:t>
            </a:r>
            <a:r>
              <a:rPr b="1" dirty="0" sz="1700" lang="en-US">
                <a:latin typeface="Arial"/>
                <a:ea typeface="Arial"/>
                <a:cs typeface="Arial"/>
                <a:sym typeface="Arial"/>
              </a:rPr>
              <a:t>Mobile Apps for Carbon Footprint Calculation:</a:t>
            </a:r>
          </a:p>
          <a:p>
            <a:pPr algn="l" indent="0" lvl="0" marL="457200" rtl="0">
              <a:lnSpc>
                <a:spcPct val="100000"/>
              </a:lnSpc>
              <a:spcBef>
                <a:spcPts val="1200"/>
              </a:spcBef>
              <a:spcAft>
                <a:spcPts val="0"/>
              </a:spcAft>
              <a:buNone/>
            </a:pPr>
            <a:r>
              <a:rPr dirty="0" sz="1700" lang="en-US">
                <a:latin typeface="Arial"/>
                <a:ea typeface="Arial"/>
                <a:cs typeface="Arial"/>
                <a:sym typeface="Arial"/>
              </a:rPr>
              <a:t>Advantages: Provide feedback and encourage users to alter their commuting habits.</a:t>
            </a:r>
          </a:p>
          <a:p>
            <a:pPr algn="l" indent="0" lvl="0" marL="457200" rtl="0">
              <a:lnSpc>
                <a:spcPct val="100000"/>
              </a:lnSpc>
              <a:spcBef>
                <a:spcPts val="1200"/>
              </a:spcBef>
              <a:spcAft>
                <a:spcPts val="0"/>
              </a:spcAft>
              <a:buNone/>
            </a:pPr>
            <a:r>
              <a:rPr dirty="0" sz="1700" lang="en-US">
                <a:latin typeface="Arial"/>
                <a:ea typeface="Arial"/>
                <a:cs typeface="Arial"/>
                <a:sym typeface="Arial"/>
              </a:rPr>
              <a:t>Limitations: Many apps require manual input, which can be burdensome and lead to inaccuracies.</a:t>
            </a:r>
          </a:p>
          <a:p>
            <a:pPr algn="l" indent="0" lvl="0" rtl="0">
              <a:lnSpc>
                <a:spcPct val="100000"/>
              </a:lnSpc>
              <a:spcBef>
                <a:spcPts val="1200"/>
              </a:spcBef>
              <a:spcAft>
                <a:spcPts val="0"/>
              </a:spcAft>
              <a:buNone/>
            </a:pPr>
            <a:r>
              <a:rPr b="1" dirty="0" sz="1700" lang="en-US">
                <a:latin typeface="Arial"/>
                <a:ea typeface="Arial"/>
                <a:cs typeface="Arial"/>
                <a:sym typeface="Arial"/>
              </a:rPr>
              <a:t>7. Community-Based Initiatives:</a:t>
            </a:r>
          </a:p>
          <a:p>
            <a:pPr algn="l" indent="0" lvl="0" marL="457200" rtl="0">
              <a:lnSpc>
                <a:spcPct val="100000"/>
              </a:lnSpc>
              <a:spcBef>
                <a:spcPts val="1200"/>
              </a:spcBef>
              <a:spcAft>
                <a:spcPts val="0"/>
              </a:spcAft>
              <a:buNone/>
            </a:pPr>
            <a:r>
              <a:rPr dirty="0" sz="1700" lang="en-US">
                <a:latin typeface="Arial"/>
                <a:ea typeface="Arial"/>
                <a:cs typeface="Arial"/>
                <a:sym typeface="Arial"/>
              </a:rPr>
              <a:t>Advantages: Foster collective action towards reducing emissions by encouraging shared responsibility.</a:t>
            </a:r>
          </a:p>
          <a:p>
            <a:pPr algn="l" indent="0" lvl="0" marL="457200" rtl="0">
              <a:lnSpc>
                <a:spcPct val="100000"/>
              </a:lnSpc>
              <a:spcBef>
                <a:spcPts val="1200"/>
              </a:spcBef>
              <a:spcAft>
                <a:spcPts val="0"/>
              </a:spcAft>
              <a:buNone/>
            </a:pPr>
            <a:r>
              <a:rPr dirty="0" sz="1700" lang="en-US">
                <a:latin typeface="Arial"/>
                <a:ea typeface="Arial"/>
                <a:cs typeface="Arial"/>
                <a:sym typeface="Arial"/>
              </a:rPr>
              <a:t>Limitations: Success often hinges on community participation, which can be inconsistent.</a:t>
            </a:r>
          </a:p>
          <a:p>
            <a:pPr algn="l" indent="0" lvl="0" marL="457200" rtl="0">
              <a:lnSpc>
                <a:spcPct val="115000"/>
              </a:lnSpc>
              <a:spcBef>
                <a:spcPts val="1200"/>
              </a:spcBef>
              <a:spcAft>
                <a:spcPts val="0"/>
              </a:spcAft>
              <a:buNone/>
            </a:pPr>
            <a:endParaRPr dirty="0" sz="1700">
              <a:latin typeface="Arial"/>
              <a:ea typeface="Arial"/>
              <a:cs typeface="Arial"/>
              <a:sym typeface="Arial"/>
            </a:endParaRPr>
          </a:p>
          <a:p>
            <a:pPr algn="l" indent="0" lvl="0" marL="0" rtl="0">
              <a:spcBef>
                <a:spcPts val="1200"/>
              </a:spcBef>
              <a:spcAft>
                <a:spcPts val="0"/>
              </a:spcAft>
              <a:buNone/>
            </a:pPr>
            <a:endParaRPr dirty="0"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13"/>
        <p:cNvGrpSpPr/>
        <p:nvPr/>
      </p:nvGrpSpPr>
      <p:grpSpPr>
        <a:xfrm>
          <a:off x="0" y="0"/>
          <a:ext cx="0" cy="0"/>
          <a:chOff x="0" y="0"/>
          <a:chExt cx="0" cy="0"/>
        </a:xfrm>
      </p:grpSpPr>
      <p:sp>
        <p:nvSpPr>
          <p:cNvPr id="1048613" name="Google Shape;114;p17"/>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Proposed Method</a:t>
            </a:r>
          </a:p>
        </p:txBody>
      </p:sp>
      <p:sp>
        <p:nvSpPr>
          <p:cNvPr id="1048614" name="Google Shape;115;p17"/>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fontScale="76471" lnSpcReduction="20000"/>
          </a:bodyPr>
          <a:p>
            <a:pPr algn="l" indent="0" lvl="0" marL="0" rtl="0">
              <a:lnSpc>
                <a:spcPct val="115000"/>
              </a:lnSpc>
              <a:spcBef>
                <a:spcPts val="1200"/>
              </a:spcBef>
              <a:spcAft>
                <a:spcPts val="0"/>
              </a:spcAft>
              <a:buClr>
                <a:schemeClr val="dk1"/>
              </a:buClr>
              <a:buSzPct val="50184"/>
              <a:buFont typeface="Arial"/>
              <a:buNone/>
            </a:pPr>
            <a:r>
              <a:rPr b="1" dirty="0" sz="2191" lang="en-GB">
                <a:latin typeface="Arial"/>
                <a:ea typeface="Arial"/>
                <a:cs typeface="Arial"/>
                <a:sym typeface="Arial"/>
              </a:rPr>
              <a:t>Overview:</a:t>
            </a:r>
            <a:endParaRPr b="1" dirty="0" sz="2191">
              <a:latin typeface="Arial"/>
              <a:ea typeface="Arial"/>
              <a:cs typeface="Arial"/>
              <a:sym typeface="Arial"/>
            </a:endParaRPr>
          </a:p>
          <a:p>
            <a:pPr algn="l" indent="-326031" lvl="0" marL="457200" rtl="0">
              <a:lnSpc>
                <a:spcPct val="115000"/>
              </a:lnSpc>
              <a:spcBef>
                <a:spcPts val="1200"/>
              </a:spcBef>
              <a:spcAft>
                <a:spcPts val="0"/>
              </a:spcAft>
              <a:buSzPct val="100000"/>
              <a:buChar char="●"/>
            </a:pPr>
            <a:r>
              <a:rPr dirty="0" sz="2191" lang="en-GB">
                <a:latin typeface="Arial"/>
                <a:ea typeface="Arial"/>
                <a:cs typeface="Arial"/>
                <a:sym typeface="Arial"/>
              </a:rPr>
              <a:t>Comprehensive mobile app empowering users to reduce their carbon footprint through sustainable commuting choices.</a:t>
            </a:r>
            <a:endParaRPr dirty="0" sz="2191">
              <a:latin typeface="Arial"/>
              <a:ea typeface="Arial"/>
              <a:cs typeface="Arial"/>
              <a:sym typeface="Arial"/>
            </a:endParaRPr>
          </a:p>
          <a:p>
            <a:pPr algn="l" indent="0" lvl="0" marL="0" rtl="0">
              <a:lnSpc>
                <a:spcPct val="115000"/>
              </a:lnSpc>
              <a:spcBef>
                <a:spcPts val="1200"/>
              </a:spcBef>
              <a:spcAft>
                <a:spcPts val="0"/>
              </a:spcAft>
              <a:buClr>
                <a:schemeClr val="dk1"/>
              </a:buClr>
              <a:buSzPct val="50184"/>
              <a:buFont typeface="Arial"/>
              <a:buNone/>
            </a:pPr>
            <a:r>
              <a:rPr b="1" dirty="0" sz="2191" lang="en-GB">
                <a:latin typeface="Arial"/>
                <a:ea typeface="Arial"/>
                <a:cs typeface="Arial"/>
                <a:sym typeface="Arial"/>
              </a:rPr>
              <a:t>Key Features:</a:t>
            </a:r>
            <a:endParaRPr b="1" dirty="0" sz="2191">
              <a:latin typeface="Arial"/>
              <a:ea typeface="Arial"/>
              <a:cs typeface="Arial"/>
              <a:sym typeface="Arial"/>
            </a:endParaRPr>
          </a:p>
          <a:p>
            <a:pPr algn="l" indent="-326031" lvl="0" marL="457200" rtl="0">
              <a:lnSpc>
                <a:spcPct val="115000"/>
              </a:lnSpc>
              <a:spcBef>
                <a:spcPts val="1200"/>
              </a:spcBef>
              <a:spcAft>
                <a:spcPts val="0"/>
              </a:spcAft>
              <a:buSzPct val="100000"/>
              <a:buChar char="●"/>
            </a:pPr>
            <a:r>
              <a:rPr b="1" dirty="0" sz="2191" lang="en-GB">
                <a:latin typeface="Arial"/>
                <a:ea typeface="Arial"/>
                <a:cs typeface="Arial"/>
                <a:sym typeface="Arial"/>
              </a:rPr>
              <a:t>Tracking:</a:t>
            </a:r>
            <a:r>
              <a:rPr dirty="0" sz="2191" lang="en-GB">
                <a:latin typeface="Arial"/>
                <a:ea typeface="Arial"/>
                <a:cs typeface="Arial"/>
                <a:sym typeface="Arial"/>
              </a:rPr>
              <a:t> Uses smartphone sensors to track commutes and calculate carbon emissions.</a:t>
            </a:r>
            <a:endParaRPr dirty="0" sz="2191">
              <a:latin typeface="Arial"/>
              <a:ea typeface="Arial"/>
              <a:cs typeface="Arial"/>
              <a:sym typeface="Arial"/>
            </a:endParaRPr>
          </a:p>
          <a:p>
            <a:pPr algn="l" indent="-326031" lvl="0" marL="457200" rtl="0">
              <a:lnSpc>
                <a:spcPct val="115000"/>
              </a:lnSpc>
              <a:spcBef>
                <a:spcPts val="0"/>
              </a:spcBef>
              <a:spcAft>
                <a:spcPts val="0"/>
              </a:spcAft>
              <a:buSzPct val="100000"/>
              <a:buChar char="●"/>
            </a:pPr>
            <a:r>
              <a:rPr b="1" dirty="0" sz="2191" lang="en-GB">
                <a:latin typeface="Arial"/>
                <a:ea typeface="Arial"/>
                <a:cs typeface="Arial"/>
                <a:sym typeface="Arial"/>
              </a:rPr>
              <a:t>Community Engagement:</a:t>
            </a:r>
            <a:r>
              <a:rPr dirty="0" sz="2191" lang="en-GB">
                <a:latin typeface="Arial"/>
                <a:ea typeface="Arial"/>
                <a:cs typeface="Arial"/>
                <a:sym typeface="Arial"/>
              </a:rPr>
              <a:t> Users can join communities, compare footprints, and participate in challenges.</a:t>
            </a:r>
            <a:endParaRPr dirty="0" sz="2191">
              <a:latin typeface="Arial"/>
              <a:ea typeface="Arial"/>
              <a:cs typeface="Arial"/>
              <a:sym typeface="Arial"/>
            </a:endParaRPr>
          </a:p>
          <a:p>
            <a:pPr algn="l" indent="-326031" lvl="0" marL="457200" rtl="0">
              <a:lnSpc>
                <a:spcPct val="115000"/>
              </a:lnSpc>
              <a:spcBef>
                <a:spcPts val="0"/>
              </a:spcBef>
              <a:spcAft>
                <a:spcPts val="0"/>
              </a:spcAft>
              <a:buSzPct val="100000"/>
              <a:buChar char="●"/>
            </a:pPr>
            <a:r>
              <a:rPr b="1" dirty="0" sz="2191" lang="en-GB">
                <a:latin typeface="Arial"/>
                <a:ea typeface="Arial"/>
                <a:cs typeface="Arial"/>
                <a:sym typeface="Arial"/>
              </a:rPr>
              <a:t>Gamification:</a:t>
            </a:r>
            <a:r>
              <a:rPr dirty="0" sz="2191" lang="en-GB">
                <a:latin typeface="Arial"/>
                <a:ea typeface="Arial"/>
                <a:cs typeface="Arial"/>
                <a:sym typeface="Arial"/>
              </a:rPr>
              <a:t> Points, badges, and leaderboards to encourage eco-friendly habits.</a:t>
            </a:r>
            <a:endParaRPr dirty="0" sz="2191">
              <a:latin typeface="Arial"/>
              <a:ea typeface="Arial"/>
              <a:cs typeface="Arial"/>
              <a:sym typeface="Arial"/>
            </a:endParaRPr>
          </a:p>
          <a:p>
            <a:pPr algn="l" indent="-326031" lvl="0" marL="457200" rtl="0">
              <a:lnSpc>
                <a:spcPct val="115000"/>
              </a:lnSpc>
              <a:spcBef>
                <a:spcPts val="0"/>
              </a:spcBef>
              <a:spcAft>
                <a:spcPts val="0"/>
              </a:spcAft>
              <a:buSzPct val="100000"/>
              <a:buChar char="●"/>
            </a:pPr>
            <a:r>
              <a:rPr b="1" dirty="0" sz="2191" lang="en-GB">
                <a:latin typeface="Arial"/>
                <a:ea typeface="Arial"/>
                <a:cs typeface="Arial"/>
                <a:sym typeface="Arial"/>
              </a:rPr>
              <a:t>User-Friendly Interface:</a:t>
            </a:r>
            <a:r>
              <a:rPr dirty="0" sz="2191" lang="en-GB">
                <a:latin typeface="Arial"/>
                <a:ea typeface="Arial"/>
                <a:cs typeface="Arial"/>
                <a:sym typeface="Arial"/>
              </a:rPr>
              <a:t> Simple dashboard for tracking carbon savings and progress..</a:t>
            </a:r>
            <a:endParaRPr dirty="0" sz="2191">
              <a:latin typeface="Arial"/>
              <a:ea typeface="Arial"/>
              <a:cs typeface="Arial"/>
              <a:sym typeface="Arial"/>
            </a:endParaRPr>
          </a:p>
          <a:p>
            <a:pPr algn="l" indent="0" lvl="0" marL="0" rtl="0">
              <a:lnSpc>
                <a:spcPct val="115000"/>
              </a:lnSpc>
              <a:spcBef>
                <a:spcPts val="1200"/>
              </a:spcBef>
              <a:spcAft>
                <a:spcPts val="0"/>
              </a:spcAft>
              <a:buClr>
                <a:schemeClr val="dk1"/>
              </a:buClr>
              <a:buSzPct val="50184"/>
              <a:buFont typeface="Arial"/>
              <a:buNone/>
            </a:pPr>
            <a:r>
              <a:rPr b="1" dirty="0" sz="2191" lang="en-GB">
                <a:latin typeface="Arial"/>
                <a:ea typeface="Arial"/>
                <a:cs typeface="Arial"/>
                <a:sym typeface="Arial"/>
              </a:rPr>
              <a:t>Architecture:</a:t>
            </a:r>
            <a:endParaRPr b="1" dirty="0" sz="2191">
              <a:latin typeface="Arial"/>
              <a:ea typeface="Arial"/>
              <a:cs typeface="Arial"/>
              <a:sym typeface="Arial"/>
            </a:endParaRPr>
          </a:p>
          <a:p>
            <a:pPr algn="l" indent="-326031" lvl="0" marL="457200" rtl="0">
              <a:lnSpc>
                <a:spcPct val="115000"/>
              </a:lnSpc>
              <a:spcBef>
                <a:spcPts val="1200"/>
              </a:spcBef>
              <a:spcAft>
                <a:spcPts val="0"/>
              </a:spcAft>
              <a:buSzPct val="100000"/>
              <a:buChar char="●"/>
            </a:pPr>
            <a:r>
              <a:rPr b="1" dirty="0" sz="2191" lang="en-GB">
                <a:latin typeface="Arial"/>
                <a:ea typeface="Arial"/>
                <a:cs typeface="Arial"/>
                <a:sym typeface="Arial"/>
              </a:rPr>
              <a:t>Frontend:</a:t>
            </a:r>
            <a:r>
              <a:rPr dirty="0" sz="2191" lang="en-GB">
                <a:latin typeface="Arial"/>
                <a:ea typeface="Arial"/>
                <a:cs typeface="Arial"/>
                <a:sym typeface="Arial"/>
              </a:rPr>
              <a:t> Kotlin/Java for Android, real-time commute tracking via GPS &amp; sensors.</a:t>
            </a:r>
            <a:endParaRPr dirty="0" sz="2191">
              <a:latin typeface="Arial"/>
              <a:ea typeface="Arial"/>
              <a:cs typeface="Arial"/>
              <a:sym typeface="Arial"/>
            </a:endParaRPr>
          </a:p>
          <a:p>
            <a:pPr algn="l" indent="-326031" lvl="0" marL="457200" rtl="0">
              <a:lnSpc>
                <a:spcPct val="115000"/>
              </a:lnSpc>
              <a:spcBef>
                <a:spcPts val="0"/>
              </a:spcBef>
              <a:spcAft>
                <a:spcPts val="0"/>
              </a:spcAft>
              <a:buSzPct val="100000"/>
              <a:buChar char="●"/>
            </a:pPr>
            <a:r>
              <a:rPr b="1" dirty="0" sz="2191" lang="en-GB">
                <a:latin typeface="Arial"/>
                <a:ea typeface="Arial"/>
                <a:cs typeface="Arial"/>
                <a:sym typeface="Arial"/>
              </a:rPr>
              <a:t>Backend:</a:t>
            </a:r>
            <a:r>
              <a:rPr dirty="0" sz="2191" lang="en-GB">
                <a:latin typeface="Arial"/>
                <a:ea typeface="Arial"/>
                <a:cs typeface="Arial"/>
                <a:sym typeface="Arial"/>
              </a:rPr>
              <a:t> Firebase (authentication, database, cloud functions), Google Maps API for route tracking.</a:t>
            </a:r>
            <a:endParaRPr dirty="0" sz="2191">
              <a:latin typeface="Arial"/>
              <a:ea typeface="Arial"/>
              <a:cs typeface="Arial"/>
              <a:sym typeface="Arial"/>
            </a:endParaRPr>
          </a:p>
          <a:p>
            <a:pPr algn="l" indent="-326031" lvl="0" marL="457200" rtl="0">
              <a:lnSpc>
                <a:spcPct val="115000"/>
              </a:lnSpc>
              <a:spcBef>
                <a:spcPts val="0"/>
              </a:spcBef>
              <a:spcAft>
                <a:spcPts val="0"/>
              </a:spcAft>
              <a:buSzPct val="100000"/>
              <a:buChar char="●"/>
            </a:pPr>
            <a:r>
              <a:rPr b="1" dirty="0" sz="2191" lang="en-GB">
                <a:latin typeface="Arial"/>
                <a:ea typeface="Arial"/>
                <a:cs typeface="Arial"/>
                <a:sym typeface="Arial"/>
              </a:rPr>
              <a:t>Gamification System:</a:t>
            </a:r>
            <a:r>
              <a:rPr dirty="0" sz="2191" lang="en-GB">
                <a:latin typeface="Arial"/>
                <a:ea typeface="Arial"/>
                <a:cs typeface="Arial"/>
                <a:sym typeface="Arial"/>
              </a:rPr>
              <a:t> Leaderboards, challenges, and rewards for eco-friendly behaviours.</a:t>
            </a:r>
            <a:endParaRPr dirty="0" sz="2191">
              <a:latin typeface="Arial"/>
              <a:ea typeface="Arial"/>
              <a:cs typeface="Arial"/>
              <a:sym typeface="Arial"/>
            </a:endParaRPr>
          </a:p>
          <a:p>
            <a:pPr algn="l" indent="0" lvl="0" marL="0" rtl="0">
              <a:lnSpc>
                <a:spcPct val="115000"/>
              </a:lnSpc>
              <a:spcBef>
                <a:spcPts val="1200"/>
              </a:spcBef>
              <a:spcAft>
                <a:spcPts val="0"/>
              </a:spcAft>
              <a:buClr>
                <a:schemeClr val="dk1"/>
              </a:buClr>
              <a:buSzPct val="50184"/>
              <a:buFont typeface="Arial"/>
              <a:buNone/>
            </a:pPr>
            <a:r>
              <a:rPr b="1" dirty="0" sz="2191" lang="en-GB">
                <a:latin typeface="Arial"/>
                <a:ea typeface="Arial"/>
                <a:cs typeface="Arial"/>
                <a:sym typeface="Arial"/>
              </a:rPr>
              <a:t>Advantages:</a:t>
            </a:r>
            <a:endParaRPr b="1" dirty="0" sz="2191">
              <a:latin typeface="Arial"/>
              <a:ea typeface="Arial"/>
              <a:cs typeface="Arial"/>
              <a:sym typeface="Arial"/>
            </a:endParaRPr>
          </a:p>
          <a:p>
            <a:pPr algn="l" indent="-326031" lvl="0" marL="457200" rtl="0">
              <a:lnSpc>
                <a:spcPct val="115000"/>
              </a:lnSpc>
              <a:spcBef>
                <a:spcPts val="1200"/>
              </a:spcBef>
              <a:spcAft>
                <a:spcPts val="0"/>
              </a:spcAft>
              <a:buSzPct val="100000"/>
              <a:buChar char="●"/>
            </a:pPr>
            <a:r>
              <a:rPr dirty="0" sz="2191" lang="en-GB">
                <a:latin typeface="Arial"/>
                <a:ea typeface="Arial"/>
                <a:cs typeface="Arial"/>
                <a:sym typeface="Arial"/>
              </a:rPr>
              <a:t>Carbon tracking, social engagement, gamification, and simple, scalable design.</a:t>
            </a:r>
            <a:endParaRPr dirty="0" sz="2191">
              <a:latin typeface="Arial"/>
              <a:ea typeface="Arial"/>
              <a:cs typeface="Arial"/>
              <a:sym typeface="Arial"/>
            </a:endParaRPr>
          </a:p>
          <a:p>
            <a:pPr algn="l" indent="-190500" lvl="0" marL="342900" rtl="0">
              <a:spcBef>
                <a:spcPts val="1200"/>
              </a:spcBef>
              <a:spcAft>
                <a:spcPts val="0"/>
              </a:spcAft>
              <a:buClr>
                <a:schemeClr val="dk1"/>
              </a:buClr>
              <a:buSzPct val="141176"/>
              <a:buNone/>
            </a:pPr>
            <a:endParaRPr dirty="0"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19"/>
        <p:cNvGrpSpPr/>
        <p:nvPr/>
      </p:nvGrpSpPr>
      <p:grpSpPr>
        <a:xfrm>
          <a:off x="0" y="0"/>
          <a:ext cx="0" cy="0"/>
          <a:chOff x="0" y="0"/>
          <a:chExt cx="0" cy="0"/>
        </a:xfrm>
      </p:grpSpPr>
      <p:sp>
        <p:nvSpPr>
          <p:cNvPr id="1048617" name="Google Shape;120;p18"/>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Objectives</a:t>
            </a:r>
          </a:p>
        </p:txBody>
      </p:sp>
      <p:sp>
        <p:nvSpPr>
          <p:cNvPr id="1048618" name="Google Shape;121;p18"/>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lnSpcReduction="10000"/>
          </a:bodyPr>
          <a:p>
            <a:pPr algn="l" indent="-336550" lvl="0" marL="457200" rtl="0">
              <a:lnSpc>
                <a:spcPct val="115000"/>
              </a:lnSpc>
              <a:spcBef>
                <a:spcPts val="1200"/>
              </a:spcBef>
              <a:spcAft>
                <a:spcPts val="0"/>
              </a:spcAft>
              <a:buSzPts val="1700"/>
              <a:buChar char="●"/>
            </a:pPr>
            <a:r>
              <a:rPr b="1" dirty="0" sz="1700" lang="en-GB">
                <a:latin typeface="Arial"/>
                <a:ea typeface="Arial"/>
                <a:cs typeface="Arial"/>
                <a:sym typeface="Arial"/>
              </a:rPr>
              <a:t>Carbon Footprint Tracking &amp; Awareness:</a:t>
            </a:r>
            <a:br>
              <a:rPr b="1" dirty="0" sz="1700" lang="en-GB">
                <a:latin typeface="Arial"/>
                <a:ea typeface="Arial"/>
                <a:cs typeface="Arial"/>
                <a:sym typeface="Arial"/>
              </a:rPr>
            </a:br>
            <a:r>
              <a:rPr dirty="0" sz="1700" lang="en-GB">
                <a:latin typeface="Arial"/>
                <a:ea typeface="Arial"/>
                <a:cs typeface="Arial"/>
                <a:sym typeface="Arial"/>
              </a:rPr>
              <a:t>Develop a mobile app that automatically tracks and quantifies users' carbon footprint based on their daily commuting habits (modes of transportation, travel distance, and duration). This will raise awareness and address the gap in real-time carbon emission tracking seen in existing solutions.</a:t>
            </a:r>
            <a:endParaRPr dirty="0" sz="1700">
              <a:latin typeface="Arial"/>
              <a:ea typeface="Arial"/>
              <a:cs typeface="Arial"/>
              <a:sym typeface="Arial"/>
            </a:endParaRPr>
          </a:p>
          <a:p>
            <a:pPr algn="l" indent="0" lvl="0" marL="457200" rtl="0">
              <a:lnSpc>
                <a:spcPct val="115000"/>
              </a:lnSpc>
              <a:spcBef>
                <a:spcPts val="1200"/>
              </a:spcBef>
              <a:spcAft>
                <a:spcPts val="0"/>
              </a:spcAft>
              <a:buNone/>
            </a:pPr>
            <a:endParaRPr dirty="0" sz="1700">
              <a:latin typeface="Arial"/>
              <a:ea typeface="Arial"/>
              <a:cs typeface="Arial"/>
              <a:sym typeface="Arial"/>
            </a:endParaRPr>
          </a:p>
          <a:p>
            <a:pPr algn="l" indent="-336550" lvl="0" marL="457200" rtl="0">
              <a:lnSpc>
                <a:spcPct val="115000"/>
              </a:lnSpc>
              <a:spcBef>
                <a:spcPts val="1200"/>
              </a:spcBef>
              <a:spcAft>
                <a:spcPts val="0"/>
              </a:spcAft>
              <a:buSzPts val="1700"/>
              <a:buChar char="●"/>
            </a:pPr>
            <a:r>
              <a:rPr b="1" dirty="0" sz="1700" lang="en-GB">
                <a:latin typeface="Arial"/>
                <a:ea typeface="Arial"/>
                <a:cs typeface="Arial"/>
                <a:sym typeface="Arial"/>
              </a:rPr>
              <a:t>Community Engagement &amp; Social Competition:</a:t>
            </a:r>
            <a:br>
              <a:rPr b="1" dirty="0" sz="1700" lang="en-GB">
                <a:latin typeface="Arial"/>
                <a:ea typeface="Arial"/>
                <a:cs typeface="Arial"/>
                <a:sym typeface="Arial"/>
              </a:rPr>
            </a:br>
            <a:r>
              <a:rPr dirty="0" sz="1700" lang="en-GB">
                <a:latin typeface="Arial"/>
                <a:ea typeface="Arial"/>
                <a:cs typeface="Arial"/>
                <a:sym typeface="Arial"/>
              </a:rPr>
              <a:t>Implement features that allow users to form groups with family, friends, and colleagues to compete in reducing their carbon emissions. This fosters a sense of teamwork and tackles the lack of community-driven </a:t>
            </a:r>
            <a:r>
              <a:rPr dirty="0" sz="1700" lang="en-GB" err="1">
                <a:latin typeface="Arial"/>
                <a:ea typeface="Arial"/>
                <a:cs typeface="Arial"/>
                <a:sym typeface="Arial"/>
              </a:rPr>
              <a:t>behavior</a:t>
            </a:r>
            <a:r>
              <a:rPr dirty="0" sz="1700" lang="en-GB">
                <a:latin typeface="Arial"/>
                <a:ea typeface="Arial"/>
                <a:cs typeface="Arial"/>
                <a:sym typeface="Arial"/>
              </a:rPr>
              <a:t> change initiatives in most current methods.</a:t>
            </a:r>
            <a:endParaRPr dirty="0" sz="1700">
              <a:latin typeface="Arial"/>
              <a:ea typeface="Arial"/>
              <a:cs typeface="Arial"/>
              <a:sym typeface="Arial"/>
            </a:endParaRPr>
          </a:p>
          <a:p>
            <a:pPr algn="l" indent="0" lvl="0" marL="457200" rtl="0">
              <a:lnSpc>
                <a:spcPct val="115000"/>
              </a:lnSpc>
              <a:spcBef>
                <a:spcPts val="1200"/>
              </a:spcBef>
              <a:spcAft>
                <a:spcPts val="0"/>
              </a:spcAft>
              <a:buNone/>
            </a:pPr>
            <a:endParaRPr dirty="0" sz="1700">
              <a:latin typeface="Arial"/>
              <a:ea typeface="Arial"/>
              <a:cs typeface="Arial"/>
              <a:sym typeface="Arial"/>
            </a:endParaRPr>
          </a:p>
          <a:p>
            <a:pPr algn="l" indent="-336550" lvl="0" marL="457200" rtl="0">
              <a:lnSpc>
                <a:spcPct val="115000"/>
              </a:lnSpc>
              <a:spcBef>
                <a:spcPts val="1200"/>
              </a:spcBef>
              <a:spcAft>
                <a:spcPts val="0"/>
              </a:spcAft>
              <a:buSzPts val="1700"/>
              <a:buChar char="●"/>
            </a:pPr>
            <a:r>
              <a:rPr b="1" dirty="0" sz="1700" lang="en-GB">
                <a:latin typeface="Arial"/>
                <a:ea typeface="Arial"/>
                <a:cs typeface="Arial"/>
                <a:sym typeface="Arial"/>
              </a:rPr>
              <a:t>Gamification for Sustainable </a:t>
            </a:r>
            <a:r>
              <a:rPr b="1" dirty="0" sz="1700" lang="en-GB" err="1">
                <a:latin typeface="Arial"/>
                <a:ea typeface="Arial"/>
                <a:cs typeface="Arial"/>
                <a:sym typeface="Arial"/>
              </a:rPr>
              <a:t>Behavior</a:t>
            </a:r>
            <a:r>
              <a:rPr b="1" dirty="0" sz="1700" lang="en-GB">
                <a:latin typeface="Arial"/>
                <a:ea typeface="Arial"/>
                <a:cs typeface="Arial"/>
                <a:sym typeface="Arial"/>
              </a:rPr>
              <a:t>:</a:t>
            </a:r>
            <a:br>
              <a:rPr b="1" dirty="0" sz="1700" lang="en-GB">
                <a:latin typeface="Arial"/>
                <a:ea typeface="Arial"/>
                <a:cs typeface="Arial"/>
                <a:sym typeface="Arial"/>
              </a:rPr>
            </a:br>
            <a:r>
              <a:rPr dirty="0" sz="1700" lang="en-GB">
                <a:latin typeface="Arial"/>
                <a:ea typeface="Arial"/>
                <a:cs typeface="Arial"/>
                <a:sym typeface="Arial"/>
              </a:rPr>
              <a:t>Introduce a gamification system where users earn virtual points, badges, and achievements based on eco-friendly habits and improvements in their carbon footprint. This adds motivation and rewards for sustainable commuting, encouraging long-term engagement.</a:t>
            </a:r>
            <a:endParaRPr dirty="0" sz="1700">
              <a:latin typeface="Arial"/>
              <a:ea typeface="Arial"/>
              <a:cs typeface="Arial"/>
              <a:sym typeface="Arial"/>
            </a:endParaRPr>
          </a:p>
          <a:p>
            <a:pPr algn="l" indent="-190500" lvl="0" marL="342900" rtl="0">
              <a:spcBef>
                <a:spcPts val="1200"/>
              </a:spcBef>
              <a:spcAft>
                <a:spcPts val="0"/>
              </a:spcAft>
              <a:buClr>
                <a:schemeClr val="dk1"/>
              </a:buClr>
              <a:buSzPts val="1100"/>
              <a:buFont typeface="Arial"/>
              <a:buNone/>
            </a:pPr>
            <a:endParaRPr b="1" dirty="0" sz="1800">
              <a:latin typeface="Arial"/>
              <a:ea typeface="Arial"/>
              <a:cs typeface="Arial"/>
              <a:sym typeface="Arial"/>
            </a:endParaRPr>
          </a:p>
          <a:p>
            <a:pPr algn="l" indent="-190500" lvl="0" marL="342900" rtl="0">
              <a:spcBef>
                <a:spcPts val="0"/>
              </a:spcBef>
              <a:spcAft>
                <a:spcPts val="0"/>
              </a:spcAft>
              <a:buClr>
                <a:schemeClr val="dk1"/>
              </a:buClr>
              <a:buSzPts val="2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25"/>
        <p:cNvGrpSpPr/>
        <p:nvPr/>
      </p:nvGrpSpPr>
      <p:grpSpPr>
        <a:xfrm>
          <a:off x="0" y="0"/>
          <a:ext cx="0" cy="0"/>
          <a:chOff x="0" y="0"/>
          <a:chExt cx="0" cy="0"/>
        </a:xfrm>
      </p:grpSpPr>
      <p:sp>
        <p:nvSpPr>
          <p:cNvPr id="1048621" name="Google Shape;126;p19"/>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Methodology</a:t>
            </a:r>
          </a:p>
        </p:txBody>
      </p:sp>
      <p:sp>
        <p:nvSpPr>
          <p:cNvPr id="1048622" name="Google Shape;127;p19"/>
          <p:cNvSpPr txBox="1">
            <a:spLocks noGrp="1"/>
          </p:cNvSpPr>
          <p:nvPr>
            <p:ph type="body" idx="1"/>
          </p:nvPr>
        </p:nvSpPr>
        <p:spPr>
          <a:xfrm>
            <a:off x="812800" y="1143001"/>
            <a:ext cx="10668000" cy="4952997"/>
          </a:xfrm>
          <a:prstGeom prst="rect"/>
          <a:noFill/>
          <a:ln>
            <a:noFill/>
          </a:ln>
        </p:spPr>
        <p:txBody>
          <a:bodyPr anchor="t" anchorCtr="0" bIns="45700" lIns="91425" rIns="91425" spcFirstLastPara="1" tIns="45700" wrap="square">
            <a:normAutofit/>
          </a:bodyPr>
          <a:p>
            <a:pPr algn="l" indent="0" lvl="0" marL="0" rtl="0">
              <a:lnSpc>
                <a:spcPct val="115000"/>
              </a:lnSpc>
              <a:spcBef>
                <a:spcPts val="1400"/>
              </a:spcBef>
              <a:spcAft>
                <a:spcPts val="0"/>
              </a:spcAft>
              <a:buClr>
                <a:schemeClr val="dk1"/>
              </a:buClr>
              <a:buSzPct val="41090"/>
              <a:buFont typeface="Arial"/>
              <a:buNone/>
            </a:pPr>
            <a:r>
              <a:rPr b="1" sz="2677" lang="en-GB">
                <a:latin typeface="Arial"/>
                <a:ea typeface="Arial"/>
                <a:cs typeface="Arial"/>
                <a:sym typeface="Arial"/>
              </a:rPr>
              <a:t>Hardware &amp; Software Used in Eco Drive Project</a:t>
            </a:r>
            <a:endParaRPr b="1" sz="2677">
              <a:latin typeface="Arial"/>
              <a:ea typeface="Arial"/>
              <a:cs typeface="Arial"/>
              <a:sym typeface="Arial"/>
            </a:endParaRPr>
          </a:p>
          <a:p>
            <a:pPr algn="l" indent="0" lvl="0" marL="0" rtl="0">
              <a:lnSpc>
                <a:spcPct val="115000"/>
              </a:lnSpc>
              <a:spcBef>
                <a:spcPts val="1200"/>
              </a:spcBef>
              <a:spcAft>
                <a:spcPts val="0"/>
              </a:spcAft>
              <a:buClr>
                <a:schemeClr val="dk1"/>
              </a:buClr>
              <a:buSzPct val="41090"/>
              <a:buFont typeface="Arial"/>
              <a:buNone/>
            </a:pPr>
            <a:r>
              <a:rPr b="1" sz="2677" lang="en-GB">
                <a:latin typeface="Arial"/>
                <a:ea typeface="Arial"/>
                <a:cs typeface="Arial"/>
                <a:sym typeface="Arial"/>
              </a:rPr>
              <a:t>Hardware:</a:t>
            </a:r>
            <a:endParaRPr b="1" sz="2677">
              <a:latin typeface="Arial"/>
              <a:ea typeface="Arial"/>
              <a:cs typeface="Arial"/>
              <a:sym typeface="Arial"/>
            </a:endParaRPr>
          </a:p>
          <a:p>
            <a:pPr algn="l" indent="-309345" lvl="0" marL="457200" rtl="0">
              <a:lnSpc>
                <a:spcPct val="115000"/>
              </a:lnSpc>
              <a:spcBef>
                <a:spcPts val="1200"/>
              </a:spcBef>
              <a:spcAft>
                <a:spcPts val="0"/>
              </a:spcAft>
              <a:buSzPct val="100000"/>
              <a:buChar char="●"/>
            </a:pPr>
            <a:r>
              <a:rPr b="1" sz="2677" lang="en-GB">
                <a:latin typeface="Arial"/>
                <a:ea typeface="Arial"/>
                <a:cs typeface="Arial"/>
                <a:sym typeface="Arial"/>
              </a:rPr>
              <a:t>Development System:</a:t>
            </a:r>
            <a:br>
              <a:rPr b="1" sz="2677" lang="en-GB">
                <a:latin typeface="Arial"/>
                <a:ea typeface="Arial"/>
                <a:cs typeface="Arial"/>
                <a:sym typeface="Arial"/>
              </a:rPr>
            </a:br>
            <a:r>
              <a:rPr sz="2677" lang="en-GB">
                <a:latin typeface="Arial"/>
                <a:ea typeface="Arial"/>
                <a:cs typeface="Arial"/>
                <a:sym typeface="Arial"/>
              </a:rPr>
              <a:t>Laptop/PC with 8GB+ RAM (16GB recommended) and modern processor (Intel i5/AMD).</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Mobile Devices:</a:t>
            </a:r>
            <a:br>
              <a:rPr b="1" sz="2677" lang="en-GB">
                <a:latin typeface="Arial"/>
                <a:ea typeface="Arial"/>
                <a:cs typeface="Arial"/>
                <a:sym typeface="Arial"/>
              </a:rPr>
            </a:br>
            <a:r>
              <a:rPr sz="2677" lang="en-GB">
                <a:latin typeface="Arial"/>
                <a:ea typeface="Arial"/>
                <a:cs typeface="Arial"/>
                <a:sym typeface="Arial"/>
              </a:rPr>
              <a:t>Android Smartphone (API Level 21+), integrated GPS for location tracking.</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Internet Connection:</a:t>
            </a:r>
            <a:br>
              <a:rPr b="1" sz="2677" lang="en-GB">
                <a:latin typeface="Arial"/>
                <a:ea typeface="Arial"/>
                <a:cs typeface="Arial"/>
                <a:sym typeface="Arial"/>
              </a:rPr>
            </a:br>
            <a:r>
              <a:rPr sz="2677" lang="en-GB">
                <a:latin typeface="Arial"/>
                <a:ea typeface="Arial"/>
                <a:cs typeface="Arial"/>
                <a:sym typeface="Arial"/>
              </a:rPr>
              <a:t>Reliable connection for server-side deployment, API access, and real-time data sync.</a:t>
            </a:r>
            <a:endParaRPr sz="2677">
              <a:latin typeface="Arial"/>
              <a:ea typeface="Arial"/>
              <a:cs typeface="Arial"/>
              <a:sym typeface="Arial"/>
            </a:endParaRPr>
          </a:p>
          <a:p>
            <a:pPr algn="l" indent="0" lvl="0" marL="0" rtl="0">
              <a:lnSpc>
                <a:spcPct val="115000"/>
              </a:lnSpc>
              <a:spcBef>
                <a:spcPts val="1200"/>
              </a:spcBef>
              <a:spcAft>
                <a:spcPts val="0"/>
              </a:spcAft>
              <a:buClr>
                <a:schemeClr val="dk1"/>
              </a:buClr>
              <a:buSzPct val="41090"/>
              <a:buFont typeface="Arial"/>
              <a:buNone/>
            </a:pPr>
            <a:r>
              <a:rPr b="1" sz="2677" lang="en-GB">
                <a:latin typeface="Arial"/>
                <a:ea typeface="Arial"/>
                <a:cs typeface="Arial"/>
                <a:sym typeface="Arial"/>
              </a:rPr>
              <a:t>Software:</a:t>
            </a:r>
            <a:endParaRPr b="1" sz="2677">
              <a:latin typeface="Arial"/>
              <a:ea typeface="Arial"/>
              <a:cs typeface="Arial"/>
              <a:sym typeface="Arial"/>
            </a:endParaRPr>
          </a:p>
          <a:p>
            <a:pPr algn="l" indent="-309345" lvl="0" marL="457200" rtl="0">
              <a:lnSpc>
                <a:spcPct val="115000"/>
              </a:lnSpc>
              <a:spcBef>
                <a:spcPts val="1200"/>
              </a:spcBef>
              <a:spcAft>
                <a:spcPts val="0"/>
              </a:spcAft>
              <a:buSzPct val="100000"/>
              <a:buChar char="●"/>
            </a:pPr>
            <a:r>
              <a:rPr b="1" sz="2677" lang="en-GB">
                <a:latin typeface="Arial"/>
                <a:ea typeface="Arial"/>
                <a:cs typeface="Arial"/>
                <a:sym typeface="Arial"/>
              </a:rPr>
              <a:t>Mobile App Development:</a:t>
            </a:r>
            <a:br>
              <a:rPr b="1" sz="2677" lang="en-GB">
                <a:latin typeface="Arial"/>
                <a:ea typeface="Arial"/>
                <a:cs typeface="Arial"/>
                <a:sym typeface="Arial"/>
              </a:rPr>
            </a:br>
            <a:r>
              <a:rPr sz="2677" lang="en-GB">
                <a:latin typeface="Arial"/>
                <a:ea typeface="Arial"/>
                <a:cs typeface="Arial"/>
                <a:sym typeface="Arial"/>
              </a:rPr>
              <a:t>Android Studio (IDE), Kotlin/Java for coding.</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Backend Development:</a:t>
            </a:r>
            <a:br>
              <a:rPr b="1" sz="2677" lang="en-GB">
                <a:latin typeface="Arial"/>
                <a:ea typeface="Arial"/>
                <a:cs typeface="Arial"/>
                <a:sym typeface="Arial"/>
              </a:rPr>
            </a:br>
            <a:r>
              <a:rPr sz="2677" lang="en-GB">
                <a:latin typeface="Arial"/>
                <a:ea typeface="Arial"/>
                <a:cs typeface="Arial"/>
                <a:sym typeface="Arial"/>
              </a:rPr>
              <a:t>Firebase Firestore (NoSQL database), Firebase Authentication, Node.js or Python for backend services.</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APIs &amp; Services:</a:t>
            </a:r>
            <a:br>
              <a:rPr b="1" sz="2677" lang="en-GB">
                <a:latin typeface="Arial"/>
                <a:ea typeface="Arial"/>
                <a:cs typeface="Arial"/>
                <a:sym typeface="Arial"/>
              </a:rPr>
            </a:br>
            <a:r>
              <a:rPr sz="2677" lang="en-GB">
                <a:latin typeface="Arial"/>
                <a:ea typeface="Arial"/>
                <a:cs typeface="Arial"/>
                <a:sym typeface="Arial"/>
              </a:rPr>
              <a:t>Google Maps API for route tracking, Firebase Cloud Messaging (FCM) for notifications.</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Version Control &amp; Collaboration:</a:t>
            </a:r>
            <a:br>
              <a:rPr b="1" sz="2677" lang="en-GB">
                <a:latin typeface="Arial"/>
                <a:ea typeface="Arial"/>
                <a:cs typeface="Arial"/>
                <a:sym typeface="Arial"/>
              </a:rPr>
            </a:br>
            <a:r>
              <a:rPr sz="2677" lang="en-GB">
                <a:latin typeface="Arial"/>
                <a:ea typeface="Arial"/>
                <a:cs typeface="Arial"/>
                <a:sym typeface="Arial"/>
              </a:rPr>
              <a:t>Git (GitHub/GitLab) for version control and team collaboration.</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Testing Tools:</a:t>
            </a:r>
            <a:br>
              <a:rPr b="1" sz="2677" lang="en-GB">
                <a:latin typeface="Arial"/>
                <a:ea typeface="Arial"/>
                <a:cs typeface="Arial"/>
                <a:sym typeface="Arial"/>
              </a:rPr>
            </a:br>
            <a:r>
              <a:rPr sz="2677" lang="en-GB">
                <a:latin typeface="Arial"/>
                <a:ea typeface="Arial"/>
                <a:cs typeface="Arial"/>
                <a:sym typeface="Arial"/>
              </a:rPr>
              <a:t>Android Emulator for device testing, Postman for API testing.</a:t>
            </a:r>
            <a:endParaRPr sz="2677">
              <a:latin typeface="Arial"/>
              <a:ea typeface="Arial"/>
              <a:cs typeface="Arial"/>
              <a:sym typeface="Arial"/>
            </a:endParaRPr>
          </a:p>
          <a:p>
            <a:pPr algn="l" indent="-309345" lvl="0" marL="457200" rtl="0">
              <a:lnSpc>
                <a:spcPct val="115000"/>
              </a:lnSpc>
              <a:spcBef>
                <a:spcPts val="0"/>
              </a:spcBef>
              <a:spcAft>
                <a:spcPts val="0"/>
              </a:spcAft>
              <a:buSzPct val="100000"/>
              <a:buChar char="●"/>
            </a:pPr>
            <a:r>
              <a:rPr b="1" sz="2677" lang="en-GB">
                <a:latin typeface="Arial"/>
                <a:ea typeface="Arial"/>
                <a:cs typeface="Arial"/>
                <a:sym typeface="Arial"/>
              </a:rPr>
              <a:t>Deployment &amp; Cloud Hosting:</a:t>
            </a:r>
            <a:br>
              <a:rPr b="1" sz="2677" lang="en-GB">
                <a:latin typeface="Arial"/>
                <a:ea typeface="Arial"/>
                <a:cs typeface="Arial"/>
                <a:sym typeface="Arial"/>
              </a:rPr>
            </a:br>
            <a:r>
              <a:rPr sz="2677" lang="en-GB">
                <a:latin typeface="Arial"/>
                <a:ea typeface="Arial"/>
                <a:cs typeface="Arial"/>
                <a:sym typeface="Arial"/>
              </a:rPr>
              <a:t>Heroku/Railway for backend hosting, Firebase Hosting for static content.</a:t>
            </a:r>
            <a:endParaRPr sz="2677">
              <a:latin typeface="Arial"/>
              <a:ea typeface="Arial"/>
              <a:cs typeface="Arial"/>
              <a:sym typeface="Arial"/>
            </a:endParaRPr>
          </a:p>
          <a:p>
            <a:pPr algn="l" indent="-190500" lvl="0" marL="342900" rtl="0">
              <a:spcBef>
                <a:spcPts val="1200"/>
              </a:spcBef>
              <a:spcAft>
                <a:spcPts val="0"/>
              </a:spcAft>
              <a:buClr>
                <a:schemeClr val="dk1"/>
              </a:buClr>
              <a:buSzPct val="1000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31"/>
        <p:cNvGrpSpPr/>
        <p:nvPr/>
      </p:nvGrpSpPr>
      <p:grpSpPr>
        <a:xfrm>
          <a:off x="0" y="0"/>
          <a:ext cx="0" cy="0"/>
          <a:chOff x="0" y="0"/>
          <a:chExt cx="0" cy="0"/>
        </a:xfrm>
      </p:grpSpPr>
      <p:sp>
        <p:nvSpPr>
          <p:cNvPr id="1048625" name="Google Shape;132;p20"/>
          <p:cNvSpPr txBox="1">
            <a:spLocks noGrp="1"/>
          </p:cNvSpPr>
          <p:nvPr>
            <p:ph type="title"/>
          </p:nvPr>
        </p:nvSpPr>
        <p:spPr>
          <a:xfrm>
            <a:off x="812800" y="274638"/>
            <a:ext cx="10668000" cy="487362"/>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lang="en-GB"/>
              <a:t>Timeline of Project</a:t>
            </a:r>
          </a:p>
        </p:txBody>
      </p:sp>
      <p:sp>
        <p:nvSpPr>
          <p:cNvPr id="1048626" name="Google Shape;133;p20"/>
          <p:cNvSpPr txBox="1">
            <a:spLocks noGrp="1"/>
          </p:cNvSpPr>
          <p:nvPr>
            <p:ph type="body" idx="1"/>
          </p:nvPr>
        </p:nvSpPr>
        <p:spPr>
          <a:xfrm flipH="1">
            <a:off x="2795850" y="1845801"/>
            <a:ext cx="3616800" cy="180000"/>
          </a:xfrm>
          <a:prstGeom prst="rect"/>
          <a:noFill/>
          <a:ln>
            <a:noFill/>
          </a:ln>
        </p:spPr>
        <p:txBody>
          <a:bodyPr anchor="t" anchorCtr="0" bIns="45700" lIns="91425" rIns="91425" spcFirstLastPara="1" tIns="45700" wrap="square">
            <a:normAutofit/>
          </a:bodyPr>
          <a:p>
            <a:pPr algn="l" indent="0" lvl="0" marL="152400" rtl="0">
              <a:spcBef>
                <a:spcPts val="0"/>
              </a:spcBef>
              <a:spcAft>
                <a:spcPts val="0"/>
              </a:spcAft>
              <a:buClr>
                <a:schemeClr val="dk1"/>
              </a:buClr>
              <a:buSzPct val="120000"/>
              <a:buNone/>
            </a:pPr>
            <a:endParaRPr sz="2000"/>
          </a:p>
        </p:txBody>
      </p:sp>
      <p:pic>
        <p:nvPicPr>
          <p:cNvPr id="2097153" name="Google Shape;134;p20"/>
          <p:cNvPicPr preferRelativeResize="0">
            <a:picLocks/>
          </p:cNvPicPr>
          <p:nvPr/>
        </p:nvPicPr>
        <p:blipFill>
          <a:blip xmlns:r="http://schemas.openxmlformats.org/officeDocument/2006/relationships" r:embed="rId1">
            <a:alphaModFix/>
          </a:blip>
          <a:stretch>
            <a:fillRect/>
          </a:stretch>
        </p:blipFill>
        <p:spPr>
          <a:xfrm>
            <a:off x="1654116" y="1228975"/>
            <a:ext cx="7908124" cy="4715301"/>
          </a:xfrm>
          <a:prstGeom prst="rect"/>
          <a:noFill/>
          <a:ln>
            <a:noFill/>
          </a:ln>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nithin g</dc:creator>
  <cp:lastModifiedBy>nithin g</cp:lastModifiedBy>
  <dcterms:created xsi:type="dcterms:W3CDTF">2024-10-22T06:40:40Z</dcterms:created>
  <dcterms:modified xsi:type="dcterms:W3CDTF">2024-10-22T06:40:40Z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8956b9a181c3416496c2fe47eee45fed</vt:lpwstr>
  </property>
</Properties>
</file>