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79" d="100"/>
          <a:sy n="79" d="100"/>
        </p:scale>
        <p:origin x="34"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97382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11/22/2020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11/22/2020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11/22/2020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qdj8kpP4fGY?t=1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Programmable Music Box 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10/3/2020</a:t>
            </a:r>
          </a:p>
          <a:p>
            <a:r>
              <a:rPr lang="en-US" dirty="0"/>
              <a:t>Michael Tang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10972800" cy="4838700"/>
          </a:xfrm>
        </p:spPr>
        <p:txBody>
          <a:bodyPr>
            <a:normAutofit/>
          </a:bodyPr>
          <a:lstStyle/>
          <a:p>
            <a:r>
              <a:rPr lang="en-US" dirty="0"/>
              <a:t>Idea: Making an electronic version of the “</a:t>
            </a:r>
            <a:r>
              <a:rPr lang="en-US" dirty="0" err="1"/>
              <a:t>punchcard</a:t>
            </a:r>
            <a:r>
              <a:rPr lang="en-US" dirty="0"/>
              <a:t> music box”</a:t>
            </a:r>
          </a:p>
          <a:p>
            <a:pPr lvl="1"/>
            <a:r>
              <a:rPr lang="en-US" dirty="0" err="1"/>
              <a:t>Punchcard</a:t>
            </a:r>
            <a:r>
              <a:rPr lang="en-US" dirty="0"/>
              <a:t> music box: </a:t>
            </a:r>
            <a:r>
              <a:rPr lang="en-US" dirty="0">
                <a:hlinkClick r:id="rId3"/>
              </a:rPr>
              <a:t>https://youtu.be/qdj8kpP4fGY?t=19</a:t>
            </a:r>
            <a:endParaRPr lang="en-US" dirty="0"/>
          </a:p>
          <a:p>
            <a:pPr lvl="2"/>
            <a:r>
              <a:rPr lang="en-US" dirty="0"/>
              <a:t>Basically, you can program this music box by hole punching the tune you want into a piece of paper, and then feeding the paper into the music box through a crank – music is made when strings inside the box get caught on the holes and get plucked</a:t>
            </a:r>
          </a:p>
          <a:p>
            <a:pPr lvl="1"/>
            <a:r>
              <a:rPr lang="en-US" dirty="0"/>
              <a:t>I want to do the same thing, but instead of strings getting plucked, a buzzer will play different pitches </a:t>
            </a:r>
          </a:p>
          <a:p>
            <a:pPr lvl="2"/>
            <a:r>
              <a:rPr lang="en-US" dirty="0"/>
              <a:t>I will keep the same hole-punch structure of selecting notes. However, instead of plucking strings, I will have wires placed on top of a grounded copper plate. Then, the piece of paper will be fed on top of the copper plate but under the wires. If there is no hole, then the paper will block the wire and copper plate, and the wire will not be grounded. If there is a hole, then the wire will get grounded, and that is the cue to play a certain note.</a:t>
            </a:r>
          </a:p>
          <a:p>
            <a:pPr lvl="2"/>
            <a:r>
              <a:rPr lang="en-US" dirty="0"/>
              <a:t>In addition to a buzzer, I want to have a volume control, and an LCD screen that shows the current tempo at which the user is cranking the paper through the device</a:t>
            </a:r>
          </a:p>
          <a:p>
            <a:pPr lvl="2"/>
            <a:r>
              <a:rPr lang="en-US" dirty="0"/>
              <a:t>This PCB will encapsulate all the above functionality</a:t>
            </a:r>
          </a:p>
        </p:txBody>
      </p:sp>
      <p:pic>
        <p:nvPicPr>
          <p:cNvPr id="1026" name="Picture 2" descr="How To Program a Music Box - Hole Punch Tutorial - YouTube">
            <a:extLst>
              <a:ext uri="{FF2B5EF4-FFF2-40B4-BE49-F238E27FC236}">
                <a16:creationId xmlns:a16="http://schemas.microsoft.com/office/drawing/2014/main" id="{D7E4160F-0D78-45D1-A46E-ACC66A7EC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8700" y="152400"/>
            <a:ext cx="2971800" cy="16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sz="1000" dirty="0"/>
              <a:t>Label interfaces / pins</a:t>
            </a:r>
          </a:p>
          <a:p>
            <a:pPr lvl="1"/>
            <a:r>
              <a:rPr lang="en-US" sz="1000" dirty="0"/>
              <a:t>Components (part numbers if possible)</a:t>
            </a:r>
          </a:p>
        </p:txBody>
      </p:sp>
      <p:sp>
        <p:nvSpPr>
          <p:cNvPr id="4" name="Rectangle: Rounded Corners 3">
            <a:extLst>
              <a:ext uri="{FF2B5EF4-FFF2-40B4-BE49-F238E27FC236}">
                <a16:creationId xmlns:a16="http://schemas.microsoft.com/office/drawing/2014/main" id="{8D1812C2-99CC-4AB9-AF69-FFA3CB1AD2A1}"/>
              </a:ext>
            </a:extLst>
          </p:cNvPr>
          <p:cNvSpPr/>
          <p:nvPr/>
        </p:nvSpPr>
        <p:spPr>
          <a:xfrm>
            <a:off x="4514891" y="2095500"/>
            <a:ext cx="3162300" cy="4000500"/>
          </a:xfrm>
          <a:prstGeom prst="roundRect">
            <a:avLst/>
          </a:prstGeom>
          <a:solidFill>
            <a:schemeClr val="accent1"/>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PocketBeagle</a:t>
            </a:r>
            <a:endParaRPr lang="en-US" dirty="0"/>
          </a:p>
        </p:txBody>
      </p:sp>
      <p:sp>
        <p:nvSpPr>
          <p:cNvPr id="7" name="TextBox 6">
            <a:extLst>
              <a:ext uri="{FF2B5EF4-FFF2-40B4-BE49-F238E27FC236}">
                <a16:creationId xmlns:a16="http://schemas.microsoft.com/office/drawing/2014/main" id="{FABD23D6-7283-4686-B512-FDED61B3924F}"/>
              </a:ext>
            </a:extLst>
          </p:cNvPr>
          <p:cNvSpPr txBox="1"/>
          <p:nvPr/>
        </p:nvSpPr>
        <p:spPr>
          <a:xfrm>
            <a:off x="6145960" y="2857500"/>
            <a:ext cx="1588340" cy="307777"/>
          </a:xfrm>
          <a:prstGeom prst="rect">
            <a:avLst/>
          </a:prstGeom>
          <a:noFill/>
        </p:spPr>
        <p:txBody>
          <a:bodyPr wrap="square" rtlCol="0">
            <a:spAutoFit/>
          </a:bodyPr>
          <a:lstStyle/>
          <a:p>
            <a:r>
              <a:rPr lang="en-US" sz="1400" dirty="0">
                <a:solidFill>
                  <a:schemeClr val="bg1"/>
                </a:solidFill>
              </a:rPr>
              <a:t>PWM0-A (P1_36)</a:t>
            </a:r>
          </a:p>
        </p:txBody>
      </p:sp>
      <p:sp>
        <p:nvSpPr>
          <p:cNvPr id="11" name="TextBox 10">
            <a:extLst>
              <a:ext uri="{FF2B5EF4-FFF2-40B4-BE49-F238E27FC236}">
                <a16:creationId xmlns:a16="http://schemas.microsoft.com/office/drawing/2014/main" id="{65CD4B86-89DE-459D-A223-8B01933A3817}"/>
              </a:ext>
            </a:extLst>
          </p:cNvPr>
          <p:cNvSpPr txBox="1"/>
          <p:nvPr/>
        </p:nvSpPr>
        <p:spPr>
          <a:xfrm>
            <a:off x="6145960" y="3219450"/>
            <a:ext cx="1588340" cy="307777"/>
          </a:xfrm>
          <a:prstGeom prst="rect">
            <a:avLst/>
          </a:prstGeom>
          <a:noFill/>
        </p:spPr>
        <p:txBody>
          <a:bodyPr wrap="square" rtlCol="0">
            <a:spAutoFit/>
          </a:bodyPr>
          <a:lstStyle/>
          <a:p>
            <a:r>
              <a:rPr lang="en-US" sz="1400" dirty="0">
                <a:solidFill>
                  <a:schemeClr val="bg1"/>
                </a:solidFill>
              </a:rPr>
              <a:t>PWM1-A (P2_01)</a:t>
            </a:r>
          </a:p>
        </p:txBody>
      </p:sp>
      <p:sp>
        <p:nvSpPr>
          <p:cNvPr id="13" name="TextBox 12">
            <a:extLst>
              <a:ext uri="{FF2B5EF4-FFF2-40B4-BE49-F238E27FC236}">
                <a16:creationId xmlns:a16="http://schemas.microsoft.com/office/drawing/2014/main" id="{45EFA8FB-78F8-42C2-A6AC-A426D5EB15BE}"/>
              </a:ext>
            </a:extLst>
          </p:cNvPr>
          <p:cNvSpPr txBox="1"/>
          <p:nvPr/>
        </p:nvSpPr>
        <p:spPr>
          <a:xfrm>
            <a:off x="6134100" y="3578423"/>
            <a:ext cx="1600200" cy="307777"/>
          </a:xfrm>
          <a:prstGeom prst="rect">
            <a:avLst/>
          </a:prstGeom>
          <a:noFill/>
        </p:spPr>
        <p:txBody>
          <a:bodyPr wrap="square" rtlCol="0">
            <a:spAutoFit/>
          </a:bodyPr>
          <a:lstStyle/>
          <a:p>
            <a:r>
              <a:rPr lang="en-US" sz="1400" dirty="0">
                <a:solidFill>
                  <a:schemeClr val="bg1"/>
                </a:solidFill>
              </a:rPr>
              <a:t>PWM2-B (P2_03)</a:t>
            </a:r>
          </a:p>
        </p:txBody>
      </p:sp>
      <p:cxnSp>
        <p:nvCxnSpPr>
          <p:cNvPr id="18" name="Straight Arrow Connector 17">
            <a:extLst>
              <a:ext uri="{FF2B5EF4-FFF2-40B4-BE49-F238E27FC236}">
                <a16:creationId xmlns:a16="http://schemas.microsoft.com/office/drawing/2014/main" id="{DCF6262A-E4E9-485A-872C-3646D7733E34}"/>
              </a:ext>
            </a:extLst>
          </p:cNvPr>
          <p:cNvCxnSpPr>
            <a:cxnSpLocks/>
          </p:cNvCxnSpPr>
          <p:nvPr/>
        </p:nvCxnSpPr>
        <p:spPr>
          <a:xfrm flipH="1">
            <a:off x="7734300" y="30099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B89A5-597C-4C0B-8806-BDEA33FAA35E}"/>
              </a:ext>
            </a:extLst>
          </p:cNvPr>
          <p:cNvCxnSpPr>
            <a:cxnSpLocks/>
          </p:cNvCxnSpPr>
          <p:nvPr/>
        </p:nvCxnSpPr>
        <p:spPr>
          <a:xfrm flipH="1">
            <a:off x="7734300" y="3373338"/>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DC38E7-7F08-4F35-B1F4-DED5DDAE9566}"/>
              </a:ext>
            </a:extLst>
          </p:cNvPr>
          <p:cNvCxnSpPr>
            <a:cxnSpLocks/>
          </p:cNvCxnSpPr>
          <p:nvPr/>
        </p:nvCxnSpPr>
        <p:spPr>
          <a:xfrm flipH="1">
            <a:off x="7734300" y="37338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C0F610F0-0F7A-417F-9D99-A0191E228D0F}"/>
              </a:ext>
            </a:extLst>
          </p:cNvPr>
          <p:cNvSpPr/>
          <p:nvPr/>
        </p:nvSpPr>
        <p:spPr>
          <a:xfrm>
            <a:off x="8991600" y="2857500"/>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1</a:t>
            </a:r>
          </a:p>
        </p:txBody>
      </p:sp>
      <p:sp>
        <p:nvSpPr>
          <p:cNvPr id="33" name="Rectangle: Rounded Corners 32">
            <a:extLst>
              <a:ext uri="{FF2B5EF4-FFF2-40B4-BE49-F238E27FC236}">
                <a16:creationId xmlns:a16="http://schemas.microsoft.com/office/drawing/2014/main" id="{BC99EACD-BACE-4724-B684-62BD848FFD3F}"/>
              </a:ext>
            </a:extLst>
          </p:cNvPr>
          <p:cNvSpPr/>
          <p:nvPr/>
        </p:nvSpPr>
        <p:spPr>
          <a:xfrm>
            <a:off x="9001760" y="3219451"/>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2</a:t>
            </a:r>
          </a:p>
        </p:txBody>
      </p:sp>
      <p:sp>
        <p:nvSpPr>
          <p:cNvPr id="35" name="Rectangle: Rounded Corners 34">
            <a:extLst>
              <a:ext uri="{FF2B5EF4-FFF2-40B4-BE49-F238E27FC236}">
                <a16:creationId xmlns:a16="http://schemas.microsoft.com/office/drawing/2014/main" id="{F9227F06-24AD-4099-91BD-94DB3FC16F5C}"/>
              </a:ext>
            </a:extLst>
          </p:cNvPr>
          <p:cNvSpPr/>
          <p:nvPr/>
        </p:nvSpPr>
        <p:spPr>
          <a:xfrm>
            <a:off x="8989060" y="3595766"/>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3</a:t>
            </a:r>
          </a:p>
        </p:txBody>
      </p:sp>
      <p:sp>
        <p:nvSpPr>
          <p:cNvPr id="39" name="Rectangle: Rounded Corners 38">
            <a:extLst>
              <a:ext uri="{FF2B5EF4-FFF2-40B4-BE49-F238E27FC236}">
                <a16:creationId xmlns:a16="http://schemas.microsoft.com/office/drawing/2014/main" id="{BE074EF4-530C-4024-8849-A1C10CC56998}"/>
              </a:ext>
            </a:extLst>
          </p:cNvPr>
          <p:cNvSpPr/>
          <p:nvPr/>
        </p:nvSpPr>
        <p:spPr>
          <a:xfrm>
            <a:off x="1192758" y="310544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43" name="Straight Arrow Connector 42">
            <a:extLst>
              <a:ext uri="{FF2B5EF4-FFF2-40B4-BE49-F238E27FC236}">
                <a16:creationId xmlns:a16="http://schemas.microsoft.com/office/drawing/2014/main" id="{361C0ACA-BA11-4320-955D-E4B45C19A57C}"/>
              </a:ext>
            </a:extLst>
          </p:cNvPr>
          <p:cNvCxnSpPr>
            <a:cxnSpLocks/>
            <a:stCxn id="39" idx="3"/>
          </p:cNvCxnSpPr>
          <p:nvPr/>
        </p:nvCxnSpPr>
        <p:spPr>
          <a:xfrm>
            <a:off x="3353028" y="323730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4DC5BF5-0F16-42C6-9655-637092375A85}"/>
              </a:ext>
            </a:extLst>
          </p:cNvPr>
          <p:cNvSpPr/>
          <p:nvPr/>
        </p:nvSpPr>
        <p:spPr>
          <a:xfrm>
            <a:off x="4333088" y="3030450"/>
            <a:ext cx="18010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(P1_21)</a:t>
            </a:r>
          </a:p>
        </p:txBody>
      </p:sp>
      <p:cxnSp>
        <p:nvCxnSpPr>
          <p:cNvPr id="47" name="Straight Arrow Connector 46">
            <a:extLst>
              <a:ext uri="{FF2B5EF4-FFF2-40B4-BE49-F238E27FC236}">
                <a16:creationId xmlns:a16="http://schemas.microsoft.com/office/drawing/2014/main" id="{2674067E-202D-4030-88AD-52A3F6034051}"/>
              </a:ext>
            </a:extLst>
          </p:cNvPr>
          <p:cNvCxnSpPr>
            <a:cxnSpLocks/>
          </p:cNvCxnSpPr>
          <p:nvPr/>
        </p:nvCxnSpPr>
        <p:spPr>
          <a:xfrm flipH="1">
            <a:off x="7734300" y="55626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2FA15700-513F-4CFB-9494-4BAC984DCD07}"/>
              </a:ext>
            </a:extLst>
          </p:cNvPr>
          <p:cNvSpPr/>
          <p:nvPr/>
        </p:nvSpPr>
        <p:spPr>
          <a:xfrm>
            <a:off x="8923953" y="5448299"/>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4-Digit 7-Segment Display</a:t>
            </a:r>
          </a:p>
          <a:p>
            <a:pPr algn="ctr"/>
            <a:r>
              <a:rPr lang="en-US" sz="1400" dirty="0"/>
              <a:t>(HT16K33)</a:t>
            </a:r>
          </a:p>
        </p:txBody>
      </p:sp>
      <p:sp>
        <p:nvSpPr>
          <p:cNvPr id="53" name="Rectangle 52">
            <a:extLst>
              <a:ext uri="{FF2B5EF4-FFF2-40B4-BE49-F238E27FC236}">
                <a16:creationId xmlns:a16="http://schemas.microsoft.com/office/drawing/2014/main" id="{9D15C182-A2DA-4071-9902-8094524C1E31}"/>
              </a:ext>
            </a:extLst>
          </p:cNvPr>
          <p:cNvSpPr/>
          <p:nvPr/>
        </p:nvSpPr>
        <p:spPr>
          <a:xfrm>
            <a:off x="5943600" y="5325670"/>
            <a:ext cx="1881715"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I2C1: SCL (P2_09)</a:t>
            </a:r>
          </a:p>
        </p:txBody>
      </p:sp>
      <p:sp>
        <p:nvSpPr>
          <p:cNvPr id="57" name="Content Placeholder 2">
            <a:extLst>
              <a:ext uri="{FF2B5EF4-FFF2-40B4-BE49-F238E27FC236}">
                <a16:creationId xmlns:a16="http://schemas.microsoft.com/office/drawing/2014/main" id="{2942CDB4-7AF3-40AB-BE51-F54881E62A08}"/>
              </a:ext>
            </a:extLst>
          </p:cNvPr>
          <p:cNvSpPr txBox="1">
            <a:spLocks/>
          </p:cNvSpPr>
          <p:nvPr/>
        </p:nvSpPr>
        <p:spPr>
          <a:xfrm>
            <a:off x="612140" y="1295400"/>
            <a:ext cx="10972800" cy="472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a:t>Create a System Block Diagram</a:t>
            </a:r>
          </a:p>
          <a:p>
            <a:pPr lvl="1"/>
            <a:r>
              <a:rPr lang="en-US" sz="1000"/>
              <a:t>Label interfaces / pins</a:t>
            </a:r>
          </a:p>
          <a:p>
            <a:pPr lvl="1"/>
            <a:r>
              <a:rPr lang="en-US" sz="1000"/>
              <a:t>Components (part numbers if possible)</a:t>
            </a:r>
            <a:endParaRPr lang="en-US" sz="1000" dirty="0"/>
          </a:p>
        </p:txBody>
      </p:sp>
      <p:sp>
        <p:nvSpPr>
          <p:cNvPr id="14" name="Rectangle 13">
            <a:extLst>
              <a:ext uri="{FF2B5EF4-FFF2-40B4-BE49-F238E27FC236}">
                <a16:creationId xmlns:a16="http://schemas.microsoft.com/office/drawing/2014/main" id="{C431DD30-9CB0-4899-B06B-E066CA5D3B15}"/>
              </a:ext>
            </a:extLst>
          </p:cNvPr>
          <p:cNvSpPr/>
          <p:nvPr/>
        </p:nvSpPr>
        <p:spPr>
          <a:xfrm>
            <a:off x="4333088" y="2657475"/>
            <a:ext cx="18010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(P1_19)</a:t>
            </a:r>
          </a:p>
        </p:txBody>
      </p:sp>
      <p:sp>
        <p:nvSpPr>
          <p:cNvPr id="16" name="Rectangle 15">
            <a:extLst>
              <a:ext uri="{FF2B5EF4-FFF2-40B4-BE49-F238E27FC236}">
                <a16:creationId xmlns:a16="http://schemas.microsoft.com/office/drawing/2014/main" id="{2D2C9F8F-FE41-4BE0-852A-EA2F4099241E}"/>
              </a:ext>
            </a:extLst>
          </p:cNvPr>
          <p:cNvSpPr/>
          <p:nvPr/>
        </p:nvSpPr>
        <p:spPr>
          <a:xfrm>
            <a:off x="4344948" y="3378398"/>
            <a:ext cx="18628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(P1_23)</a:t>
            </a:r>
          </a:p>
        </p:txBody>
      </p:sp>
      <p:sp>
        <p:nvSpPr>
          <p:cNvPr id="21" name="Rectangle 20">
            <a:extLst>
              <a:ext uri="{FF2B5EF4-FFF2-40B4-BE49-F238E27FC236}">
                <a16:creationId xmlns:a16="http://schemas.microsoft.com/office/drawing/2014/main" id="{5990B5B9-D5AA-42C1-AD78-DC5F64EDE09F}"/>
              </a:ext>
            </a:extLst>
          </p:cNvPr>
          <p:cNvSpPr/>
          <p:nvPr/>
        </p:nvSpPr>
        <p:spPr>
          <a:xfrm>
            <a:off x="4352442" y="4644187"/>
            <a:ext cx="1862812"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(P1_25)</a:t>
            </a:r>
          </a:p>
        </p:txBody>
      </p:sp>
      <p:sp>
        <p:nvSpPr>
          <p:cNvPr id="22" name="Rectangle 21">
            <a:extLst>
              <a:ext uri="{FF2B5EF4-FFF2-40B4-BE49-F238E27FC236}">
                <a16:creationId xmlns:a16="http://schemas.microsoft.com/office/drawing/2014/main" id="{8E951AC4-B812-408D-B3C4-A4E97CA01114}"/>
              </a:ext>
            </a:extLst>
          </p:cNvPr>
          <p:cNvSpPr/>
          <p:nvPr/>
        </p:nvSpPr>
        <p:spPr>
          <a:xfrm>
            <a:off x="4338624" y="5314948"/>
            <a:ext cx="1947876"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(P1_36)</a:t>
            </a:r>
          </a:p>
        </p:txBody>
      </p:sp>
      <p:sp>
        <p:nvSpPr>
          <p:cNvPr id="25" name="Rectangle 24">
            <a:extLst>
              <a:ext uri="{FF2B5EF4-FFF2-40B4-BE49-F238E27FC236}">
                <a16:creationId xmlns:a16="http://schemas.microsoft.com/office/drawing/2014/main" id="{D68519C9-022D-435F-A706-EAF29ECA14B5}"/>
              </a:ext>
            </a:extLst>
          </p:cNvPr>
          <p:cNvSpPr/>
          <p:nvPr/>
        </p:nvSpPr>
        <p:spPr>
          <a:xfrm>
            <a:off x="4354982" y="4953001"/>
            <a:ext cx="1852778"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 (P1_27)</a:t>
            </a:r>
          </a:p>
        </p:txBody>
      </p:sp>
      <p:sp>
        <p:nvSpPr>
          <p:cNvPr id="55" name="Rectangle: Rounded Corners 54">
            <a:extLst>
              <a:ext uri="{FF2B5EF4-FFF2-40B4-BE49-F238E27FC236}">
                <a16:creationId xmlns:a16="http://schemas.microsoft.com/office/drawing/2014/main" id="{48C72E0E-A19C-4C8C-8E70-AE93261F0632}"/>
              </a:ext>
            </a:extLst>
          </p:cNvPr>
          <p:cNvSpPr/>
          <p:nvPr/>
        </p:nvSpPr>
        <p:spPr>
          <a:xfrm>
            <a:off x="1197914" y="2767065"/>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6" name="Straight Arrow Connector 55">
            <a:extLst>
              <a:ext uri="{FF2B5EF4-FFF2-40B4-BE49-F238E27FC236}">
                <a16:creationId xmlns:a16="http://schemas.microsoft.com/office/drawing/2014/main" id="{ED860627-EACE-45A8-990E-32D51BB0304B}"/>
              </a:ext>
            </a:extLst>
          </p:cNvPr>
          <p:cNvCxnSpPr>
            <a:cxnSpLocks/>
            <a:stCxn id="55" idx="3"/>
          </p:cNvCxnSpPr>
          <p:nvPr/>
        </p:nvCxnSpPr>
        <p:spPr>
          <a:xfrm>
            <a:off x="3358184" y="2898927"/>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FE0E24E1-8806-4D33-A60D-0BBD08F14541}"/>
              </a:ext>
            </a:extLst>
          </p:cNvPr>
          <p:cNvSpPr/>
          <p:nvPr/>
        </p:nvSpPr>
        <p:spPr>
          <a:xfrm>
            <a:off x="1192758" y="3433993"/>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9" name="Straight Arrow Connector 58">
            <a:extLst>
              <a:ext uri="{FF2B5EF4-FFF2-40B4-BE49-F238E27FC236}">
                <a16:creationId xmlns:a16="http://schemas.microsoft.com/office/drawing/2014/main" id="{53F61AD8-B02D-42DD-B9E2-E3157AAD6A2E}"/>
              </a:ext>
            </a:extLst>
          </p:cNvPr>
          <p:cNvCxnSpPr>
            <a:cxnSpLocks/>
            <a:stCxn id="58" idx="3"/>
          </p:cNvCxnSpPr>
          <p:nvPr/>
        </p:nvCxnSpPr>
        <p:spPr>
          <a:xfrm>
            <a:off x="3353028" y="3565855"/>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BFFED692-E62F-4B0F-9FF6-B04225E8B692}"/>
              </a:ext>
            </a:extLst>
          </p:cNvPr>
          <p:cNvSpPr/>
          <p:nvPr/>
        </p:nvSpPr>
        <p:spPr>
          <a:xfrm>
            <a:off x="1255086" y="474173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3" name="Straight Arrow Connector 62">
            <a:extLst>
              <a:ext uri="{FF2B5EF4-FFF2-40B4-BE49-F238E27FC236}">
                <a16:creationId xmlns:a16="http://schemas.microsoft.com/office/drawing/2014/main" id="{51111EC3-D2C5-4581-903F-A0AE7EDFACBF}"/>
              </a:ext>
            </a:extLst>
          </p:cNvPr>
          <p:cNvCxnSpPr>
            <a:cxnSpLocks/>
            <a:stCxn id="62" idx="3"/>
          </p:cNvCxnSpPr>
          <p:nvPr/>
        </p:nvCxnSpPr>
        <p:spPr>
          <a:xfrm>
            <a:off x="3415356" y="487359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B604D2FA-137F-4E9D-81D3-9B5A65124D8E}"/>
              </a:ext>
            </a:extLst>
          </p:cNvPr>
          <p:cNvSpPr/>
          <p:nvPr/>
        </p:nvSpPr>
        <p:spPr>
          <a:xfrm>
            <a:off x="1255086" y="506194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5" name="Straight Arrow Connector 64">
            <a:extLst>
              <a:ext uri="{FF2B5EF4-FFF2-40B4-BE49-F238E27FC236}">
                <a16:creationId xmlns:a16="http://schemas.microsoft.com/office/drawing/2014/main" id="{C39B394A-1749-47C4-8A27-C63FE0EBDDB5}"/>
              </a:ext>
            </a:extLst>
          </p:cNvPr>
          <p:cNvCxnSpPr>
            <a:cxnSpLocks/>
            <a:stCxn id="64" idx="3"/>
          </p:cNvCxnSpPr>
          <p:nvPr/>
        </p:nvCxnSpPr>
        <p:spPr>
          <a:xfrm>
            <a:off x="3415356" y="519380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4DED0B0C-37BE-4848-9095-A8B6B2B9C66F}"/>
              </a:ext>
            </a:extLst>
          </p:cNvPr>
          <p:cNvSpPr/>
          <p:nvPr/>
        </p:nvSpPr>
        <p:spPr>
          <a:xfrm>
            <a:off x="1255086" y="541317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7" name="Straight Arrow Connector 66">
            <a:extLst>
              <a:ext uri="{FF2B5EF4-FFF2-40B4-BE49-F238E27FC236}">
                <a16:creationId xmlns:a16="http://schemas.microsoft.com/office/drawing/2014/main" id="{BA73FFE9-52F1-4301-82C0-3C12FA71E9CF}"/>
              </a:ext>
            </a:extLst>
          </p:cNvPr>
          <p:cNvCxnSpPr>
            <a:cxnSpLocks/>
            <a:stCxn id="66" idx="3"/>
          </p:cNvCxnSpPr>
          <p:nvPr/>
        </p:nvCxnSpPr>
        <p:spPr>
          <a:xfrm>
            <a:off x="3415356" y="554503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29408D45-C608-43B3-AA62-2D762A584531}"/>
              </a:ext>
            </a:extLst>
          </p:cNvPr>
          <p:cNvSpPr/>
          <p:nvPr/>
        </p:nvSpPr>
        <p:spPr>
          <a:xfrm>
            <a:off x="8989060" y="4142521"/>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Rotation Servo</a:t>
            </a:r>
          </a:p>
        </p:txBody>
      </p:sp>
      <p:cxnSp>
        <p:nvCxnSpPr>
          <p:cNvPr id="69" name="Straight Arrow Connector 68">
            <a:extLst>
              <a:ext uri="{FF2B5EF4-FFF2-40B4-BE49-F238E27FC236}">
                <a16:creationId xmlns:a16="http://schemas.microsoft.com/office/drawing/2014/main" id="{CF6CECF2-5538-4C53-ACF0-64AE4852BFC8}"/>
              </a:ext>
            </a:extLst>
          </p:cNvPr>
          <p:cNvCxnSpPr>
            <a:cxnSpLocks/>
          </p:cNvCxnSpPr>
          <p:nvPr/>
        </p:nvCxnSpPr>
        <p:spPr>
          <a:xfrm flipH="1">
            <a:off x="7742853" y="44196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F4527AD-9D41-458B-B531-1539C3725BA1}"/>
              </a:ext>
            </a:extLst>
          </p:cNvPr>
          <p:cNvCxnSpPr>
            <a:cxnSpLocks/>
          </p:cNvCxnSpPr>
          <p:nvPr/>
        </p:nvCxnSpPr>
        <p:spPr>
          <a:xfrm flipH="1">
            <a:off x="7742853" y="5032454"/>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7715092-F306-42CF-97A1-F1B227E03BCA}"/>
              </a:ext>
            </a:extLst>
          </p:cNvPr>
          <p:cNvSpPr txBox="1"/>
          <p:nvPr/>
        </p:nvSpPr>
        <p:spPr>
          <a:xfrm>
            <a:off x="6145960" y="4255331"/>
            <a:ext cx="1671508" cy="307777"/>
          </a:xfrm>
          <a:prstGeom prst="rect">
            <a:avLst/>
          </a:prstGeom>
          <a:noFill/>
        </p:spPr>
        <p:txBody>
          <a:bodyPr wrap="square" rtlCol="0">
            <a:spAutoFit/>
          </a:bodyPr>
          <a:lstStyle/>
          <a:p>
            <a:r>
              <a:rPr lang="en-US" sz="1400" dirty="0">
                <a:solidFill>
                  <a:schemeClr val="bg1"/>
                </a:solidFill>
              </a:rPr>
              <a:t>PWM0-B (P1_33)</a:t>
            </a:r>
          </a:p>
        </p:txBody>
      </p:sp>
      <p:sp>
        <p:nvSpPr>
          <p:cNvPr id="74" name="TextBox 73">
            <a:extLst>
              <a:ext uri="{FF2B5EF4-FFF2-40B4-BE49-F238E27FC236}">
                <a16:creationId xmlns:a16="http://schemas.microsoft.com/office/drawing/2014/main" id="{50C20FD1-0AC5-4853-9DAB-CAF3E151E40D}"/>
              </a:ext>
            </a:extLst>
          </p:cNvPr>
          <p:cNvSpPr txBox="1"/>
          <p:nvPr/>
        </p:nvSpPr>
        <p:spPr>
          <a:xfrm>
            <a:off x="6145960" y="4873592"/>
            <a:ext cx="1640540" cy="307777"/>
          </a:xfrm>
          <a:prstGeom prst="rect">
            <a:avLst/>
          </a:prstGeom>
          <a:noFill/>
        </p:spPr>
        <p:txBody>
          <a:bodyPr wrap="square" rtlCol="0">
            <a:spAutoFit/>
          </a:bodyPr>
          <a:lstStyle/>
          <a:p>
            <a:r>
              <a:rPr lang="en-US" sz="1400" dirty="0">
                <a:solidFill>
                  <a:schemeClr val="bg1"/>
                </a:solidFill>
              </a:rPr>
              <a:t>GPIO_IN (P2_02)</a:t>
            </a:r>
          </a:p>
        </p:txBody>
      </p:sp>
      <p:sp>
        <p:nvSpPr>
          <p:cNvPr id="76" name="Rectangle: Rounded Corners 75">
            <a:extLst>
              <a:ext uri="{FF2B5EF4-FFF2-40B4-BE49-F238E27FC236}">
                <a16:creationId xmlns:a16="http://schemas.microsoft.com/office/drawing/2014/main" id="{A8A28C52-9D8C-42FA-B952-0938015651C5}"/>
              </a:ext>
            </a:extLst>
          </p:cNvPr>
          <p:cNvSpPr/>
          <p:nvPr/>
        </p:nvSpPr>
        <p:spPr>
          <a:xfrm>
            <a:off x="9001760" y="4869393"/>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a:t>
            </a:r>
          </a:p>
        </p:txBody>
      </p:sp>
      <p:cxnSp>
        <p:nvCxnSpPr>
          <p:cNvPr id="42" name="Straight Arrow Connector 41">
            <a:extLst>
              <a:ext uri="{FF2B5EF4-FFF2-40B4-BE49-F238E27FC236}">
                <a16:creationId xmlns:a16="http://schemas.microsoft.com/office/drawing/2014/main" id="{42109079-1F3C-486A-A998-FF1145B50C16}"/>
              </a:ext>
            </a:extLst>
          </p:cNvPr>
          <p:cNvCxnSpPr>
            <a:cxnSpLocks/>
          </p:cNvCxnSpPr>
          <p:nvPr/>
        </p:nvCxnSpPr>
        <p:spPr>
          <a:xfrm flipH="1">
            <a:off x="7772400" y="58293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B32E290-78B1-4099-8867-4C7AF720BBAC}"/>
              </a:ext>
            </a:extLst>
          </p:cNvPr>
          <p:cNvSpPr/>
          <p:nvPr/>
        </p:nvSpPr>
        <p:spPr>
          <a:xfrm>
            <a:off x="5862625" y="5598467"/>
            <a:ext cx="1947876"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I2C1: SDA (P2_11)</a:t>
            </a:r>
          </a:p>
        </p:txBody>
      </p:sp>
      <p:cxnSp>
        <p:nvCxnSpPr>
          <p:cNvPr id="8" name="Straight Connector 7">
            <a:extLst>
              <a:ext uri="{FF2B5EF4-FFF2-40B4-BE49-F238E27FC236}">
                <a16:creationId xmlns:a16="http://schemas.microsoft.com/office/drawing/2014/main" id="{922979BD-2D27-409B-BF7D-ECC614B0DAB3}"/>
              </a:ext>
            </a:extLst>
          </p:cNvPr>
          <p:cNvCxnSpPr/>
          <p:nvPr/>
        </p:nvCxnSpPr>
        <p:spPr>
          <a:xfrm>
            <a:off x="9001760" y="1714500"/>
            <a:ext cx="0" cy="9144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F1A3AF3-8E08-4074-BD6A-012A8D8C67B5}"/>
              </a:ext>
            </a:extLst>
          </p:cNvPr>
          <p:cNvCxnSpPr>
            <a:cxnSpLocks/>
          </p:cNvCxnSpPr>
          <p:nvPr/>
        </p:nvCxnSpPr>
        <p:spPr>
          <a:xfrm flipH="1">
            <a:off x="9001760" y="1667252"/>
            <a:ext cx="66040" cy="5234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456BA9F-8C63-40E1-8DDB-18822D24C4D3}"/>
              </a:ext>
            </a:extLst>
          </p:cNvPr>
          <p:cNvCxnSpPr>
            <a:cxnSpLocks/>
          </p:cNvCxnSpPr>
          <p:nvPr/>
        </p:nvCxnSpPr>
        <p:spPr>
          <a:xfrm>
            <a:off x="8991600" y="1629151"/>
            <a:ext cx="76200" cy="3810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ACC83DA-1100-4E77-A13C-581D01DA9476}"/>
              </a:ext>
            </a:extLst>
          </p:cNvPr>
          <p:cNvCxnSpPr>
            <a:cxnSpLocks/>
          </p:cNvCxnSpPr>
          <p:nvPr/>
        </p:nvCxnSpPr>
        <p:spPr>
          <a:xfrm>
            <a:off x="8978900" y="1448361"/>
            <a:ext cx="76200" cy="3810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A0D1C12-2FD4-47F1-A851-1B88BB149A91}"/>
              </a:ext>
            </a:extLst>
          </p:cNvPr>
          <p:cNvCxnSpPr>
            <a:cxnSpLocks/>
          </p:cNvCxnSpPr>
          <p:nvPr/>
        </p:nvCxnSpPr>
        <p:spPr>
          <a:xfrm flipH="1">
            <a:off x="8989060" y="1486462"/>
            <a:ext cx="66040" cy="52349"/>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43DE388-97E7-4253-A9DD-F7638408FD4D}"/>
              </a:ext>
            </a:extLst>
          </p:cNvPr>
          <p:cNvCxnSpPr>
            <a:cxnSpLocks/>
          </p:cNvCxnSpPr>
          <p:nvPr/>
        </p:nvCxnSpPr>
        <p:spPr>
          <a:xfrm>
            <a:off x="8978900" y="1542812"/>
            <a:ext cx="76200" cy="3810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1111466C-F003-443B-A72E-1F2BAA702E25}"/>
              </a:ext>
            </a:extLst>
          </p:cNvPr>
          <p:cNvCxnSpPr>
            <a:cxnSpLocks/>
          </p:cNvCxnSpPr>
          <p:nvPr/>
        </p:nvCxnSpPr>
        <p:spPr>
          <a:xfrm flipH="1">
            <a:off x="8989060" y="1580913"/>
            <a:ext cx="66040" cy="5234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50989927-477F-44EE-8B3A-0CED20AC7931}"/>
              </a:ext>
            </a:extLst>
          </p:cNvPr>
          <p:cNvPicPr>
            <a:picLocks noChangeAspect="1"/>
          </p:cNvPicPr>
          <p:nvPr/>
        </p:nvPicPr>
        <p:blipFill>
          <a:blip r:embed="rId2"/>
          <a:stretch>
            <a:fillRect/>
          </a:stretch>
        </p:blipFill>
        <p:spPr>
          <a:xfrm>
            <a:off x="8159032" y="4618627"/>
            <a:ext cx="307083" cy="411719"/>
          </a:xfrm>
          <a:prstGeom prst="rect">
            <a:avLst/>
          </a:prstGeom>
        </p:spPr>
      </p:pic>
      <p:pic>
        <p:nvPicPr>
          <p:cNvPr id="27" name="Picture 26">
            <a:extLst>
              <a:ext uri="{FF2B5EF4-FFF2-40B4-BE49-F238E27FC236}">
                <a16:creationId xmlns:a16="http://schemas.microsoft.com/office/drawing/2014/main" id="{6EB47367-B97F-479C-BCCA-70B12032695F}"/>
              </a:ext>
            </a:extLst>
          </p:cNvPr>
          <p:cNvPicPr>
            <a:picLocks noChangeAspect="1"/>
          </p:cNvPicPr>
          <p:nvPr/>
        </p:nvPicPr>
        <p:blipFill>
          <a:blip r:embed="rId2"/>
          <a:stretch>
            <a:fillRect/>
          </a:stretch>
        </p:blipFill>
        <p:spPr>
          <a:xfrm>
            <a:off x="8115300" y="5158589"/>
            <a:ext cx="292187" cy="391747"/>
          </a:xfrm>
          <a:prstGeom prst="rect">
            <a:avLst/>
          </a:prstGeom>
        </p:spPr>
      </p:pic>
      <p:pic>
        <p:nvPicPr>
          <p:cNvPr id="28" name="Picture 27">
            <a:extLst>
              <a:ext uri="{FF2B5EF4-FFF2-40B4-BE49-F238E27FC236}">
                <a16:creationId xmlns:a16="http://schemas.microsoft.com/office/drawing/2014/main" id="{6FC46591-BE85-4092-9EC7-B3D177C5AAD7}"/>
              </a:ext>
            </a:extLst>
          </p:cNvPr>
          <p:cNvPicPr>
            <a:picLocks noChangeAspect="1"/>
          </p:cNvPicPr>
          <p:nvPr/>
        </p:nvPicPr>
        <p:blipFill>
          <a:blip r:embed="rId2"/>
          <a:stretch>
            <a:fillRect/>
          </a:stretch>
        </p:blipFill>
        <p:spPr>
          <a:xfrm rot="10800000">
            <a:off x="8197487" y="5835973"/>
            <a:ext cx="292187" cy="391747"/>
          </a:xfrm>
          <a:prstGeom prst="rect">
            <a:avLst/>
          </a:prstGeom>
        </p:spPr>
      </p:pic>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35" name="Rectangle: Rounded Corners 34">
            <a:extLst>
              <a:ext uri="{FF2B5EF4-FFF2-40B4-BE49-F238E27FC236}">
                <a16:creationId xmlns:a16="http://schemas.microsoft.com/office/drawing/2014/main" id="{0DCD437D-0849-4543-B065-F372DECA627B}"/>
              </a:ext>
            </a:extLst>
          </p:cNvPr>
          <p:cNvSpPr/>
          <p:nvPr/>
        </p:nvSpPr>
        <p:spPr>
          <a:xfrm>
            <a:off x="4539284" y="2076450"/>
            <a:ext cx="3162300" cy="4000500"/>
          </a:xfrm>
          <a:prstGeom prst="roundRect">
            <a:avLst/>
          </a:prstGeom>
          <a:solidFill>
            <a:schemeClr val="accent1"/>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PocketBeagle</a:t>
            </a:r>
            <a:endParaRPr lang="en-US" dirty="0"/>
          </a:p>
        </p:txBody>
      </p:sp>
      <p:sp>
        <p:nvSpPr>
          <p:cNvPr id="39" name="TextBox 38">
            <a:extLst>
              <a:ext uri="{FF2B5EF4-FFF2-40B4-BE49-F238E27FC236}">
                <a16:creationId xmlns:a16="http://schemas.microsoft.com/office/drawing/2014/main" id="{31395C9C-4A50-4628-B993-B228147666FF}"/>
              </a:ext>
            </a:extLst>
          </p:cNvPr>
          <p:cNvSpPr txBox="1"/>
          <p:nvPr/>
        </p:nvSpPr>
        <p:spPr>
          <a:xfrm>
            <a:off x="6743700" y="2857500"/>
            <a:ext cx="990600" cy="307777"/>
          </a:xfrm>
          <a:prstGeom prst="rect">
            <a:avLst/>
          </a:prstGeom>
          <a:noFill/>
        </p:spPr>
        <p:txBody>
          <a:bodyPr wrap="square" rtlCol="0">
            <a:spAutoFit/>
          </a:bodyPr>
          <a:lstStyle/>
          <a:p>
            <a:r>
              <a:rPr lang="en-US" sz="1400" dirty="0">
                <a:solidFill>
                  <a:schemeClr val="bg1"/>
                </a:solidFill>
              </a:rPr>
              <a:t>PWM0-A</a:t>
            </a:r>
          </a:p>
        </p:txBody>
      </p:sp>
      <p:sp>
        <p:nvSpPr>
          <p:cNvPr id="40" name="TextBox 39">
            <a:extLst>
              <a:ext uri="{FF2B5EF4-FFF2-40B4-BE49-F238E27FC236}">
                <a16:creationId xmlns:a16="http://schemas.microsoft.com/office/drawing/2014/main" id="{EA0408D2-D3FE-4AEB-8647-EDCBAE686F73}"/>
              </a:ext>
            </a:extLst>
          </p:cNvPr>
          <p:cNvSpPr txBox="1"/>
          <p:nvPr/>
        </p:nvSpPr>
        <p:spPr>
          <a:xfrm>
            <a:off x="6743700" y="3219450"/>
            <a:ext cx="990600" cy="307777"/>
          </a:xfrm>
          <a:prstGeom prst="rect">
            <a:avLst/>
          </a:prstGeom>
          <a:noFill/>
        </p:spPr>
        <p:txBody>
          <a:bodyPr wrap="square" rtlCol="0">
            <a:spAutoFit/>
          </a:bodyPr>
          <a:lstStyle/>
          <a:p>
            <a:r>
              <a:rPr lang="en-US" sz="1400" dirty="0">
                <a:solidFill>
                  <a:schemeClr val="bg1"/>
                </a:solidFill>
              </a:rPr>
              <a:t>PWM1-A</a:t>
            </a:r>
          </a:p>
        </p:txBody>
      </p:sp>
      <p:sp>
        <p:nvSpPr>
          <p:cNvPr id="41" name="TextBox 40">
            <a:extLst>
              <a:ext uri="{FF2B5EF4-FFF2-40B4-BE49-F238E27FC236}">
                <a16:creationId xmlns:a16="http://schemas.microsoft.com/office/drawing/2014/main" id="{3ACB71E5-1FD4-4BDA-A9AA-73F03A3B1EBF}"/>
              </a:ext>
            </a:extLst>
          </p:cNvPr>
          <p:cNvSpPr txBox="1"/>
          <p:nvPr/>
        </p:nvSpPr>
        <p:spPr>
          <a:xfrm>
            <a:off x="6743700" y="3578423"/>
            <a:ext cx="990600" cy="307777"/>
          </a:xfrm>
          <a:prstGeom prst="rect">
            <a:avLst/>
          </a:prstGeom>
          <a:noFill/>
        </p:spPr>
        <p:txBody>
          <a:bodyPr wrap="square" rtlCol="0">
            <a:spAutoFit/>
          </a:bodyPr>
          <a:lstStyle/>
          <a:p>
            <a:r>
              <a:rPr lang="en-US" sz="1400" dirty="0">
                <a:solidFill>
                  <a:schemeClr val="bg1"/>
                </a:solidFill>
              </a:rPr>
              <a:t>PWM2-B</a:t>
            </a:r>
          </a:p>
        </p:txBody>
      </p:sp>
      <p:cxnSp>
        <p:nvCxnSpPr>
          <p:cNvPr id="42" name="Straight Arrow Connector 41">
            <a:extLst>
              <a:ext uri="{FF2B5EF4-FFF2-40B4-BE49-F238E27FC236}">
                <a16:creationId xmlns:a16="http://schemas.microsoft.com/office/drawing/2014/main" id="{20BDF7F5-AEBE-4A89-931B-F6E1C26E25B9}"/>
              </a:ext>
            </a:extLst>
          </p:cNvPr>
          <p:cNvCxnSpPr>
            <a:cxnSpLocks/>
          </p:cNvCxnSpPr>
          <p:nvPr/>
        </p:nvCxnSpPr>
        <p:spPr>
          <a:xfrm flipH="1">
            <a:off x="7734300" y="30099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28063E-68FA-41CF-9355-DFC1B78BF9A8}"/>
              </a:ext>
            </a:extLst>
          </p:cNvPr>
          <p:cNvCxnSpPr>
            <a:cxnSpLocks/>
          </p:cNvCxnSpPr>
          <p:nvPr/>
        </p:nvCxnSpPr>
        <p:spPr>
          <a:xfrm flipH="1">
            <a:off x="7734300" y="3373338"/>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5E3BE3F-35E7-4505-9FCB-0885A59F51AD}"/>
              </a:ext>
            </a:extLst>
          </p:cNvPr>
          <p:cNvCxnSpPr>
            <a:cxnSpLocks/>
          </p:cNvCxnSpPr>
          <p:nvPr/>
        </p:nvCxnSpPr>
        <p:spPr>
          <a:xfrm flipH="1">
            <a:off x="7734300" y="37338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20C8D776-CBBE-496A-A10A-F414EE4B2776}"/>
              </a:ext>
            </a:extLst>
          </p:cNvPr>
          <p:cNvSpPr/>
          <p:nvPr/>
        </p:nvSpPr>
        <p:spPr>
          <a:xfrm>
            <a:off x="8991600" y="2857500"/>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1</a:t>
            </a:r>
          </a:p>
        </p:txBody>
      </p:sp>
      <p:sp>
        <p:nvSpPr>
          <p:cNvPr id="47" name="Rectangle: Rounded Corners 46">
            <a:extLst>
              <a:ext uri="{FF2B5EF4-FFF2-40B4-BE49-F238E27FC236}">
                <a16:creationId xmlns:a16="http://schemas.microsoft.com/office/drawing/2014/main" id="{AE52C50C-9AFD-49F1-8C23-D0B34F60E3DD}"/>
              </a:ext>
            </a:extLst>
          </p:cNvPr>
          <p:cNvSpPr/>
          <p:nvPr/>
        </p:nvSpPr>
        <p:spPr>
          <a:xfrm>
            <a:off x="9001760" y="3219451"/>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2</a:t>
            </a:r>
          </a:p>
        </p:txBody>
      </p:sp>
      <p:sp>
        <p:nvSpPr>
          <p:cNvPr id="48" name="Rectangle: Rounded Corners 47">
            <a:extLst>
              <a:ext uri="{FF2B5EF4-FFF2-40B4-BE49-F238E27FC236}">
                <a16:creationId xmlns:a16="http://schemas.microsoft.com/office/drawing/2014/main" id="{435F5B13-39C5-4F64-8E0F-22AF923281CB}"/>
              </a:ext>
            </a:extLst>
          </p:cNvPr>
          <p:cNvSpPr/>
          <p:nvPr/>
        </p:nvSpPr>
        <p:spPr>
          <a:xfrm>
            <a:off x="8989060" y="3595766"/>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3</a:t>
            </a:r>
          </a:p>
        </p:txBody>
      </p:sp>
      <p:sp>
        <p:nvSpPr>
          <p:cNvPr id="49" name="Rectangle: Rounded Corners 48">
            <a:extLst>
              <a:ext uri="{FF2B5EF4-FFF2-40B4-BE49-F238E27FC236}">
                <a16:creationId xmlns:a16="http://schemas.microsoft.com/office/drawing/2014/main" id="{FD45CBBD-924C-46CB-8ACB-28375923EB8A}"/>
              </a:ext>
            </a:extLst>
          </p:cNvPr>
          <p:cNvSpPr/>
          <p:nvPr/>
        </p:nvSpPr>
        <p:spPr>
          <a:xfrm>
            <a:off x="1192758" y="310544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0" name="Straight Arrow Connector 49">
            <a:extLst>
              <a:ext uri="{FF2B5EF4-FFF2-40B4-BE49-F238E27FC236}">
                <a16:creationId xmlns:a16="http://schemas.microsoft.com/office/drawing/2014/main" id="{5E103F22-CCE0-4900-83FE-F40B328298F9}"/>
              </a:ext>
            </a:extLst>
          </p:cNvPr>
          <p:cNvCxnSpPr>
            <a:cxnSpLocks/>
            <a:stCxn id="49" idx="3"/>
          </p:cNvCxnSpPr>
          <p:nvPr/>
        </p:nvCxnSpPr>
        <p:spPr>
          <a:xfrm>
            <a:off x="3353028" y="323730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59FD841A-3091-47F7-BB2C-37E0010AB1A9}"/>
              </a:ext>
            </a:extLst>
          </p:cNvPr>
          <p:cNvSpPr/>
          <p:nvPr/>
        </p:nvSpPr>
        <p:spPr>
          <a:xfrm>
            <a:off x="4333088" y="3030450"/>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cxnSp>
        <p:nvCxnSpPr>
          <p:cNvPr id="54" name="Straight Arrow Connector 53">
            <a:extLst>
              <a:ext uri="{FF2B5EF4-FFF2-40B4-BE49-F238E27FC236}">
                <a16:creationId xmlns:a16="http://schemas.microsoft.com/office/drawing/2014/main" id="{6F8FDEA2-89F2-4878-B8D5-543009A12C2B}"/>
              </a:ext>
            </a:extLst>
          </p:cNvPr>
          <p:cNvCxnSpPr>
            <a:cxnSpLocks/>
          </p:cNvCxnSpPr>
          <p:nvPr/>
        </p:nvCxnSpPr>
        <p:spPr>
          <a:xfrm flipH="1">
            <a:off x="7734300" y="56769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34C73B43-B1C3-4E33-AC17-F4B70A7300BD}"/>
              </a:ext>
            </a:extLst>
          </p:cNvPr>
          <p:cNvSpPr/>
          <p:nvPr/>
        </p:nvSpPr>
        <p:spPr>
          <a:xfrm>
            <a:off x="8923953" y="5448299"/>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4-Digit 7-Segment Display</a:t>
            </a:r>
          </a:p>
          <a:p>
            <a:pPr algn="ctr"/>
            <a:r>
              <a:rPr lang="en-US" sz="1400" dirty="0"/>
              <a:t>(HT16K33)</a:t>
            </a:r>
          </a:p>
        </p:txBody>
      </p:sp>
      <p:sp>
        <p:nvSpPr>
          <p:cNvPr id="57" name="Rectangle 56">
            <a:extLst>
              <a:ext uri="{FF2B5EF4-FFF2-40B4-BE49-F238E27FC236}">
                <a16:creationId xmlns:a16="http://schemas.microsoft.com/office/drawing/2014/main" id="{84C2DFB7-992A-431D-83C9-A6E01687539A}"/>
              </a:ext>
            </a:extLst>
          </p:cNvPr>
          <p:cNvSpPr/>
          <p:nvPr/>
        </p:nvSpPr>
        <p:spPr>
          <a:xfrm>
            <a:off x="6741116" y="5476875"/>
            <a:ext cx="1031284"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 3.3V</a:t>
            </a:r>
          </a:p>
        </p:txBody>
      </p:sp>
      <p:sp>
        <p:nvSpPr>
          <p:cNvPr id="58" name="Rectangle 57">
            <a:extLst>
              <a:ext uri="{FF2B5EF4-FFF2-40B4-BE49-F238E27FC236}">
                <a16:creationId xmlns:a16="http://schemas.microsoft.com/office/drawing/2014/main" id="{1738172E-B150-4576-AA1F-1247E9F2CD1C}"/>
              </a:ext>
            </a:extLst>
          </p:cNvPr>
          <p:cNvSpPr/>
          <p:nvPr/>
        </p:nvSpPr>
        <p:spPr>
          <a:xfrm>
            <a:off x="4333088" y="2657475"/>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59" name="Rectangle 58">
            <a:extLst>
              <a:ext uri="{FF2B5EF4-FFF2-40B4-BE49-F238E27FC236}">
                <a16:creationId xmlns:a16="http://schemas.microsoft.com/office/drawing/2014/main" id="{531FD718-CAEF-48E8-AEF3-95B39B7299A0}"/>
              </a:ext>
            </a:extLst>
          </p:cNvPr>
          <p:cNvSpPr/>
          <p:nvPr/>
        </p:nvSpPr>
        <p:spPr>
          <a:xfrm>
            <a:off x="4344948" y="337839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0" name="Rectangle 59">
            <a:extLst>
              <a:ext uri="{FF2B5EF4-FFF2-40B4-BE49-F238E27FC236}">
                <a16:creationId xmlns:a16="http://schemas.microsoft.com/office/drawing/2014/main" id="{3A942336-8231-44E3-83EE-0CD07DA8755C}"/>
              </a:ext>
            </a:extLst>
          </p:cNvPr>
          <p:cNvSpPr/>
          <p:nvPr/>
        </p:nvSpPr>
        <p:spPr>
          <a:xfrm>
            <a:off x="4352442" y="4644187"/>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1" name="Rectangle 60">
            <a:extLst>
              <a:ext uri="{FF2B5EF4-FFF2-40B4-BE49-F238E27FC236}">
                <a16:creationId xmlns:a16="http://schemas.microsoft.com/office/drawing/2014/main" id="{F40FC95E-F07B-4C24-B735-971F0C10B20C}"/>
              </a:ext>
            </a:extLst>
          </p:cNvPr>
          <p:cNvSpPr/>
          <p:nvPr/>
        </p:nvSpPr>
        <p:spPr>
          <a:xfrm>
            <a:off x="4338624" y="531494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2" name="Rectangle 61">
            <a:extLst>
              <a:ext uri="{FF2B5EF4-FFF2-40B4-BE49-F238E27FC236}">
                <a16:creationId xmlns:a16="http://schemas.microsoft.com/office/drawing/2014/main" id="{50D1BABB-5A06-418A-81A6-3C3DE1FA0C7B}"/>
              </a:ext>
            </a:extLst>
          </p:cNvPr>
          <p:cNvSpPr/>
          <p:nvPr/>
        </p:nvSpPr>
        <p:spPr>
          <a:xfrm>
            <a:off x="4354982" y="4953001"/>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3" name="Rectangle: Rounded Corners 62">
            <a:extLst>
              <a:ext uri="{FF2B5EF4-FFF2-40B4-BE49-F238E27FC236}">
                <a16:creationId xmlns:a16="http://schemas.microsoft.com/office/drawing/2014/main" id="{A3DE2577-0FE7-41DC-91BF-016478508A22}"/>
              </a:ext>
            </a:extLst>
          </p:cNvPr>
          <p:cNvSpPr/>
          <p:nvPr/>
        </p:nvSpPr>
        <p:spPr>
          <a:xfrm>
            <a:off x="1197914" y="2767065"/>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4" name="Straight Arrow Connector 63">
            <a:extLst>
              <a:ext uri="{FF2B5EF4-FFF2-40B4-BE49-F238E27FC236}">
                <a16:creationId xmlns:a16="http://schemas.microsoft.com/office/drawing/2014/main" id="{2F1E2647-1923-40B5-92DB-FB557A86DA65}"/>
              </a:ext>
            </a:extLst>
          </p:cNvPr>
          <p:cNvCxnSpPr>
            <a:cxnSpLocks/>
            <a:stCxn id="63" idx="3"/>
          </p:cNvCxnSpPr>
          <p:nvPr/>
        </p:nvCxnSpPr>
        <p:spPr>
          <a:xfrm>
            <a:off x="3358184" y="2898927"/>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B85D7EEB-3C59-4AC8-BAAD-763286D13994}"/>
              </a:ext>
            </a:extLst>
          </p:cNvPr>
          <p:cNvSpPr/>
          <p:nvPr/>
        </p:nvSpPr>
        <p:spPr>
          <a:xfrm>
            <a:off x="1192758" y="3433993"/>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6" name="Straight Arrow Connector 65">
            <a:extLst>
              <a:ext uri="{FF2B5EF4-FFF2-40B4-BE49-F238E27FC236}">
                <a16:creationId xmlns:a16="http://schemas.microsoft.com/office/drawing/2014/main" id="{18457509-C064-4D5F-A8E8-4D86C4D1EB4E}"/>
              </a:ext>
            </a:extLst>
          </p:cNvPr>
          <p:cNvCxnSpPr>
            <a:cxnSpLocks/>
            <a:stCxn id="65" idx="3"/>
          </p:cNvCxnSpPr>
          <p:nvPr/>
        </p:nvCxnSpPr>
        <p:spPr>
          <a:xfrm>
            <a:off x="3353028" y="3565855"/>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33F1E0B7-8A5C-4C8C-BA55-883DBB1B81DF}"/>
              </a:ext>
            </a:extLst>
          </p:cNvPr>
          <p:cNvSpPr/>
          <p:nvPr/>
        </p:nvSpPr>
        <p:spPr>
          <a:xfrm>
            <a:off x="1255086" y="474173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8" name="Straight Arrow Connector 67">
            <a:extLst>
              <a:ext uri="{FF2B5EF4-FFF2-40B4-BE49-F238E27FC236}">
                <a16:creationId xmlns:a16="http://schemas.microsoft.com/office/drawing/2014/main" id="{3344183D-66D7-400A-B9BD-7F415FA1C83A}"/>
              </a:ext>
            </a:extLst>
          </p:cNvPr>
          <p:cNvCxnSpPr>
            <a:cxnSpLocks/>
            <a:stCxn id="67" idx="3"/>
          </p:cNvCxnSpPr>
          <p:nvPr/>
        </p:nvCxnSpPr>
        <p:spPr>
          <a:xfrm>
            <a:off x="3415356" y="487359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82FFDC2-99F6-45EE-8015-731886A7FB49}"/>
              </a:ext>
            </a:extLst>
          </p:cNvPr>
          <p:cNvSpPr/>
          <p:nvPr/>
        </p:nvSpPr>
        <p:spPr>
          <a:xfrm>
            <a:off x="1255086" y="506194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70" name="Straight Arrow Connector 69">
            <a:extLst>
              <a:ext uri="{FF2B5EF4-FFF2-40B4-BE49-F238E27FC236}">
                <a16:creationId xmlns:a16="http://schemas.microsoft.com/office/drawing/2014/main" id="{12A02465-B09D-434E-804D-C0DA7B0C57CE}"/>
              </a:ext>
            </a:extLst>
          </p:cNvPr>
          <p:cNvCxnSpPr>
            <a:cxnSpLocks/>
            <a:stCxn id="69" idx="3"/>
          </p:cNvCxnSpPr>
          <p:nvPr/>
        </p:nvCxnSpPr>
        <p:spPr>
          <a:xfrm>
            <a:off x="3415356" y="519380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B20F8C8F-0AA9-49F0-BF2E-4BB3C4725B35}"/>
              </a:ext>
            </a:extLst>
          </p:cNvPr>
          <p:cNvSpPr/>
          <p:nvPr/>
        </p:nvSpPr>
        <p:spPr>
          <a:xfrm>
            <a:off x="1255086" y="541317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72" name="Straight Arrow Connector 71">
            <a:extLst>
              <a:ext uri="{FF2B5EF4-FFF2-40B4-BE49-F238E27FC236}">
                <a16:creationId xmlns:a16="http://schemas.microsoft.com/office/drawing/2014/main" id="{53DC4B02-3F36-4F57-B735-4572E396FB7C}"/>
              </a:ext>
            </a:extLst>
          </p:cNvPr>
          <p:cNvCxnSpPr>
            <a:cxnSpLocks/>
            <a:stCxn id="71" idx="3"/>
          </p:cNvCxnSpPr>
          <p:nvPr/>
        </p:nvCxnSpPr>
        <p:spPr>
          <a:xfrm>
            <a:off x="3415356" y="554503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A2B4AAF8-7577-4388-9709-318417367D54}"/>
              </a:ext>
            </a:extLst>
          </p:cNvPr>
          <p:cNvSpPr/>
          <p:nvPr/>
        </p:nvSpPr>
        <p:spPr>
          <a:xfrm>
            <a:off x="8989060" y="4142521"/>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Rotation Servo</a:t>
            </a:r>
          </a:p>
        </p:txBody>
      </p:sp>
      <p:cxnSp>
        <p:nvCxnSpPr>
          <p:cNvPr id="74" name="Straight Arrow Connector 73">
            <a:extLst>
              <a:ext uri="{FF2B5EF4-FFF2-40B4-BE49-F238E27FC236}">
                <a16:creationId xmlns:a16="http://schemas.microsoft.com/office/drawing/2014/main" id="{2F49F216-177F-40CC-9231-BF5114AD6B81}"/>
              </a:ext>
            </a:extLst>
          </p:cNvPr>
          <p:cNvCxnSpPr>
            <a:cxnSpLocks/>
          </p:cNvCxnSpPr>
          <p:nvPr/>
        </p:nvCxnSpPr>
        <p:spPr>
          <a:xfrm flipH="1">
            <a:off x="7742853" y="44196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182B1E8-CE09-402C-9D8D-C8D3E71A6006}"/>
              </a:ext>
            </a:extLst>
          </p:cNvPr>
          <p:cNvCxnSpPr>
            <a:cxnSpLocks/>
          </p:cNvCxnSpPr>
          <p:nvPr/>
        </p:nvCxnSpPr>
        <p:spPr>
          <a:xfrm flipH="1">
            <a:off x="7742853" y="5032454"/>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53A881F-DD49-4AD3-95FF-49FD2A8FD574}"/>
              </a:ext>
            </a:extLst>
          </p:cNvPr>
          <p:cNvSpPr txBox="1"/>
          <p:nvPr/>
        </p:nvSpPr>
        <p:spPr>
          <a:xfrm>
            <a:off x="6826868" y="4255331"/>
            <a:ext cx="990600" cy="307777"/>
          </a:xfrm>
          <a:prstGeom prst="rect">
            <a:avLst/>
          </a:prstGeom>
          <a:noFill/>
        </p:spPr>
        <p:txBody>
          <a:bodyPr wrap="square" rtlCol="0">
            <a:spAutoFit/>
          </a:bodyPr>
          <a:lstStyle/>
          <a:p>
            <a:r>
              <a:rPr lang="en-US" sz="1400" dirty="0">
                <a:solidFill>
                  <a:schemeClr val="bg1"/>
                </a:solidFill>
              </a:rPr>
              <a:t>PWM0-B</a:t>
            </a:r>
          </a:p>
        </p:txBody>
      </p:sp>
      <p:sp>
        <p:nvSpPr>
          <p:cNvPr id="77" name="TextBox 76">
            <a:extLst>
              <a:ext uri="{FF2B5EF4-FFF2-40B4-BE49-F238E27FC236}">
                <a16:creationId xmlns:a16="http://schemas.microsoft.com/office/drawing/2014/main" id="{75948C07-6A70-435B-814E-4A4753E7801D}"/>
              </a:ext>
            </a:extLst>
          </p:cNvPr>
          <p:cNvSpPr txBox="1"/>
          <p:nvPr/>
        </p:nvSpPr>
        <p:spPr>
          <a:xfrm>
            <a:off x="6768926" y="4862374"/>
            <a:ext cx="990600" cy="307777"/>
          </a:xfrm>
          <a:prstGeom prst="rect">
            <a:avLst/>
          </a:prstGeom>
          <a:noFill/>
        </p:spPr>
        <p:txBody>
          <a:bodyPr wrap="square" rtlCol="0">
            <a:spAutoFit/>
          </a:bodyPr>
          <a:lstStyle/>
          <a:p>
            <a:r>
              <a:rPr lang="en-US" sz="1400" dirty="0">
                <a:solidFill>
                  <a:schemeClr val="bg1"/>
                </a:solidFill>
              </a:rPr>
              <a:t>SYS 3.3V</a:t>
            </a:r>
          </a:p>
        </p:txBody>
      </p:sp>
      <p:sp>
        <p:nvSpPr>
          <p:cNvPr id="78" name="Rectangle: Rounded Corners 77">
            <a:extLst>
              <a:ext uri="{FF2B5EF4-FFF2-40B4-BE49-F238E27FC236}">
                <a16:creationId xmlns:a16="http://schemas.microsoft.com/office/drawing/2014/main" id="{9117B728-D857-4723-BAE5-584431D4601E}"/>
              </a:ext>
            </a:extLst>
          </p:cNvPr>
          <p:cNvSpPr/>
          <p:nvPr/>
        </p:nvSpPr>
        <p:spPr>
          <a:xfrm>
            <a:off x="9001760" y="4869393"/>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a:t>
            </a:r>
          </a:p>
        </p:txBody>
      </p:sp>
      <p:sp>
        <p:nvSpPr>
          <p:cNvPr id="4" name="TextBox 3">
            <a:extLst>
              <a:ext uri="{FF2B5EF4-FFF2-40B4-BE49-F238E27FC236}">
                <a16:creationId xmlns:a16="http://schemas.microsoft.com/office/drawing/2014/main" id="{0E857371-6604-4C3E-A6FE-9AE6C354924F}"/>
              </a:ext>
            </a:extLst>
          </p:cNvPr>
          <p:cNvSpPr txBox="1"/>
          <p:nvPr/>
        </p:nvSpPr>
        <p:spPr>
          <a:xfrm>
            <a:off x="7857808" y="2751415"/>
            <a:ext cx="1104900" cy="261610"/>
          </a:xfrm>
          <a:prstGeom prst="rect">
            <a:avLst/>
          </a:prstGeom>
          <a:noFill/>
        </p:spPr>
        <p:txBody>
          <a:bodyPr wrap="square" rtlCol="0">
            <a:spAutoFit/>
          </a:bodyPr>
          <a:lstStyle/>
          <a:p>
            <a:r>
              <a:rPr lang="en-US" sz="1100" dirty="0"/>
              <a:t>3.3V, 140 mA</a:t>
            </a:r>
          </a:p>
        </p:txBody>
      </p:sp>
      <p:sp>
        <p:nvSpPr>
          <p:cNvPr id="5" name="TextBox 4">
            <a:extLst>
              <a:ext uri="{FF2B5EF4-FFF2-40B4-BE49-F238E27FC236}">
                <a16:creationId xmlns:a16="http://schemas.microsoft.com/office/drawing/2014/main" id="{62C8FB9C-5049-495A-9C57-893E1BAEF2AE}"/>
              </a:ext>
            </a:extLst>
          </p:cNvPr>
          <p:cNvSpPr txBox="1"/>
          <p:nvPr/>
        </p:nvSpPr>
        <p:spPr>
          <a:xfrm>
            <a:off x="3458014" y="3367455"/>
            <a:ext cx="1104900" cy="400110"/>
          </a:xfrm>
          <a:prstGeom prst="rect">
            <a:avLst/>
          </a:prstGeom>
          <a:noFill/>
        </p:spPr>
        <p:txBody>
          <a:bodyPr wrap="square" rtlCol="0">
            <a:spAutoFit/>
          </a:bodyPr>
          <a:lstStyle/>
          <a:p>
            <a:r>
              <a:rPr lang="en-US" sz="1000" dirty="0"/>
              <a:t>No applied voltage</a:t>
            </a:r>
          </a:p>
        </p:txBody>
      </p:sp>
      <p:sp>
        <p:nvSpPr>
          <p:cNvPr id="6" name="TextBox 5">
            <a:extLst>
              <a:ext uri="{FF2B5EF4-FFF2-40B4-BE49-F238E27FC236}">
                <a16:creationId xmlns:a16="http://schemas.microsoft.com/office/drawing/2014/main" id="{6C18B2D8-9B4B-4B83-AB73-A55374187F24}"/>
              </a:ext>
            </a:extLst>
          </p:cNvPr>
          <p:cNvSpPr txBox="1"/>
          <p:nvPr/>
        </p:nvSpPr>
        <p:spPr>
          <a:xfrm>
            <a:off x="7857808" y="3483140"/>
            <a:ext cx="1104900" cy="261610"/>
          </a:xfrm>
          <a:prstGeom prst="rect">
            <a:avLst/>
          </a:prstGeom>
          <a:noFill/>
        </p:spPr>
        <p:txBody>
          <a:bodyPr wrap="square" rtlCol="0">
            <a:spAutoFit/>
          </a:bodyPr>
          <a:lstStyle/>
          <a:p>
            <a:r>
              <a:rPr lang="en-US" sz="1100" dirty="0"/>
              <a:t>3.3V, 140 mA</a:t>
            </a:r>
          </a:p>
        </p:txBody>
      </p:sp>
      <p:sp>
        <p:nvSpPr>
          <p:cNvPr id="7" name="TextBox 6">
            <a:extLst>
              <a:ext uri="{FF2B5EF4-FFF2-40B4-BE49-F238E27FC236}">
                <a16:creationId xmlns:a16="http://schemas.microsoft.com/office/drawing/2014/main" id="{FA9075B2-6FDC-40CE-B3FE-CDB76714E54F}"/>
              </a:ext>
            </a:extLst>
          </p:cNvPr>
          <p:cNvSpPr txBox="1"/>
          <p:nvPr/>
        </p:nvSpPr>
        <p:spPr>
          <a:xfrm>
            <a:off x="7857808" y="4160393"/>
            <a:ext cx="1104900" cy="261610"/>
          </a:xfrm>
          <a:prstGeom prst="rect">
            <a:avLst/>
          </a:prstGeom>
          <a:noFill/>
        </p:spPr>
        <p:txBody>
          <a:bodyPr wrap="square" rtlCol="0">
            <a:spAutoFit/>
          </a:bodyPr>
          <a:lstStyle/>
          <a:p>
            <a:r>
              <a:rPr lang="en-US" sz="1100" dirty="0"/>
              <a:t>3.3V, 140 mA</a:t>
            </a:r>
          </a:p>
        </p:txBody>
      </p:sp>
      <p:sp>
        <p:nvSpPr>
          <p:cNvPr id="9" name="TextBox 8">
            <a:extLst>
              <a:ext uri="{FF2B5EF4-FFF2-40B4-BE49-F238E27FC236}">
                <a16:creationId xmlns:a16="http://schemas.microsoft.com/office/drawing/2014/main" id="{BBABDF92-4AB1-47FF-AA9E-324FE5F91FC9}"/>
              </a:ext>
            </a:extLst>
          </p:cNvPr>
          <p:cNvSpPr txBox="1"/>
          <p:nvPr/>
        </p:nvSpPr>
        <p:spPr>
          <a:xfrm>
            <a:off x="7819708" y="5453388"/>
            <a:ext cx="1143000" cy="261610"/>
          </a:xfrm>
          <a:prstGeom prst="rect">
            <a:avLst/>
          </a:prstGeom>
          <a:noFill/>
        </p:spPr>
        <p:txBody>
          <a:bodyPr wrap="square" rtlCol="0">
            <a:spAutoFit/>
          </a:bodyPr>
          <a:lstStyle/>
          <a:p>
            <a:r>
              <a:rPr lang="en-US" sz="1100" dirty="0"/>
              <a:t>3.3V, 20 mA</a:t>
            </a:r>
          </a:p>
        </p:txBody>
      </p:sp>
      <p:sp>
        <p:nvSpPr>
          <p:cNvPr id="10" name="TextBox 9">
            <a:extLst>
              <a:ext uri="{FF2B5EF4-FFF2-40B4-BE49-F238E27FC236}">
                <a16:creationId xmlns:a16="http://schemas.microsoft.com/office/drawing/2014/main" id="{5A1166F1-54BC-43DA-8170-A11ADDFC4C11}"/>
              </a:ext>
            </a:extLst>
          </p:cNvPr>
          <p:cNvSpPr txBox="1"/>
          <p:nvPr/>
        </p:nvSpPr>
        <p:spPr>
          <a:xfrm>
            <a:off x="7843672" y="4828319"/>
            <a:ext cx="1143000" cy="430887"/>
          </a:xfrm>
          <a:prstGeom prst="rect">
            <a:avLst/>
          </a:prstGeom>
          <a:noFill/>
        </p:spPr>
        <p:txBody>
          <a:bodyPr wrap="square" rtlCol="0">
            <a:spAutoFit/>
          </a:bodyPr>
          <a:lstStyle/>
          <a:p>
            <a:r>
              <a:rPr lang="en-US" sz="1100" dirty="0"/>
              <a:t>3.3V, current unknown</a:t>
            </a:r>
          </a:p>
        </p:txBody>
      </p:sp>
      <p:sp>
        <p:nvSpPr>
          <p:cNvPr id="11" name="TextBox 10">
            <a:extLst>
              <a:ext uri="{FF2B5EF4-FFF2-40B4-BE49-F238E27FC236}">
                <a16:creationId xmlns:a16="http://schemas.microsoft.com/office/drawing/2014/main" id="{57989A40-7FCC-4546-802D-EC56B93DC302}"/>
              </a:ext>
            </a:extLst>
          </p:cNvPr>
          <p:cNvSpPr txBox="1"/>
          <p:nvPr/>
        </p:nvSpPr>
        <p:spPr>
          <a:xfrm>
            <a:off x="7843672" y="3098119"/>
            <a:ext cx="1104900" cy="261610"/>
          </a:xfrm>
          <a:prstGeom prst="rect">
            <a:avLst/>
          </a:prstGeom>
          <a:noFill/>
        </p:spPr>
        <p:txBody>
          <a:bodyPr wrap="square" rtlCol="0">
            <a:spAutoFit/>
          </a:bodyPr>
          <a:lstStyle/>
          <a:p>
            <a:r>
              <a:rPr lang="en-US" sz="1100" dirty="0"/>
              <a:t>3.3V, 140 mA</a:t>
            </a:r>
          </a:p>
        </p:txBody>
      </p:sp>
      <p:sp>
        <p:nvSpPr>
          <p:cNvPr id="13" name="TextBox 12">
            <a:extLst>
              <a:ext uri="{FF2B5EF4-FFF2-40B4-BE49-F238E27FC236}">
                <a16:creationId xmlns:a16="http://schemas.microsoft.com/office/drawing/2014/main" id="{4C45B3C0-A8A7-4685-9925-4E47603B00B4}"/>
              </a:ext>
            </a:extLst>
          </p:cNvPr>
          <p:cNvSpPr txBox="1"/>
          <p:nvPr/>
        </p:nvSpPr>
        <p:spPr>
          <a:xfrm>
            <a:off x="3500472" y="3043000"/>
            <a:ext cx="1104900" cy="400110"/>
          </a:xfrm>
          <a:prstGeom prst="rect">
            <a:avLst/>
          </a:prstGeom>
          <a:noFill/>
        </p:spPr>
        <p:txBody>
          <a:bodyPr wrap="square" rtlCol="0">
            <a:spAutoFit/>
          </a:bodyPr>
          <a:lstStyle/>
          <a:p>
            <a:r>
              <a:rPr lang="en-US" sz="1000" dirty="0"/>
              <a:t>No applied voltage</a:t>
            </a:r>
          </a:p>
        </p:txBody>
      </p:sp>
      <p:sp>
        <p:nvSpPr>
          <p:cNvPr id="14" name="TextBox 13">
            <a:extLst>
              <a:ext uri="{FF2B5EF4-FFF2-40B4-BE49-F238E27FC236}">
                <a16:creationId xmlns:a16="http://schemas.microsoft.com/office/drawing/2014/main" id="{E79BBEFB-4F32-4679-BF8B-73CF2DF9ABE9}"/>
              </a:ext>
            </a:extLst>
          </p:cNvPr>
          <p:cNvSpPr txBox="1"/>
          <p:nvPr/>
        </p:nvSpPr>
        <p:spPr>
          <a:xfrm>
            <a:off x="3524126" y="2712043"/>
            <a:ext cx="1104900" cy="400110"/>
          </a:xfrm>
          <a:prstGeom prst="rect">
            <a:avLst/>
          </a:prstGeom>
          <a:noFill/>
        </p:spPr>
        <p:txBody>
          <a:bodyPr wrap="square" rtlCol="0">
            <a:spAutoFit/>
          </a:bodyPr>
          <a:lstStyle/>
          <a:p>
            <a:r>
              <a:rPr lang="en-US" sz="1000" dirty="0"/>
              <a:t>No applied voltage</a:t>
            </a:r>
          </a:p>
        </p:txBody>
      </p:sp>
      <p:sp>
        <p:nvSpPr>
          <p:cNvPr id="15" name="TextBox 14">
            <a:extLst>
              <a:ext uri="{FF2B5EF4-FFF2-40B4-BE49-F238E27FC236}">
                <a16:creationId xmlns:a16="http://schemas.microsoft.com/office/drawing/2014/main" id="{7ED4559F-1C3C-4CC7-9858-B14C1B2F728C}"/>
              </a:ext>
            </a:extLst>
          </p:cNvPr>
          <p:cNvSpPr txBox="1"/>
          <p:nvPr/>
        </p:nvSpPr>
        <p:spPr>
          <a:xfrm>
            <a:off x="3505086" y="4663641"/>
            <a:ext cx="1104900" cy="400110"/>
          </a:xfrm>
          <a:prstGeom prst="rect">
            <a:avLst/>
          </a:prstGeom>
          <a:noFill/>
        </p:spPr>
        <p:txBody>
          <a:bodyPr wrap="square" rtlCol="0">
            <a:spAutoFit/>
          </a:bodyPr>
          <a:lstStyle/>
          <a:p>
            <a:r>
              <a:rPr lang="en-US" sz="1000" dirty="0"/>
              <a:t>No applied voltage</a:t>
            </a:r>
          </a:p>
        </p:txBody>
      </p:sp>
      <p:sp>
        <p:nvSpPr>
          <p:cNvPr id="16" name="TextBox 15">
            <a:extLst>
              <a:ext uri="{FF2B5EF4-FFF2-40B4-BE49-F238E27FC236}">
                <a16:creationId xmlns:a16="http://schemas.microsoft.com/office/drawing/2014/main" id="{6AD84A91-4562-49A4-B906-2836C1EE67DA}"/>
              </a:ext>
            </a:extLst>
          </p:cNvPr>
          <p:cNvSpPr txBox="1"/>
          <p:nvPr/>
        </p:nvSpPr>
        <p:spPr>
          <a:xfrm>
            <a:off x="3515838" y="4987352"/>
            <a:ext cx="1104900" cy="400110"/>
          </a:xfrm>
          <a:prstGeom prst="rect">
            <a:avLst/>
          </a:prstGeom>
          <a:noFill/>
        </p:spPr>
        <p:txBody>
          <a:bodyPr wrap="square" rtlCol="0">
            <a:spAutoFit/>
          </a:bodyPr>
          <a:lstStyle/>
          <a:p>
            <a:r>
              <a:rPr lang="en-US" sz="1000" dirty="0"/>
              <a:t>No applied voltage</a:t>
            </a:r>
          </a:p>
        </p:txBody>
      </p:sp>
      <p:sp>
        <p:nvSpPr>
          <p:cNvPr id="17" name="TextBox 16">
            <a:extLst>
              <a:ext uri="{FF2B5EF4-FFF2-40B4-BE49-F238E27FC236}">
                <a16:creationId xmlns:a16="http://schemas.microsoft.com/office/drawing/2014/main" id="{E17E28A5-DBC2-42ED-8A3E-4683F8D0CAAD}"/>
              </a:ext>
            </a:extLst>
          </p:cNvPr>
          <p:cNvSpPr txBox="1"/>
          <p:nvPr/>
        </p:nvSpPr>
        <p:spPr>
          <a:xfrm>
            <a:off x="3508392" y="5347483"/>
            <a:ext cx="1104900" cy="400110"/>
          </a:xfrm>
          <a:prstGeom prst="rect">
            <a:avLst/>
          </a:prstGeom>
          <a:noFill/>
        </p:spPr>
        <p:txBody>
          <a:bodyPr wrap="square" rtlCol="0">
            <a:spAutoFit/>
          </a:bodyPr>
          <a:lstStyle/>
          <a:p>
            <a:r>
              <a:rPr lang="en-US" sz="1000" dirty="0"/>
              <a:t>No applied voltage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609600" y="-38100"/>
            <a:ext cx="10972800" cy="914401"/>
          </a:xfrm>
        </p:spPr>
        <p:txBody>
          <a:bodyPr/>
          <a:lstStyle/>
          <a:p>
            <a:r>
              <a:rPr lang="en-US" dirty="0"/>
              <a:t>Mechanical Block Diagram</a:t>
            </a:r>
          </a:p>
        </p:txBody>
      </p:sp>
      <p:sp>
        <p:nvSpPr>
          <p:cNvPr id="18" name="Rectangle 17">
            <a:extLst>
              <a:ext uri="{FF2B5EF4-FFF2-40B4-BE49-F238E27FC236}">
                <a16:creationId xmlns:a16="http://schemas.microsoft.com/office/drawing/2014/main" id="{C19974BB-2AA7-41BB-968F-9BB38950DD17}"/>
              </a:ext>
            </a:extLst>
          </p:cNvPr>
          <p:cNvSpPr/>
          <p:nvPr/>
        </p:nvSpPr>
        <p:spPr>
          <a:xfrm>
            <a:off x="688233" y="1716443"/>
            <a:ext cx="4991100" cy="35433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E63B398-7BA8-407E-BF91-8F690B6972FF}"/>
              </a:ext>
            </a:extLst>
          </p:cNvPr>
          <p:cNvSpPr txBox="1"/>
          <p:nvPr/>
        </p:nvSpPr>
        <p:spPr>
          <a:xfrm>
            <a:off x="2390097" y="5253915"/>
            <a:ext cx="2247900" cy="369332"/>
          </a:xfrm>
          <a:prstGeom prst="rect">
            <a:avLst/>
          </a:prstGeom>
          <a:noFill/>
        </p:spPr>
        <p:txBody>
          <a:bodyPr wrap="square" rtlCol="0">
            <a:spAutoFit/>
          </a:bodyPr>
          <a:lstStyle/>
          <a:p>
            <a:r>
              <a:rPr lang="en-US" dirty="0"/>
              <a:t>FRONT</a:t>
            </a:r>
          </a:p>
        </p:txBody>
      </p:sp>
      <p:sp>
        <p:nvSpPr>
          <p:cNvPr id="81" name="TextBox 80">
            <a:extLst>
              <a:ext uri="{FF2B5EF4-FFF2-40B4-BE49-F238E27FC236}">
                <a16:creationId xmlns:a16="http://schemas.microsoft.com/office/drawing/2014/main" id="{EE062E1F-5A2F-40FD-B315-3445FC547204}"/>
              </a:ext>
            </a:extLst>
          </p:cNvPr>
          <p:cNvSpPr txBox="1"/>
          <p:nvPr/>
        </p:nvSpPr>
        <p:spPr>
          <a:xfrm>
            <a:off x="8839200" y="5257800"/>
            <a:ext cx="2247900" cy="369332"/>
          </a:xfrm>
          <a:prstGeom prst="rect">
            <a:avLst/>
          </a:prstGeom>
          <a:noFill/>
        </p:spPr>
        <p:txBody>
          <a:bodyPr wrap="square" rtlCol="0">
            <a:spAutoFit/>
          </a:bodyPr>
          <a:lstStyle/>
          <a:p>
            <a:r>
              <a:rPr lang="en-US" dirty="0"/>
              <a:t>BACK</a:t>
            </a:r>
          </a:p>
        </p:txBody>
      </p:sp>
      <p:sp>
        <p:nvSpPr>
          <p:cNvPr id="82" name="Rectangle 81">
            <a:extLst>
              <a:ext uri="{FF2B5EF4-FFF2-40B4-BE49-F238E27FC236}">
                <a16:creationId xmlns:a16="http://schemas.microsoft.com/office/drawing/2014/main" id="{F6063311-2225-4BB2-80F2-15FBC5808CA5}"/>
              </a:ext>
            </a:extLst>
          </p:cNvPr>
          <p:cNvSpPr/>
          <p:nvPr/>
        </p:nvSpPr>
        <p:spPr>
          <a:xfrm>
            <a:off x="6705600" y="1657350"/>
            <a:ext cx="4991100" cy="35433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11E0378-5DE3-4C45-94C4-97B325ECFB33}"/>
              </a:ext>
            </a:extLst>
          </p:cNvPr>
          <p:cNvSpPr/>
          <p:nvPr/>
        </p:nvSpPr>
        <p:spPr>
          <a:xfrm>
            <a:off x="8001000" y="2438400"/>
            <a:ext cx="3581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21" name="Rectangle 20">
            <a:extLst>
              <a:ext uri="{FF2B5EF4-FFF2-40B4-BE49-F238E27FC236}">
                <a16:creationId xmlns:a16="http://schemas.microsoft.com/office/drawing/2014/main" id="{71409B23-9675-4AB7-99DD-54DE2F513F3C}"/>
              </a:ext>
            </a:extLst>
          </p:cNvPr>
          <p:cNvSpPr/>
          <p:nvPr/>
        </p:nvSpPr>
        <p:spPr>
          <a:xfrm rot="16200000">
            <a:off x="6508878" y="2266950"/>
            <a:ext cx="11430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p:txBody>
      </p:sp>
      <p:sp>
        <p:nvSpPr>
          <p:cNvPr id="22" name="Rectangle 21">
            <a:extLst>
              <a:ext uri="{FF2B5EF4-FFF2-40B4-BE49-F238E27FC236}">
                <a16:creationId xmlns:a16="http://schemas.microsoft.com/office/drawing/2014/main" id="{35A7959E-A873-47D7-917A-05871E13C3CF}"/>
              </a:ext>
            </a:extLst>
          </p:cNvPr>
          <p:cNvSpPr/>
          <p:nvPr/>
        </p:nvSpPr>
        <p:spPr>
          <a:xfrm rot="16200000">
            <a:off x="6365622" y="4104502"/>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Copper Board</a:t>
            </a:r>
          </a:p>
        </p:txBody>
      </p:sp>
      <p:cxnSp>
        <p:nvCxnSpPr>
          <p:cNvPr id="24" name="Straight Connector 23">
            <a:extLst>
              <a:ext uri="{FF2B5EF4-FFF2-40B4-BE49-F238E27FC236}">
                <a16:creationId xmlns:a16="http://schemas.microsoft.com/office/drawing/2014/main" id="{6C6B4318-6B6D-4BB6-9E2A-DD107FFB0441}"/>
              </a:ext>
            </a:extLst>
          </p:cNvPr>
          <p:cNvCxnSpPr>
            <a:cxnSpLocks/>
          </p:cNvCxnSpPr>
          <p:nvPr/>
        </p:nvCxnSpPr>
        <p:spPr>
          <a:xfrm>
            <a:off x="688233" y="1354493"/>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4CC06F7-93CC-49D2-B987-5984D4E88C03}"/>
              </a:ext>
            </a:extLst>
          </p:cNvPr>
          <p:cNvCxnSpPr>
            <a:cxnSpLocks/>
          </p:cNvCxnSpPr>
          <p:nvPr/>
        </p:nvCxnSpPr>
        <p:spPr>
          <a:xfrm>
            <a:off x="5679333" y="1354493"/>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2FF237B-B841-4967-8069-B367735B0F9F}"/>
              </a:ext>
            </a:extLst>
          </p:cNvPr>
          <p:cNvSpPr txBox="1"/>
          <p:nvPr/>
        </p:nvSpPr>
        <p:spPr>
          <a:xfrm>
            <a:off x="2859933" y="1274602"/>
            <a:ext cx="419100" cy="369332"/>
          </a:xfrm>
          <a:prstGeom prst="rect">
            <a:avLst/>
          </a:prstGeom>
          <a:noFill/>
        </p:spPr>
        <p:txBody>
          <a:bodyPr wrap="square" rtlCol="0">
            <a:spAutoFit/>
          </a:bodyPr>
          <a:lstStyle/>
          <a:p>
            <a:r>
              <a:rPr lang="en-US" dirty="0"/>
              <a:t>3”</a:t>
            </a:r>
          </a:p>
        </p:txBody>
      </p:sp>
      <p:sp>
        <p:nvSpPr>
          <p:cNvPr id="84" name="TextBox 83">
            <a:extLst>
              <a:ext uri="{FF2B5EF4-FFF2-40B4-BE49-F238E27FC236}">
                <a16:creationId xmlns:a16="http://schemas.microsoft.com/office/drawing/2014/main" id="{673558D4-81DF-4C42-B1CE-FA7277B3DFB3}"/>
              </a:ext>
            </a:extLst>
          </p:cNvPr>
          <p:cNvSpPr txBox="1"/>
          <p:nvPr/>
        </p:nvSpPr>
        <p:spPr>
          <a:xfrm>
            <a:off x="5755922" y="3482650"/>
            <a:ext cx="419100" cy="369332"/>
          </a:xfrm>
          <a:prstGeom prst="rect">
            <a:avLst/>
          </a:prstGeom>
          <a:noFill/>
        </p:spPr>
        <p:txBody>
          <a:bodyPr wrap="square" rtlCol="0">
            <a:spAutoFit/>
          </a:bodyPr>
          <a:lstStyle/>
          <a:p>
            <a:r>
              <a:rPr lang="en-US" dirty="0"/>
              <a:t>2”</a:t>
            </a:r>
          </a:p>
        </p:txBody>
      </p:sp>
      <p:cxnSp>
        <p:nvCxnSpPr>
          <p:cNvPr id="28" name="Straight Arrow Connector 27">
            <a:extLst>
              <a:ext uri="{FF2B5EF4-FFF2-40B4-BE49-F238E27FC236}">
                <a16:creationId xmlns:a16="http://schemas.microsoft.com/office/drawing/2014/main" id="{45BEE170-BA24-4591-9B5F-E05497690EC0}"/>
              </a:ext>
            </a:extLst>
          </p:cNvPr>
          <p:cNvCxnSpPr/>
          <p:nvPr/>
        </p:nvCxnSpPr>
        <p:spPr>
          <a:xfrm flipH="1">
            <a:off x="688233" y="1468793"/>
            <a:ext cx="20193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EDAE4DE-D027-45AC-ACA0-43AB95F93D8D}"/>
              </a:ext>
            </a:extLst>
          </p:cNvPr>
          <p:cNvCxnSpPr>
            <a:cxnSpLocks/>
          </p:cNvCxnSpPr>
          <p:nvPr/>
        </p:nvCxnSpPr>
        <p:spPr>
          <a:xfrm>
            <a:off x="3469533" y="1468793"/>
            <a:ext cx="22098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D7BAFA9-C223-45A5-8249-B85FCE9D103F}"/>
              </a:ext>
            </a:extLst>
          </p:cNvPr>
          <p:cNvCxnSpPr>
            <a:cxnSpLocks/>
          </p:cNvCxnSpPr>
          <p:nvPr/>
        </p:nvCxnSpPr>
        <p:spPr>
          <a:xfrm>
            <a:off x="5766808" y="5259743"/>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BE5A9E9-5697-4C3E-BFD8-14428E71F497}"/>
              </a:ext>
            </a:extLst>
          </p:cNvPr>
          <p:cNvCxnSpPr>
            <a:cxnSpLocks/>
          </p:cNvCxnSpPr>
          <p:nvPr/>
        </p:nvCxnSpPr>
        <p:spPr>
          <a:xfrm>
            <a:off x="5881883" y="3851982"/>
            <a:ext cx="0" cy="14077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F6FC06-24F2-4240-AE84-E2418B55CCD4}"/>
              </a:ext>
            </a:extLst>
          </p:cNvPr>
          <p:cNvCxnSpPr>
            <a:cxnSpLocks/>
          </p:cNvCxnSpPr>
          <p:nvPr/>
        </p:nvCxnSpPr>
        <p:spPr>
          <a:xfrm>
            <a:off x="5766808" y="1716443"/>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15A2A2E-303F-4B3E-87D9-EC10A5BF9303}"/>
              </a:ext>
            </a:extLst>
          </p:cNvPr>
          <p:cNvCxnSpPr>
            <a:cxnSpLocks/>
          </p:cNvCxnSpPr>
          <p:nvPr/>
        </p:nvCxnSpPr>
        <p:spPr>
          <a:xfrm flipV="1">
            <a:off x="5894520" y="1697393"/>
            <a:ext cx="0" cy="1600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C8D84CE9-12AE-4848-8513-AD88EEAAF468}"/>
              </a:ext>
            </a:extLst>
          </p:cNvPr>
          <p:cNvSpPr txBox="1"/>
          <p:nvPr/>
        </p:nvSpPr>
        <p:spPr>
          <a:xfrm>
            <a:off x="11712251" y="2305050"/>
            <a:ext cx="419100" cy="369332"/>
          </a:xfrm>
          <a:prstGeom prst="rect">
            <a:avLst/>
          </a:prstGeom>
          <a:noFill/>
        </p:spPr>
        <p:txBody>
          <a:bodyPr wrap="square" rtlCol="0">
            <a:spAutoFit/>
          </a:bodyPr>
          <a:lstStyle/>
          <a:p>
            <a:r>
              <a:rPr lang="en-US" dirty="0"/>
              <a:t>1”</a:t>
            </a:r>
          </a:p>
        </p:txBody>
      </p:sp>
      <p:cxnSp>
        <p:nvCxnSpPr>
          <p:cNvPr id="91" name="Straight Connector 90">
            <a:extLst>
              <a:ext uri="{FF2B5EF4-FFF2-40B4-BE49-F238E27FC236}">
                <a16:creationId xmlns:a16="http://schemas.microsoft.com/office/drawing/2014/main" id="{70431D92-775A-43BF-98E3-53ED3B99BF38}"/>
              </a:ext>
            </a:extLst>
          </p:cNvPr>
          <p:cNvCxnSpPr>
            <a:cxnSpLocks/>
          </p:cNvCxnSpPr>
          <p:nvPr/>
        </p:nvCxnSpPr>
        <p:spPr>
          <a:xfrm>
            <a:off x="11762789" y="3551464"/>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D46DD56-6116-4546-BE04-1A6EA1C8A391}"/>
              </a:ext>
            </a:extLst>
          </p:cNvPr>
          <p:cNvCxnSpPr>
            <a:cxnSpLocks/>
          </p:cNvCxnSpPr>
          <p:nvPr/>
        </p:nvCxnSpPr>
        <p:spPr>
          <a:xfrm>
            <a:off x="11890502" y="2729977"/>
            <a:ext cx="0" cy="8133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B548906-9C5E-46C1-A508-49C79A102178}"/>
              </a:ext>
            </a:extLst>
          </p:cNvPr>
          <p:cNvCxnSpPr>
            <a:cxnSpLocks/>
          </p:cNvCxnSpPr>
          <p:nvPr/>
        </p:nvCxnSpPr>
        <p:spPr>
          <a:xfrm>
            <a:off x="11783786" y="1657350"/>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EB51DA2-2355-4AA7-B2DA-8FF1A3A2FDEE}"/>
              </a:ext>
            </a:extLst>
          </p:cNvPr>
          <p:cNvCxnSpPr>
            <a:cxnSpLocks/>
          </p:cNvCxnSpPr>
          <p:nvPr/>
        </p:nvCxnSpPr>
        <p:spPr>
          <a:xfrm flipV="1">
            <a:off x="11911498" y="1638300"/>
            <a:ext cx="0" cy="647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6A44AFF-C7A3-46B7-AB63-E85D79277EB6}"/>
              </a:ext>
            </a:extLst>
          </p:cNvPr>
          <p:cNvCxnSpPr>
            <a:cxnSpLocks/>
          </p:cNvCxnSpPr>
          <p:nvPr/>
        </p:nvCxnSpPr>
        <p:spPr>
          <a:xfrm>
            <a:off x="11658600" y="1345941"/>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ADFF65A-7A0F-4056-A262-7926199F3A25}"/>
              </a:ext>
            </a:extLst>
          </p:cNvPr>
          <p:cNvCxnSpPr>
            <a:cxnSpLocks/>
          </p:cNvCxnSpPr>
          <p:nvPr/>
        </p:nvCxnSpPr>
        <p:spPr>
          <a:xfrm>
            <a:off x="11125200" y="1460241"/>
            <a:ext cx="5334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6BF10B9-1189-44A0-A312-322DBD6E96DF}"/>
              </a:ext>
            </a:extLst>
          </p:cNvPr>
          <p:cNvSpPr txBox="1"/>
          <p:nvPr/>
        </p:nvSpPr>
        <p:spPr>
          <a:xfrm>
            <a:off x="10477501" y="1296178"/>
            <a:ext cx="704849" cy="369332"/>
          </a:xfrm>
          <a:prstGeom prst="rect">
            <a:avLst/>
          </a:prstGeom>
          <a:noFill/>
        </p:spPr>
        <p:txBody>
          <a:bodyPr wrap="square" rtlCol="0">
            <a:spAutoFit/>
          </a:bodyPr>
          <a:lstStyle/>
          <a:p>
            <a:r>
              <a:rPr lang="en-US" dirty="0"/>
              <a:t>1.25”</a:t>
            </a:r>
          </a:p>
        </p:txBody>
      </p:sp>
      <p:cxnSp>
        <p:nvCxnSpPr>
          <p:cNvPr id="99" name="Straight Arrow Connector 98">
            <a:extLst>
              <a:ext uri="{FF2B5EF4-FFF2-40B4-BE49-F238E27FC236}">
                <a16:creationId xmlns:a16="http://schemas.microsoft.com/office/drawing/2014/main" id="{552A02D5-2385-4B30-B09D-0D42B29286DA}"/>
              </a:ext>
            </a:extLst>
          </p:cNvPr>
          <p:cNvCxnSpPr>
            <a:cxnSpLocks/>
          </p:cNvCxnSpPr>
          <p:nvPr/>
        </p:nvCxnSpPr>
        <p:spPr>
          <a:xfrm flipH="1">
            <a:off x="9829800" y="1460241"/>
            <a:ext cx="6858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C7F41EC-84DC-4EC8-B584-E81DA82A9DC4}"/>
              </a:ext>
            </a:extLst>
          </p:cNvPr>
          <p:cNvCxnSpPr>
            <a:cxnSpLocks/>
          </p:cNvCxnSpPr>
          <p:nvPr/>
        </p:nvCxnSpPr>
        <p:spPr>
          <a:xfrm>
            <a:off x="9829800" y="1359159"/>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8206833-98EF-4A31-9F34-4912A8D06016}"/>
              </a:ext>
            </a:extLst>
          </p:cNvPr>
          <p:cNvCxnSpPr>
            <a:cxnSpLocks/>
          </p:cNvCxnSpPr>
          <p:nvPr/>
        </p:nvCxnSpPr>
        <p:spPr>
          <a:xfrm>
            <a:off x="6705600" y="1338943"/>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B58B372-1AB4-4549-B107-9C73477ECE27}"/>
              </a:ext>
            </a:extLst>
          </p:cNvPr>
          <p:cNvCxnSpPr>
            <a:cxnSpLocks/>
          </p:cNvCxnSpPr>
          <p:nvPr/>
        </p:nvCxnSpPr>
        <p:spPr>
          <a:xfrm flipH="1">
            <a:off x="6705600" y="1477347"/>
            <a:ext cx="1524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4F78156-FE04-4FAF-B552-F39144341C18}"/>
              </a:ext>
            </a:extLst>
          </p:cNvPr>
          <p:cNvCxnSpPr>
            <a:cxnSpLocks/>
          </p:cNvCxnSpPr>
          <p:nvPr/>
        </p:nvCxnSpPr>
        <p:spPr>
          <a:xfrm>
            <a:off x="6781800" y="1477347"/>
            <a:ext cx="3048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3D8A9CFC-F489-44FB-B558-54895F641EFF}"/>
              </a:ext>
            </a:extLst>
          </p:cNvPr>
          <p:cNvSpPr txBox="1"/>
          <p:nvPr/>
        </p:nvSpPr>
        <p:spPr>
          <a:xfrm>
            <a:off x="5155458" y="762000"/>
            <a:ext cx="704849" cy="369332"/>
          </a:xfrm>
          <a:prstGeom prst="rect">
            <a:avLst/>
          </a:prstGeom>
          <a:noFill/>
        </p:spPr>
        <p:txBody>
          <a:bodyPr wrap="square" rtlCol="0">
            <a:spAutoFit/>
          </a:bodyPr>
          <a:lstStyle/>
          <a:p>
            <a:r>
              <a:rPr lang="en-US" dirty="0"/>
              <a:t>0.25”</a:t>
            </a:r>
          </a:p>
        </p:txBody>
      </p:sp>
      <p:cxnSp>
        <p:nvCxnSpPr>
          <p:cNvPr id="108" name="Straight Connector 107">
            <a:extLst>
              <a:ext uri="{FF2B5EF4-FFF2-40B4-BE49-F238E27FC236}">
                <a16:creationId xmlns:a16="http://schemas.microsoft.com/office/drawing/2014/main" id="{5F3B08CB-89B1-4DE4-9467-204A57C58412}"/>
              </a:ext>
            </a:extLst>
          </p:cNvPr>
          <p:cNvCxnSpPr>
            <a:cxnSpLocks/>
          </p:cNvCxnSpPr>
          <p:nvPr/>
        </p:nvCxnSpPr>
        <p:spPr>
          <a:xfrm>
            <a:off x="7089522" y="1356241"/>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660955C-1222-4944-A4DB-16DDB3829358}"/>
              </a:ext>
            </a:extLst>
          </p:cNvPr>
          <p:cNvCxnSpPr>
            <a:cxnSpLocks/>
          </p:cNvCxnSpPr>
          <p:nvPr/>
        </p:nvCxnSpPr>
        <p:spPr>
          <a:xfrm>
            <a:off x="7498802" y="1676400"/>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59B2C7B-5B90-4552-B951-06886452F2E7}"/>
              </a:ext>
            </a:extLst>
          </p:cNvPr>
          <p:cNvCxnSpPr>
            <a:cxnSpLocks/>
          </p:cNvCxnSpPr>
          <p:nvPr/>
        </p:nvCxnSpPr>
        <p:spPr>
          <a:xfrm flipV="1">
            <a:off x="7622432" y="1707696"/>
            <a:ext cx="0" cy="1391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D9BB3CC1-8BF9-4126-A7FD-7732E983139E}"/>
              </a:ext>
            </a:extLst>
          </p:cNvPr>
          <p:cNvSpPr txBox="1"/>
          <p:nvPr/>
        </p:nvSpPr>
        <p:spPr>
          <a:xfrm>
            <a:off x="7237350" y="1856992"/>
            <a:ext cx="626901" cy="369332"/>
          </a:xfrm>
          <a:prstGeom prst="rect">
            <a:avLst/>
          </a:prstGeom>
          <a:noFill/>
        </p:spPr>
        <p:txBody>
          <a:bodyPr wrap="square" rtlCol="0">
            <a:spAutoFit/>
          </a:bodyPr>
          <a:lstStyle/>
          <a:p>
            <a:r>
              <a:rPr lang="en-US" dirty="0"/>
              <a:t>0.5”</a:t>
            </a:r>
          </a:p>
        </p:txBody>
      </p:sp>
      <p:cxnSp>
        <p:nvCxnSpPr>
          <p:cNvPr id="114" name="Straight Arrow Connector 113">
            <a:extLst>
              <a:ext uri="{FF2B5EF4-FFF2-40B4-BE49-F238E27FC236}">
                <a16:creationId xmlns:a16="http://schemas.microsoft.com/office/drawing/2014/main" id="{24BBA83E-5FCD-4D0D-B1C5-69AF6007D190}"/>
              </a:ext>
            </a:extLst>
          </p:cNvPr>
          <p:cNvCxnSpPr>
            <a:cxnSpLocks/>
          </p:cNvCxnSpPr>
          <p:nvPr/>
        </p:nvCxnSpPr>
        <p:spPr>
          <a:xfrm>
            <a:off x="7629039" y="2153619"/>
            <a:ext cx="0" cy="3028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211D0FB-2B77-471A-8AF9-C4C1399709E9}"/>
              </a:ext>
            </a:extLst>
          </p:cNvPr>
          <p:cNvCxnSpPr>
            <a:cxnSpLocks/>
          </p:cNvCxnSpPr>
          <p:nvPr/>
        </p:nvCxnSpPr>
        <p:spPr>
          <a:xfrm>
            <a:off x="7501326" y="2456480"/>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B6FFB0D-9FC5-4F40-92AB-4BF6893DB1A8}"/>
              </a:ext>
            </a:extLst>
          </p:cNvPr>
          <p:cNvCxnSpPr>
            <a:cxnSpLocks/>
          </p:cNvCxnSpPr>
          <p:nvPr/>
        </p:nvCxnSpPr>
        <p:spPr>
          <a:xfrm>
            <a:off x="7515215" y="4427760"/>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5A143E88-1208-4AAD-80CD-EB07813A6F5A}"/>
              </a:ext>
            </a:extLst>
          </p:cNvPr>
          <p:cNvCxnSpPr>
            <a:cxnSpLocks/>
          </p:cNvCxnSpPr>
          <p:nvPr/>
        </p:nvCxnSpPr>
        <p:spPr>
          <a:xfrm flipV="1">
            <a:off x="7638845" y="4441754"/>
            <a:ext cx="0" cy="1391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050A4A3-2AFA-46F1-8F34-F4C0D79B6E1B}"/>
              </a:ext>
            </a:extLst>
          </p:cNvPr>
          <p:cNvSpPr txBox="1"/>
          <p:nvPr/>
        </p:nvSpPr>
        <p:spPr>
          <a:xfrm>
            <a:off x="7280022" y="4591637"/>
            <a:ext cx="626901" cy="369332"/>
          </a:xfrm>
          <a:prstGeom prst="rect">
            <a:avLst/>
          </a:prstGeom>
          <a:noFill/>
        </p:spPr>
        <p:txBody>
          <a:bodyPr wrap="square" rtlCol="0">
            <a:spAutoFit/>
          </a:bodyPr>
          <a:lstStyle/>
          <a:p>
            <a:r>
              <a:rPr lang="en-US" dirty="0"/>
              <a:t>0.5”</a:t>
            </a:r>
          </a:p>
        </p:txBody>
      </p:sp>
      <p:cxnSp>
        <p:nvCxnSpPr>
          <p:cNvPr id="125" name="Straight Arrow Connector 124">
            <a:extLst>
              <a:ext uri="{FF2B5EF4-FFF2-40B4-BE49-F238E27FC236}">
                <a16:creationId xmlns:a16="http://schemas.microsoft.com/office/drawing/2014/main" id="{3CDA1649-CB9D-45CC-9622-C6A768E77BB5}"/>
              </a:ext>
            </a:extLst>
          </p:cNvPr>
          <p:cNvCxnSpPr>
            <a:cxnSpLocks/>
          </p:cNvCxnSpPr>
          <p:nvPr/>
        </p:nvCxnSpPr>
        <p:spPr>
          <a:xfrm>
            <a:off x="7645452" y="4887677"/>
            <a:ext cx="0" cy="3028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C7EC750-FD4C-49AF-8A00-99AE839FE003}"/>
              </a:ext>
            </a:extLst>
          </p:cNvPr>
          <p:cNvCxnSpPr>
            <a:cxnSpLocks/>
          </p:cNvCxnSpPr>
          <p:nvPr/>
        </p:nvCxnSpPr>
        <p:spPr>
          <a:xfrm>
            <a:off x="7517739" y="5190538"/>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D549A739-B318-418A-975F-21A02BEAB03C}"/>
              </a:ext>
            </a:extLst>
          </p:cNvPr>
          <p:cNvSpPr/>
          <p:nvPr/>
        </p:nvSpPr>
        <p:spPr>
          <a:xfrm>
            <a:off x="878733" y="1925992"/>
            <a:ext cx="3162300" cy="1371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HT16K33</a:t>
            </a:r>
          </a:p>
        </p:txBody>
      </p:sp>
      <p:sp>
        <p:nvSpPr>
          <p:cNvPr id="128" name="Oval 127">
            <a:extLst>
              <a:ext uri="{FF2B5EF4-FFF2-40B4-BE49-F238E27FC236}">
                <a16:creationId xmlns:a16="http://schemas.microsoft.com/office/drawing/2014/main" id="{BF3BFB6F-C1F6-45EA-B647-F9870DCC38CF}"/>
              </a:ext>
            </a:extLst>
          </p:cNvPr>
          <p:cNvSpPr/>
          <p:nvPr/>
        </p:nvSpPr>
        <p:spPr>
          <a:xfrm>
            <a:off x="859894" y="4044041"/>
            <a:ext cx="8763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Speaker</a:t>
            </a:r>
          </a:p>
        </p:txBody>
      </p:sp>
      <p:sp>
        <p:nvSpPr>
          <p:cNvPr id="133" name="Oval 132">
            <a:extLst>
              <a:ext uri="{FF2B5EF4-FFF2-40B4-BE49-F238E27FC236}">
                <a16:creationId xmlns:a16="http://schemas.microsoft.com/office/drawing/2014/main" id="{D1BF75E6-32EB-4921-9F93-8BB41A9C1219}"/>
              </a:ext>
            </a:extLst>
          </p:cNvPr>
          <p:cNvSpPr/>
          <p:nvPr/>
        </p:nvSpPr>
        <p:spPr>
          <a:xfrm>
            <a:off x="2028943" y="4044041"/>
            <a:ext cx="8763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Speaker</a:t>
            </a:r>
          </a:p>
        </p:txBody>
      </p:sp>
      <p:sp>
        <p:nvSpPr>
          <p:cNvPr id="134" name="Oval 133">
            <a:extLst>
              <a:ext uri="{FF2B5EF4-FFF2-40B4-BE49-F238E27FC236}">
                <a16:creationId xmlns:a16="http://schemas.microsoft.com/office/drawing/2014/main" id="{FAB0BE6B-9206-4F7C-BA19-CA9490E61278}"/>
              </a:ext>
            </a:extLst>
          </p:cNvPr>
          <p:cNvSpPr/>
          <p:nvPr/>
        </p:nvSpPr>
        <p:spPr>
          <a:xfrm>
            <a:off x="3210215" y="4044041"/>
            <a:ext cx="8763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Speaker</a:t>
            </a:r>
          </a:p>
        </p:txBody>
      </p:sp>
      <p:sp>
        <p:nvSpPr>
          <p:cNvPr id="135" name="Rectangle 134">
            <a:extLst>
              <a:ext uri="{FF2B5EF4-FFF2-40B4-BE49-F238E27FC236}">
                <a16:creationId xmlns:a16="http://schemas.microsoft.com/office/drawing/2014/main" id="{59F0DD48-6137-46D5-BAFF-5EC39F849A68}"/>
              </a:ext>
            </a:extLst>
          </p:cNvPr>
          <p:cNvSpPr/>
          <p:nvPr/>
        </p:nvSpPr>
        <p:spPr>
          <a:xfrm>
            <a:off x="4619629" y="4051817"/>
            <a:ext cx="909714"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136" name="Rectangle 135">
            <a:extLst>
              <a:ext uri="{FF2B5EF4-FFF2-40B4-BE49-F238E27FC236}">
                <a16:creationId xmlns:a16="http://schemas.microsoft.com/office/drawing/2014/main" id="{5E5D2A34-848C-4E56-B5FD-2C74870A4547}"/>
              </a:ext>
            </a:extLst>
          </p:cNvPr>
          <p:cNvSpPr/>
          <p:nvPr/>
        </p:nvSpPr>
        <p:spPr>
          <a:xfrm rot="16200000">
            <a:off x="4342815" y="2705963"/>
            <a:ext cx="198723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 Pins</a:t>
            </a:r>
          </a:p>
        </p:txBody>
      </p:sp>
      <p:cxnSp>
        <p:nvCxnSpPr>
          <p:cNvPr id="137" name="Straight Connector 136">
            <a:extLst>
              <a:ext uri="{FF2B5EF4-FFF2-40B4-BE49-F238E27FC236}">
                <a16:creationId xmlns:a16="http://schemas.microsoft.com/office/drawing/2014/main" id="{EED659D3-443A-4529-B0B8-6E3A2116FD77}"/>
              </a:ext>
            </a:extLst>
          </p:cNvPr>
          <p:cNvCxnSpPr>
            <a:cxnSpLocks/>
          </p:cNvCxnSpPr>
          <p:nvPr/>
        </p:nvCxnSpPr>
        <p:spPr>
          <a:xfrm>
            <a:off x="4111185" y="1724994"/>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CFD4E4B-6A8B-48F2-B0BC-F1F297C70AB3}"/>
              </a:ext>
            </a:extLst>
          </p:cNvPr>
          <p:cNvCxnSpPr>
            <a:cxnSpLocks/>
          </p:cNvCxnSpPr>
          <p:nvPr/>
        </p:nvCxnSpPr>
        <p:spPr>
          <a:xfrm>
            <a:off x="4111185" y="2653001"/>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C2D802-29A5-41CB-AB77-056CF4417314}"/>
              </a:ext>
            </a:extLst>
          </p:cNvPr>
          <p:cNvCxnSpPr>
            <a:cxnSpLocks/>
          </p:cNvCxnSpPr>
          <p:nvPr/>
        </p:nvCxnSpPr>
        <p:spPr>
          <a:xfrm>
            <a:off x="4762500" y="2954693"/>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D6C4809-E914-4F55-974D-08E8CB83E3DD}"/>
              </a:ext>
            </a:extLst>
          </p:cNvPr>
          <p:cNvCxnSpPr>
            <a:cxnSpLocks/>
          </p:cNvCxnSpPr>
          <p:nvPr/>
        </p:nvCxnSpPr>
        <p:spPr>
          <a:xfrm>
            <a:off x="218380" y="4485693"/>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53F3AD82-C931-4D5A-B366-3DD8BD59D054}"/>
              </a:ext>
            </a:extLst>
          </p:cNvPr>
          <p:cNvCxnSpPr>
            <a:cxnSpLocks/>
          </p:cNvCxnSpPr>
          <p:nvPr/>
        </p:nvCxnSpPr>
        <p:spPr>
          <a:xfrm flipV="1">
            <a:off x="342010" y="4499687"/>
            <a:ext cx="0" cy="1391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46633923-FF48-4E50-8270-C874DECEF92B}"/>
              </a:ext>
            </a:extLst>
          </p:cNvPr>
          <p:cNvSpPr txBox="1"/>
          <p:nvPr/>
        </p:nvSpPr>
        <p:spPr>
          <a:xfrm>
            <a:off x="-16813" y="4649570"/>
            <a:ext cx="626901" cy="369332"/>
          </a:xfrm>
          <a:prstGeom prst="rect">
            <a:avLst/>
          </a:prstGeom>
          <a:noFill/>
        </p:spPr>
        <p:txBody>
          <a:bodyPr wrap="square" rtlCol="0">
            <a:spAutoFit/>
          </a:bodyPr>
          <a:lstStyle/>
          <a:p>
            <a:r>
              <a:rPr lang="en-US" dirty="0"/>
              <a:t>0.5”</a:t>
            </a:r>
          </a:p>
        </p:txBody>
      </p:sp>
      <p:cxnSp>
        <p:nvCxnSpPr>
          <p:cNvPr id="152" name="Straight Arrow Connector 151">
            <a:extLst>
              <a:ext uri="{FF2B5EF4-FFF2-40B4-BE49-F238E27FC236}">
                <a16:creationId xmlns:a16="http://schemas.microsoft.com/office/drawing/2014/main" id="{A10A4393-097B-4AE6-BD08-7AE5188BFB48}"/>
              </a:ext>
            </a:extLst>
          </p:cNvPr>
          <p:cNvCxnSpPr>
            <a:cxnSpLocks/>
          </p:cNvCxnSpPr>
          <p:nvPr/>
        </p:nvCxnSpPr>
        <p:spPr>
          <a:xfrm>
            <a:off x="348617" y="4945610"/>
            <a:ext cx="0" cy="3028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43B29D0-6BB2-4340-A5EE-6A97C4D05614}"/>
              </a:ext>
            </a:extLst>
          </p:cNvPr>
          <p:cNvCxnSpPr>
            <a:cxnSpLocks/>
          </p:cNvCxnSpPr>
          <p:nvPr/>
        </p:nvCxnSpPr>
        <p:spPr>
          <a:xfrm>
            <a:off x="220904" y="5248471"/>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4E85366-29C2-49DB-ACD6-D99BF30267B9}"/>
              </a:ext>
            </a:extLst>
          </p:cNvPr>
          <p:cNvCxnSpPr>
            <a:cxnSpLocks/>
          </p:cNvCxnSpPr>
          <p:nvPr/>
        </p:nvCxnSpPr>
        <p:spPr>
          <a:xfrm>
            <a:off x="5336433" y="1143000"/>
            <a:ext cx="3429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391CA023-14C0-4180-A641-3A7A715D3FEE}"/>
              </a:ext>
            </a:extLst>
          </p:cNvPr>
          <p:cNvSpPr txBox="1"/>
          <p:nvPr/>
        </p:nvSpPr>
        <p:spPr>
          <a:xfrm>
            <a:off x="6667011" y="1081086"/>
            <a:ext cx="704849" cy="369332"/>
          </a:xfrm>
          <a:prstGeom prst="rect">
            <a:avLst/>
          </a:prstGeom>
          <a:noFill/>
        </p:spPr>
        <p:txBody>
          <a:bodyPr wrap="square" rtlCol="0">
            <a:spAutoFit/>
          </a:bodyPr>
          <a:lstStyle/>
          <a:p>
            <a:r>
              <a:rPr lang="en-US" dirty="0"/>
              <a:t>0.25”</a:t>
            </a:r>
          </a:p>
        </p:txBody>
      </p:sp>
      <p:cxnSp>
        <p:nvCxnSpPr>
          <p:cNvPr id="159" name="Straight Connector 158">
            <a:extLst>
              <a:ext uri="{FF2B5EF4-FFF2-40B4-BE49-F238E27FC236}">
                <a16:creationId xmlns:a16="http://schemas.microsoft.com/office/drawing/2014/main" id="{747D4427-CD03-44DA-8C5C-AB72C79C25B4}"/>
              </a:ext>
            </a:extLst>
          </p:cNvPr>
          <p:cNvCxnSpPr>
            <a:cxnSpLocks/>
          </p:cNvCxnSpPr>
          <p:nvPr/>
        </p:nvCxnSpPr>
        <p:spPr>
          <a:xfrm>
            <a:off x="5672996" y="1028700"/>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892A7FF-DF62-468A-B398-3155CE9E4153}"/>
              </a:ext>
            </a:extLst>
          </p:cNvPr>
          <p:cNvCxnSpPr>
            <a:cxnSpLocks/>
          </p:cNvCxnSpPr>
          <p:nvPr/>
        </p:nvCxnSpPr>
        <p:spPr>
          <a:xfrm>
            <a:off x="5336433" y="1067578"/>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B8644CB-87F0-4D9F-BE6D-D0B35C29EFCC}"/>
              </a:ext>
            </a:extLst>
          </p:cNvPr>
          <p:cNvCxnSpPr>
            <a:cxnSpLocks/>
          </p:cNvCxnSpPr>
          <p:nvPr/>
        </p:nvCxnSpPr>
        <p:spPr>
          <a:xfrm flipH="1">
            <a:off x="688233" y="3571101"/>
            <a:ext cx="87386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F38CCFD9-56B9-46C7-AF24-C687AE5B6978}"/>
              </a:ext>
            </a:extLst>
          </p:cNvPr>
          <p:cNvSpPr txBox="1"/>
          <p:nvPr/>
        </p:nvSpPr>
        <p:spPr>
          <a:xfrm>
            <a:off x="1562100" y="3401200"/>
            <a:ext cx="704849" cy="369332"/>
          </a:xfrm>
          <a:prstGeom prst="rect">
            <a:avLst/>
          </a:prstGeom>
          <a:noFill/>
        </p:spPr>
        <p:txBody>
          <a:bodyPr wrap="square" rtlCol="0">
            <a:spAutoFit/>
          </a:bodyPr>
          <a:lstStyle/>
          <a:p>
            <a:r>
              <a:rPr lang="en-US" dirty="0"/>
              <a:t>0.8”</a:t>
            </a:r>
          </a:p>
        </p:txBody>
      </p:sp>
      <p:cxnSp>
        <p:nvCxnSpPr>
          <p:cNvPr id="166" name="Straight Arrow Connector 165">
            <a:extLst>
              <a:ext uri="{FF2B5EF4-FFF2-40B4-BE49-F238E27FC236}">
                <a16:creationId xmlns:a16="http://schemas.microsoft.com/office/drawing/2014/main" id="{56A68DCD-D649-42C4-9893-5C019A5E5275}"/>
              </a:ext>
            </a:extLst>
          </p:cNvPr>
          <p:cNvCxnSpPr>
            <a:cxnSpLocks/>
          </p:cNvCxnSpPr>
          <p:nvPr/>
        </p:nvCxnSpPr>
        <p:spPr>
          <a:xfrm>
            <a:off x="2028943" y="3585866"/>
            <a:ext cx="48565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09FF35F-A20A-4421-92EB-8BD52149BCA4}"/>
              </a:ext>
            </a:extLst>
          </p:cNvPr>
          <p:cNvCxnSpPr>
            <a:cxnSpLocks/>
          </p:cNvCxnSpPr>
          <p:nvPr/>
        </p:nvCxnSpPr>
        <p:spPr>
          <a:xfrm>
            <a:off x="2514600" y="3482650"/>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6EB2BFC0-E7ED-4C7C-9847-F0647DE6CDAC}"/>
              </a:ext>
            </a:extLst>
          </p:cNvPr>
          <p:cNvCxnSpPr>
            <a:cxnSpLocks/>
          </p:cNvCxnSpPr>
          <p:nvPr/>
        </p:nvCxnSpPr>
        <p:spPr>
          <a:xfrm>
            <a:off x="4238897" y="2346062"/>
            <a:ext cx="0" cy="3028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75D61C1F-69AC-4698-9603-8D2717F2CF48}"/>
              </a:ext>
            </a:extLst>
          </p:cNvPr>
          <p:cNvSpPr txBox="1"/>
          <p:nvPr/>
        </p:nvSpPr>
        <p:spPr>
          <a:xfrm>
            <a:off x="4030431" y="2005043"/>
            <a:ext cx="626901" cy="369332"/>
          </a:xfrm>
          <a:prstGeom prst="rect">
            <a:avLst/>
          </a:prstGeom>
          <a:noFill/>
        </p:spPr>
        <p:txBody>
          <a:bodyPr wrap="square" rtlCol="0">
            <a:spAutoFit/>
          </a:bodyPr>
          <a:lstStyle/>
          <a:p>
            <a:r>
              <a:rPr lang="en-US" dirty="0"/>
              <a:t>0.5”</a:t>
            </a:r>
          </a:p>
        </p:txBody>
      </p:sp>
      <p:cxnSp>
        <p:nvCxnSpPr>
          <p:cNvPr id="171" name="Straight Arrow Connector 170">
            <a:extLst>
              <a:ext uri="{FF2B5EF4-FFF2-40B4-BE49-F238E27FC236}">
                <a16:creationId xmlns:a16="http://schemas.microsoft.com/office/drawing/2014/main" id="{51F15193-5369-48B9-A6F0-7EE571923082}"/>
              </a:ext>
            </a:extLst>
          </p:cNvPr>
          <p:cNvCxnSpPr>
            <a:cxnSpLocks/>
          </p:cNvCxnSpPr>
          <p:nvPr/>
        </p:nvCxnSpPr>
        <p:spPr>
          <a:xfrm flipV="1">
            <a:off x="4238897" y="1724994"/>
            <a:ext cx="0" cy="3296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92442A6-E558-47F9-AA14-28C4D743122F}"/>
              </a:ext>
            </a:extLst>
          </p:cNvPr>
          <p:cNvCxnSpPr>
            <a:cxnSpLocks/>
          </p:cNvCxnSpPr>
          <p:nvPr/>
        </p:nvCxnSpPr>
        <p:spPr>
          <a:xfrm>
            <a:off x="4762731" y="1724994"/>
            <a:ext cx="255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1AB9F21-BD55-4B53-8E18-9CB918CB625E}"/>
              </a:ext>
            </a:extLst>
          </p:cNvPr>
          <p:cNvCxnSpPr>
            <a:cxnSpLocks/>
          </p:cNvCxnSpPr>
          <p:nvPr/>
        </p:nvCxnSpPr>
        <p:spPr>
          <a:xfrm>
            <a:off x="4890443" y="2346062"/>
            <a:ext cx="0" cy="6086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CAF71547-0774-4FE5-9AE4-B83E8B4AC5A6}"/>
              </a:ext>
            </a:extLst>
          </p:cNvPr>
          <p:cNvSpPr txBox="1"/>
          <p:nvPr/>
        </p:nvSpPr>
        <p:spPr>
          <a:xfrm>
            <a:off x="4681977" y="2005043"/>
            <a:ext cx="626901" cy="369332"/>
          </a:xfrm>
          <a:prstGeom prst="rect">
            <a:avLst/>
          </a:prstGeom>
          <a:noFill/>
        </p:spPr>
        <p:txBody>
          <a:bodyPr wrap="square" rtlCol="0">
            <a:spAutoFit/>
          </a:bodyPr>
          <a:lstStyle/>
          <a:p>
            <a:r>
              <a:rPr lang="en-US" dirty="0"/>
              <a:t>0.7”</a:t>
            </a:r>
          </a:p>
        </p:txBody>
      </p:sp>
      <p:cxnSp>
        <p:nvCxnSpPr>
          <p:cNvPr id="181" name="Straight Arrow Connector 180">
            <a:extLst>
              <a:ext uri="{FF2B5EF4-FFF2-40B4-BE49-F238E27FC236}">
                <a16:creationId xmlns:a16="http://schemas.microsoft.com/office/drawing/2014/main" id="{CC8D0C13-06FA-4B7F-9904-42EC08197483}"/>
              </a:ext>
            </a:extLst>
          </p:cNvPr>
          <p:cNvCxnSpPr>
            <a:cxnSpLocks/>
          </p:cNvCxnSpPr>
          <p:nvPr/>
        </p:nvCxnSpPr>
        <p:spPr>
          <a:xfrm flipV="1">
            <a:off x="4890443" y="1724994"/>
            <a:ext cx="0" cy="3296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4D305E44-ACDA-4505-A140-23CFD614F439}"/>
              </a:ext>
            </a:extLst>
          </p:cNvPr>
          <p:cNvSpPr txBox="1"/>
          <p:nvPr/>
        </p:nvSpPr>
        <p:spPr>
          <a:xfrm>
            <a:off x="1568081" y="4743451"/>
            <a:ext cx="723900" cy="369332"/>
          </a:xfrm>
          <a:prstGeom prst="rect">
            <a:avLst/>
          </a:prstGeom>
          <a:noFill/>
        </p:spPr>
        <p:txBody>
          <a:bodyPr wrap="square" rtlCol="0">
            <a:spAutoFit/>
          </a:bodyPr>
          <a:lstStyle/>
          <a:p>
            <a:r>
              <a:rPr lang="en-US" dirty="0"/>
              <a:t>0.7”</a:t>
            </a:r>
          </a:p>
        </p:txBody>
      </p:sp>
      <p:cxnSp>
        <p:nvCxnSpPr>
          <p:cNvPr id="184" name="Straight Arrow Connector 183">
            <a:extLst>
              <a:ext uri="{FF2B5EF4-FFF2-40B4-BE49-F238E27FC236}">
                <a16:creationId xmlns:a16="http://schemas.microsoft.com/office/drawing/2014/main" id="{4EFE919E-E8F3-4E6B-99A2-858DB2B998AE}"/>
              </a:ext>
            </a:extLst>
          </p:cNvPr>
          <p:cNvCxnSpPr>
            <a:cxnSpLocks/>
          </p:cNvCxnSpPr>
          <p:nvPr/>
        </p:nvCxnSpPr>
        <p:spPr>
          <a:xfrm>
            <a:off x="1271716" y="5067300"/>
            <a:ext cx="1242884"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D66E269-45FB-4E77-9827-8BD2BCFF8F6C}"/>
              </a:ext>
            </a:extLst>
          </p:cNvPr>
          <p:cNvCxnSpPr>
            <a:cxnSpLocks/>
          </p:cNvCxnSpPr>
          <p:nvPr/>
        </p:nvCxnSpPr>
        <p:spPr>
          <a:xfrm>
            <a:off x="2514600" y="4960969"/>
            <a:ext cx="0" cy="2379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73C882C-5679-4474-8C1E-CFC9670091ED}"/>
              </a:ext>
            </a:extLst>
          </p:cNvPr>
          <p:cNvCxnSpPr>
            <a:cxnSpLocks/>
          </p:cNvCxnSpPr>
          <p:nvPr/>
        </p:nvCxnSpPr>
        <p:spPr>
          <a:xfrm>
            <a:off x="1271716" y="4948318"/>
            <a:ext cx="0" cy="2379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E558E8A2-FF60-49A7-9391-B9B985B36F1A}"/>
              </a:ext>
            </a:extLst>
          </p:cNvPr>
          <p:cNvSpPr txBox="1"/>
          <p:nvPr/>
        </p:nvSpPr>
        <p:spPr>
          <a:xfrm>
            <a:off x="688233" y="5484625"/>
            <a:ext cx="704849" cy="369332"/>
          </a:xfrm>
          <a:prstGeom prst="rect">
            <a:avLst/>
          </a:prstGeom>
          <a:noFill/>
        </p:spPr>
        <p:txBody>
          <a:bodyPr wrap="square" rtlCol="0">
            <a:spAutoFit/>
          </a:bodyPr>
          <a:lstStyle/>
          <a:p>
            <a:r>
              <a:rPr lang="en-US" dirty="0"/>
              <a:t>0.3”</a:t>
            </a:r>
          </a:p>
        </p:txBody>
      </p:sp>
      <p:cxnSp>
        <p:nvCxnSpPr>
          <p:cNvPr id="192" name="Straight Arrow Connector 191">
            <a:extLst>
              <a:ext uri="{FF2B5EF4-FFF2-40B4-BE49-F238E27FC236}">
                <a16:creationId xmlns:a16="http://schemas.microsoft.com/office/drawing/2014/main" id="{70BBEA4F-6760-4634-BEB4-8878C193D4E4}"/>
              </a:ext>
            </a:extLst>
          </p:cNvPr>
          <p:cNvCxnSpPr>
            <a:cxnSpLocks/>
          </p:cNvCxnSpPr>
          <p:nvPr/>
        </p:nvCxnSpPr>
        <p:spPr>
          <a:xfrm>
            <a:off x="719233" y="5410200"/>
            <a:ext cx="55248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95B96C2-129B-4E74-8673-898886F0D603}"/>
              </a:ext>
            </a:extLst>
          </p:cNvPr>
          <p:cNvCxnSpPr>
            <a:cxnSpLocks/>
          </p:cNvCxnSpPr>
          <p:nvPr/>
        </p:nvCxnSpPr>
        <p:spPr>
          <a:xfrm>
            <a:off x="1271716" y="5335776"/>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90AEECA-CF9A-4C7C-B9F9-146D5AFD6466}"/>
              </a:ext>
            </a:extLst>
          </p:cNvPr>
          <p:cNvCxnSpPr>
            <a:cxnSpLocks/>
          </p:cNvCxnSpPr>
          <p:nvPr/>
        </p:nvCxnSpPr>
        <p:spPr>
          <a:xfrm>
            <a:off x="719233" y="5334778"/>
            <a:ext cx="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10748</TotalTime>
  <Words>545</Words>
  <Application>Microsoft Office PowerPoint</Application>
  <PresentationFormat>Widescreen</PresentationFormat>
  <Paragraphs>113</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Programmable Music Box PCB Proposal</vt:lpstr>
      <vt:lpstr>Background Information</vt:lpstr>
      <vt:lpstr>System Block Diagram</vt:lpstr>
      <vt:lpstr>Power Block Diagram</vt:lpstr>
      <vt:lpstr>Mechanical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Michael J Tang</cp:lastModifiedBy>
  <cp:revision>527</cp:revision>
  <dcterms:created xsi:type="dcterms:W3CDTF">2018-01-09T20:24:50Z</dcterms:created>
  <dcterms:modified xsi:type="dcterms:W3CDTF">2020-11-23T04:30:41Z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