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3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4706" autoAdjust="0"/>
  </p:normalViewPr>
  <p:slideViewPr>
    <p:cSldViewPr>
      <p:cViewPr varScale="1">
        <p:scale>
          <a:sx n="82" d="100"/>
          <a:sy n="82" d="100"/>
        </p:scale>
        <p:origin x="631" y="79"/>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11/12/2020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3973825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11/12/2020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11/12/2020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11/12/2020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11/12/2020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11/12/2020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11/12/2020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11/12/2020</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11/12/2020</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11/12/2020</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youtu.be/qdj8kpP4fGY?t=19"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www.reddit.com/r/DIY/comments/2xsrgd/how_to_build_a_programmable_music_box/" TargetMode="External"/><Relationship Id="rId4" Type="http://schemas.openxmlformats.org/officeDocument/2006/relationships/hyperlink" Target="https://www.hackster.io/nickericlester/ir-breakbeam-candy-dispenser-with-zelda-music-c76e6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parkfun.com/products/10189" TargetMode="External"/><Relationship Id="rId2" Type="http://schemas.openxmlformats.org/officeDocument/2006/relationships/hyperlink" Target="https://www.adafruit.com/product/189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Programmable Music Box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10/3/2020</a:t>
            </a:r>
          </a:p>
          <a:p>
            <a:r>
              <a:rPr lang="en-US" dirty="0"/>
              <a:t>Michael Tang</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295400"/>
            <a:ext cx="10972800" cy="4838700"/>
          </a:xfrm>
        </p:spPr>
        <p:txBody>
          <a:bodyPr>
            <a:normAutofit fontScale="85000" lnSpcReduction="20000"/>
          </a:bodyPr>
          <a:lstStyle/>
          <a:p>
            <a:r>
              <a:rPr lang="en-US" dirty="0"/>
              <a:t>Idea: Making an electronic version of the “</a:t>
            </a:r>
            <a:r>
              <a:rPr lang="en-US" dirty="0" err="1"/>
              <a:t>punchcard</a:t>
            </a:r>
            <a:r>
              <a:rPr lang="en-US" dirty="0"/>
              <a:t> music box”</a:t>
            </a:r>
          </a:p>
          <a:p>
            <a:pPr lvl="1"/>
            <a:r>
              <a:rPr lang="en-US" dirty="0" err="1"/>
              <a:t>Punchcard</a:t>
            </a:r>
            <a:r>
              <a:rPr lang="en-US" dirty="0"/>
              <a:t> music box: </a:t>
            </a:r>
            <a:r>
              <a:rPr lang="en-US" dirty="0">
                <a:hlinkClick r:id="rId3"/>
              </a:rPr>
              <a:t>https://youtu.be/qdj8kpP4fGY?t=19</a:t>
            </a:r>
            <a:endParaRPr lang="en-US" dirty="0"/>
          </a:p>
          <a:p>
            <a:pPr lvl="2"/>
            <a:r>
              <a:rPr lang="en-US" dirty="0"/>
              <a:t>Basically, you can program this music box by hole punching the tune you want into a piece of paper, and then feeding the paper into the music box through a crank – music is made when strings inside the box get caught on the holes and get plucked</a:t>
            </a:r>
          </a:p>
          <a:p>
            <a:pPr lvl="1"/>
            <a:r>
              <a:rPr lang="en-US" dirty="0"/>
              <a:t>I want to do the same thing, but instead of strings getting plucked, a buzzer will play different pitches </a:t>
            </a:r>
          </a:p>
          <a:p>
            <a:pPr lvl="2"/>
            <a:r>
              <a:rPr lang="en-US" dirty="0"/>
              <a:t>I will keep the same hole-punch structure of selecting notes. However, instead of plucking strings, I will have wires placed on top of a grounded copper plate. Then, the piece of paper will be fed on top of the copper plate but under the wires. If there is no hole, then the paper will block the wire and copper plate, and the wire will not be grounded. If there is a hole, then the wire will get grounded, and that is the cue to play a certain note.</a:t>
            </a:r>
          </a:p>
          <a:p>
            <a:pPr lvl="2"/>
            <a:r>
              <a:rPr lang="en-US" dirty="0"/>
              <a:t>In addition to a buzzer, I want to have a volume control, and an LCD screen that shows the current tempo at which the user is cranking the paper through the device</a:t>
            </a:r>
          </a:p>
          <a:p>
            <a:r>
              <a:rPr lang="en-US" dirty="0"/>
              <a:t>Existing resources online for this project:</a:t>
            </a:r>
          </a:p>
          <a:p>
            <a:pPr lvl="1"/>
            <a:r>
              <a:rPr lang="en-US" dirty="0">
                <a:hlinkClick r:id="rId4"/>
              </a:rPr>
              <a:t>https://www.hackster.io/nickericlester/ir-breakbeam-candy-dispenser-with-zelda-music-c76e65</a:t>
            </a:r>
            <a:endParaRPr lang="en-US" dirty="0"/>
          </a:p>
          <a:p>
            <a:pPr lvl="2"/>
            <a:r>
              <a:rPr lang="en-US" dirty="0"/>
              <a:t>Project has code mapping what frequencies are needed to get each note</a:t>
            </a:r>
          </a:p>
          <a:p>
            <a:pPr lvl="1"/>
            <a:r>
              <a:rPr lang="en-US" dirty="0">
                <a:hlinkClick r:id="rId5"/>
              </a:rPr>
              <a:t>https://www.reddit.com/r/DIY/comments/2xsrgd/how_to_build_a_programmable_music_box/</a:t>
            </a:r>
            <a:endParaRPr lang="en-US" dirty="0"/>
          </a:p>
          <a:p>
            <a:pPr lvl="2"/>
            <a:r>
              <a:rPr lang="en-US" dirty="0"/>
              <a:t>Someone else had exact same idea here – was not actually implemented, but comments offer a few alternative suggestions on implementation (</a:t>
            </a:r>
            <a:r>
              <a:rPr lang="en-US" dirty="0" err="1"/>
              <a:t>ie</a:t>
            </a:r>
            <a:r>
              <a:rPr lang="en-US" dirty="0"/>
              <a:t>. Using capacitive sensing to sense each pencil mark instead of treating it as a switch, or detecting presence of pencil mark using a photodiode instead)</a:t>
            </a:r>
          </a:p>
          <a:p>
            <a:pPr lvl="1"/>
            <a:r>
              <a:rPr lang="en-US" dirty="0"/>
              <a:t>Will use your library for the 4-digit LCD display</a:t>
            </a:r>
          </a:p>
          <a:p>
            <a:pPr lvl="1"/>
            <a:endParaRPr lang="en-US" dirty="0"/>
          </a:p>
        </p:txBody>
      </p:sp>
      <p:pic>
        <p:nvPicPr>
          <p:cNvPr id="1026" name="Picture 2" descr="How To Program a Music Box - Hole Punch Tutorial - YouTube">
            <a:extLst>
              <a:ext uri="{FF2B5EF4-FFF2-40B4-BE49-F238E27FC236}">
                <a16:creationId xmlns:a16="http://schemas.microsoft.com/office/drawing/2014/main" id="{D7E4160F-0D78-45D1-A46E-ACC66A7ECA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8700" y="152400"/>
            <a:ext cx="2971800" cy="1671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3" name="Content Placeholder 2">
            <a:extLst>
              <a:ext uri="{FF2B5EF4-FFF2-40B4-BE49-F238E27FC236}">
                <a16:creationId xmlns:a16="http://schemas.microsoft.com/office/drawing/2014/main" id="{608935D3-29E1-4175-8DE5-14986150C19C}"/>
              </a:ext>
            </a:extLst>
          </p:cNvPr>
          <p:cNvSpPr>
            <a:spLocks noGrp="1"/>
          </p:cNvSpPr>
          <p:nvPr>
            <p:ph idx="1"/>
          </p:nvPr>
        </p:nvSpPr>
        <p:spPr/>
        <p:txBody>
          <a:bodyPr/>
          <a:lstStyle/>
          <a:p>
            <a:r>
              <a:rPr lang="en-US" dirty="0"/>
              <a:t>Create a System Block Diagram</a:t>
            </a:r>
          </a:p>
          <a:p>
            <a:pPr lvl="1"/>
            <a:r>
              <a:rPr lang="en-US" sz="1000" dirty="0"/>
              <a:t>Label interfaces / pins</a:t>
            </a:r>
          </a:p>
          <a:p>
            <a:pPr lvl="1"/>
            <a:r>
              <a:rPr lang="en-US" sz="1000" dirty="0"/>
              <a:t>Components (part numbers if possible)</a:t>
            </a:r>
          </a:p>
        </p:txBody>
      </p:sp>
      <p:sp>
        <p:nvSpPr>
          <p:cNvPr id="4" name="Rectangle: Rounded Corners 3">
            <a:extLst>
              <a:ext uri="{FF2B5EF4-FFF2-40B4-BE49-F238E27FC236}">
                <a16:creationId xmlns:a16="http://schemas.microsoft.com/office/drawing/2014/main" id="{8D1812C2-99CC-4AB9-AF69-FFA3CB1AD2A1}"/>
              </a:ext>
            </a:extLst>
          </p:cNvPr>
          <p:cNvSpPr/>
          <p:nvPr/>
        </p:nvSpPr>
        <p:spPr>
          <a:xfrm>
            <a:off x="4539284" y="2076450"/>
            <a:ext cx="3162300" cy="4000500"/>
          </a:xfrm>
          <a:prstGeom prst="roundRect">
            <a:avLst/>
          </a:prstGeom>
          <a:solidFill>
            <a:schemeClr val="accent1"/>
          </a:solidFill>
          <a:ln>
            <a:solidFill>
              <a:schemeClr val="tx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err="1"/>
              <a:t>PocketBeagle</a:t>
            </a:r>
            <a:endParaRPr lang="en-US" dirty="0"/>
          </a:p>
        </p:txBody>
      </p:sp>
      <p:sp>
        <p:nvSpPr>
          <p:cNvPr id="7" name="TextBox 6">
            <a:extLst>
              <a:ext uri="{FF2B5EF4-FFF2-40B4-BE49-F238E27FC236}">
                <a16:creationId xmlns:a16="http://schemas.microsoft.com/office/drawing/2014/main" id="{FABD23D6-7283-4686-B512-FDED61B3924F}"/>
              </a:ext>
            </a:extLst>
          </p:cNvPr>
          <p:cNvSpPr txBox="1"/>
          <p:nvPr/>
        </p:nvSpPr>
        <p:spPr>
          <a:xfrm>
            <a:off x="6743700" y="2857500"/>
            <a:ext cx="990600" cy="307777"/>
          </a:xfrm>
          <a:prstGeom prst="rect">
            <a:avLst/>
          </a:prstGeom>
          <a:noFill/>
        </p:spPr>
        <p:txBody>
          <a:bodyPr wrap="square" rtlCol="0">
            <a:spAutoFit/>
          </a:bodyPr>
          <a:lstStyle/>
          <a:p>
            <a:r>
              <a:rPr lang="en-US" sz="1400" dirty="0">
                <a:solidFill>
                  <a:schemeClr val="bg1"/>
                </a:solidFill>
              </a:rPr>
              <a:t>PWM0-A</a:t>
            </a:r>
          </a:p>
        </p:txBody>
      </p:sp>
      <p:sp>
        <p:nvSpPr>
          <p:cNvPr id="11" name="TextBox 10">
            <a:extLst>
              <a:ext uri="{FF2B5EF4-FFF2-40B4-BE49-F238E27FC236}">
                <a16:creationId xmlns:a16="http://schemas.microsoft.com/office/drawing/2014/main" id="{65CD4B86-89DE-459D-A223-8B01933A3817}"/>
              </a:ext>
            </a:extLst>
          </p:cNvPr>
          <p:cNvSpPr txBox="1"/>
          <p:nvPr/>
        </p:nvSpPr>
        <p:spPr>
          <a:xfrm>
            <a:off x="6743700" y="3219450"/>
            <a:ext cx="990600" cy="307777"/>
          </a:xfrm>
          <a:prstGeom prst="rect">
            <a:avLst/>
          </a:prstGeom>
          <a:noFill/>
        </p:spPr>
        <p:txBody>
          <a:bodyPr wrap="square" rtlCol="0">
            <a:spAutoFit/>
          </a:bodyPr>
          <a:lstStyle/>
          <a:p>
            <a:r>
              <a:rPr lang="en-US" sz="1400" dirty="0">
                <a:solidFill>
                  <a:schemeClr val="bg1"/>
                </a:solidFill>
              </a:rPr>
              <a:t>PWM1-A</a:t>
            </a:r>
          </a:p>
        </p:txBody>
      </p:sp>
      <p:sp>
        <p:nvSpPr>
          <p:cNvPr id="13" name="TextBox 12">
            <a:extLst>
              <a:ext uri="{FF2B5EF4-FFF2-40B4-BE49-F238E27FC236}">
                <a16:creationId xmlns:a16="http://schemas.microsoft.com/office/drawing/2014/main" id="{45EFA8FB-78F8-42C2-A6AC-A426D5EB15BE}"/>
              </a:ext>
            </a:extLst>
          </p:cNvPr>
          <p:cNvSpPr txBox="1"/>
          <p:nvPr/>
        </p:nvSpPr>
        <p:spPr>
          <a:xfrm>
            <a:off x="6743700" y="3578423"/>
            <a:ext cx="990600" cy="307777"/>
          </a:xfrm>
          <a:prstGeom prst="rect">
            <a:avLst/>
          </a:prstGeom>
          <a:noFill/>
        </p:spPr>
        <p:txBody>
          <a:bodyPr wrap="square" rtlCol="0">
            <a:spAutoFit/>
          </a:bodyPr>
          <a:lstStyle/>
          <a:p>
            <a:r>
              <a:rPr lang="en-US" sz="1400" dirty="0">
                <a:solidFill>
                  <a:schemeClr val="bg1"/>
                </a:solidFill>
              </a:rPr>
              <a:t>PWM2-B</a:t>
            </a:r>
          </a:p>
        </p:txBody>
      </p:sp>
      <p:cxnSp>
        <p:nvCxnSpPr>
          <p:cNvPr id="18" name="Straight Arrow Connector 17">
            <a:extLst>
              <a:ext uri="{FF2B5EF4-FFF2-40B4-BE49-F238E27FC236}">
                <a16:creationId xmlns:a16="http://schemas.microsoft.com/office/drawing/2014/main" id="{DCF6262A-E4E9-485A-872C-3646D7733E34}"/>
              </a:ext>
            </a:extLst>
          </p:cNvPr>
          <p:cNvCxnSpPr>
            <a:cxnSpLocks/>
          </p:cNvCxnSpPr>
          <p:nvPr/>
        </p:nvCxnSpPr>
        <p:spPr>
          <a:xfrm flipH="1">
            <a:off x="7734300" y="3009900"/>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29B89A5-597C-4C0B-8806-BDEA33FAA35E}"/>
              </a:ext>
            </a:extLst>
          </p:cNvPr>
          <p:cNvCxnSpPr>
            <a:cxnSpLocks/>
          </p:cNvCxnSpPr>
          <p:nvPr/>
        </p:nvCxnSpPr>
        <p:spPr>
          <a:xfrm flipH="1">
            <a:off x="7734300" y="3373338"/>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BDC38E7-7F08-4F35-B1F4-DED5DDAE9566}"/>
              </a:ext>
            </a:extLst>
          </p:cNvPr>
          <p:cNvCxnSpPr>
            <a:cxnSpLocks/>
          </p:cNvCxnSpPr>
          <p:nvPr/>
        </p:nvCxnSpPr>
        <p:spPr>
          <a:xfrm flipH="1">
            <a:off x="7734300" y="3733800"/>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C0F610F0-0F7A-417F-9D99-A0191E228D0F}"/>
              </a:ext>
            </a:extLst>
          </p:cNvPr>
          <p:cNvSpPr/>
          <p:nvPr/>
        </p:nvSpPr>
        <p:spPr>
          <a:xfrm>
            <a:off x="8991600" y="2857500"/>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Speaker 1</a:t>
            </a:r>
          </a:p>
        </p:txBody>
      </p:sp>
      <p:sp>
        <p:nvSpPr>
          <p:cNvPr id="33" name="Rectangle: Rounded Corners 32">
            <a:extLst>
              <a:ext uri="{FF2B5EF4-FFF2-40B4-BE49-F238E27FC236}">
                <a16:creationId xmlns:a16="http://schemas.microsoft.com/office/drawing/2014/main" id="{BC99EACD-BACE-4724-B684-62BD848FFD3F}"/>
              </a:ext>
            </a:extLst>
          </p:cNvPr>
          <p:cNvSpPr/>
          <p:nvPr/>
        </p:nvSpPr>
        <p:spPr>
          <a:xfrm>
            <a:off x="9001760" y="3219451"/>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Speaker 2</a:t>
            </a:r>
          </a:p>
        </p:txBody>
      </p:sp>
      <p:sp>
        <p:nvSpPr>
          <p:cNvPr id="35" name="Rectangle: Rounded Corners 34">
            <a:extLst>
              <a:ext uri="{FF2B5EF4-FFF2-40B4-BE49-F238E27FC236}">
                <a16:creationId xmlns:a16="http://schemas.microsoft.com/office/drawing/2014/main" id="{F9227F06-24AD-4099-91BD-94DB3FC16F5C}"/>
              </a:ext>
            </a:extLst>
          </p:cNvPr>
          <p:cNvSpPr/>
          <p:nvPr/>
        </p:nvSpPr>
        <p:spPr>
          <a:xfrm>
            <a:off x="8989060" y="3595766"/>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Speaker 3</a:t>
            </a:r>
          </a:p>
        </p:txBody>
      </p:sp>
      <p:sp>
        <p:nvSpPr>
          <p:cNvPr id="39" name="Rectangle: Rounded Corners 38">
            <a:extLst>
              <a:ext uri="{FF2B5EF4-FFF2-40B4-BE49-F238E27FC236}">
                <a16:creationId xmlns:a16="http://schemas.microsoft.com/office/drawing/2014/main" id="{BE074EF4-530C-4024-8849-A1C10CC56998}"/>
              </a:ext>
            </a:extLst>
          </p:cNvPr>
          <p:cNvSpPr/>
          <p:nvPr/>
        </p:nvSpPr>
        <p:spPr>
          <a:xfrm>
            <a:off x="1192758" y="3105440"/>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43" name="Straight Arrow Connector 42">
            <a:extLst>
              <a:ext uri="{FF2B5EF4-FFF2-40B4-BE49-F238E27FC236}">
                <a16:creationId xmlns:a16="http://schemas.microsoft.com/office/drawing/2014/main" id="{361C0ACA-BA11-4320-955D-E4B45C19A57C}"/>
              </a:ext>
            </a:extLst>
          </p:cNvPr>
          <p:cNvCxnSpPr>
            <a:cxnSpLocks/>
            <a:stCxn id="39" idx="3"/>
          </p:cNvCxnSpPr>
          <p:nvPr/>
        </p:nvCxnSpPr>
        <p:spPr>
          <a:xfrm>
            <a:off x="3353028" y="3237302"/>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14DC5BF5-0F16-42C6-9655-637092375A85}"/>
              </a:ext>
            </a:extLst>
          </p:cNvPr>
          <p:cNvSpPr/>
          <p:nvPr/>
        </p:nvSpPr>
        <p:spPr>
          <a:xfrm>
            <a:off x="4333088" y="3030450"/>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cxnSp>
        <p:nvCxnSpPr>
          <p:cNvPr id="47" name="Straight Arrow Connector 46">
            <a:extLst>
              <a:ext uri="{FF2B5EF4-FFF2-40B4-BE49-F238E27FC236}">
                <a16:creationId xmlns:a16="http://schemas.microsoft.com/office/drawing/2014/main" id="{2674067E-202D-4030-88AD-52A3F6034051}"/>
              </a:ext>
            </a:extLst>
          </p:cNvPr>
          <p:cNvCxnSpPr>
            <a:cxnSpLocks/>
          </p:cNvCxnSpPr>
          <p:nvPr/>
        </p:nvCxnSpPr>
        <p:spPr>
          <a:xfrm flipH="1">
            <a:off x="7734300" y="5676900"/>
            <a:ext cx="1049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2FA15700-513F-4CFB-9494-4BAC984DCD07}"/>
              </a:ext>
            </a:extLst>
          </p:cNvPr>
          <p:cNvSpPr/>
          <p:nvPr/>
        </p:nvSpPr>
        <p:spPr>
          <a:xfrm>
            <a:off x="8923953" y="5448299"/>
            <a:ext cx="2518410" cy="53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4-Digit 7-Segment Display</a:t>
            </a:r>
          </a:p>
          <a:p>
            <a:pPr algn="ctr"/>
            <a:r>
              <a:rPr lang="en-US" sz="1400" dirty="0"/>
              <a:t>(HT16K33)</a:t>
            </a:r>
          </a:p>
        </p:txBody>
      </p:sp>
      <p:sp>
        <p:nvSpPr>
          <p:cNvPr id="53" name="Rectangle 52">
            <a:extLst>
              <a:ext uri="{FF2B5EF4-FFF2-40B4-BE49-F238E27FC236}">
                <a16:creationId xmlns:a16="http://schemas.microsoft.com/office/drawing/2014/main" id="{9D15C182-A2DA-4071-9902-8094524C1E31}"/>
              </a:ext>
            </a:extLst>
          </p:cNvPr>
          <p:cNvSpPr/>
          <p:nvPr/>
        </p:nvSpPr>
        <p:spPr>
          <a:xfrm>
            <a:off x="7010400" y="5476875"/>
            <a:ext cx="7620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I2C1</a:t>
            </a:r>
          </a:p>
        </p:txBody>
      </p:sp>
      <p:sp>
        <p:nvSpPr>
          <p:cNvPr id="57" name="Content Placeholder 2">
            <a:extLst>
              <a:ext uri="{FF2B5EF4-FFF2-40B4-BE49-F238E27FC236}">
                <a16:creationId xmlns:a16="http://schemas.microsoft.com/office/drawing/2014/main" id="{2942CDB4-7AF3-40AB-BE51-F54881E62A08}"/>
              </a:ext>
            </a:extLst>
          </p:cNvPr>
          <p:cNvSpPr txBox="1">
            <a:spLocks/>
          </p:cNvSpPr>
          <p:nvPr/>
        </p:nvSpPr>
        <p:spPr>
          <a:xfrm>
            <a:off x="612140" y="1295400"/>
            <a:ext cx="10972800" cy="4724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a:t>Create a System Block Diagram</a:t>
            </a:r>
          </a:p>
          <a:p>
            <a:pPr lvl="1"/>
            <a:r>
              <a:rPr lang="en-US" sz="1000"/>
              <a:t>Label interfaces / pins</a:t>
            </a:r>
          </a:p>
          <a:p>
            <a:pPr lvl="1"/>
            <a:r>
              <a:rPr lang="en-US" sz="1000"/>
              <a:t>Components (part numbers if possible)</a:t>
            </a:r>
            <a:endParaRPr lang="en-US" sz="1000" dirty="0"/>
          </a:p>
        </p:txBody>
      </p:sp>
      <p:sp>
        <p:nvSpPr>
          <p:cNvPr id="14" name="Rectangle 13">
            <a:extLst>
              <a:ext uri="{FF2B5EF4-FFF2-40B4-BE49-F238E27FC236}">
                <a16:creationId xmlns:a16="http://schemas.microsoft.com/office/drawing/2014/main" id="{C431DD30-9CB0-4899-B06B-E066CA5D3B15}"/>
              </a:ext>
            </a:extLst>
          </p:cNvPr>
          <p:cNvSpPr/>
          <p:nvPr/>
        </p:nvSpPr>
        <p:spPr>
          <a:xfrm>
            <a:off x="4333088" y="2657475"/>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sp>
        <p:nvSpPr>
          <p:cNvPr id="16" name="Rectangle 15">
            <a:extLst>
              <a:ext uri="{FF2B5EF4-FFF2-40B4-BE49-F238E27FC236}">
                <a16:creationId xmlns:a16="http://schemas.microsoft.com/office/drawing/2014/main" id="{2D2C9F8F-FE41-4BE0-852A-EA2F4099241E}"/>
              </a:ext>
            </a:extLst>
          </p:cNvPr>
          <p:cNvSpPr/>
          <p:nvPr/>
        </p:nvSpPr>
        <p:spPr>
          <a:xfrm>
            <a:off x="4344948" y="3378398"/>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sp>
        <p:nvSpPr>
          <p:cNvPr id="21" name="Rectangle 20">
            <a:extLst>
              <a:ext uri="{FF2B5EF4-FFF2-40B4-BE49-F238E27FC236}">
                <a16:creationId xmlns:a16="http://schemas.microsoft.com/office/drawing/2014/main" id="{5990B5B9-D5AA-42C1-AD78-DC5F64EDE09F}"/>
              </a:ext>
            </a:extLst>
          </p:cNvPr>
          <p:cNvSpPr/>
          <p:nvPr/>
        </p:nvSpPr>
        <p:spPr>
          <a:xfrm>
            <a:off x="4352442" y="4644187"/>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sp>
        <p:nvSpPr>
          <p:cNvPr id="22" name="Rectangle 21">
            <a:extLst>
              <a:ext uri="{FF2B5EF4-FFF2-40B4-BE49-F238E27FC236}">
                <a16:creationId xmlns:a16="http://schemas.microsoft.com/office/drawing/2014/main" id="{8E951AC4-B812-408D-B3C4-A4E97CA01114}"/>
              </a:ext>
            </a:extLst>
          </p:cNvPr>
          <p:cNvSpPr/>
          <p:nvPr/>
        </p:nvSpPr>
        <p:spPr>
          <a:xfrm>
            <a:off x="4338624" y="5314948"/>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sp>
        <p:nvSpPr>
          <p:cNvPr id="25" name="Rectangle 24">
            <a:extLst>
              <a:ext uri="{FF2B5EF4-FFF2-40B4-BE49-F238E27FC236}">
                <a16:creationId xmlns:a16="http://schemas.microsoft.com/office/drawing/2014/main" id="{D68519C9-022D-435F-A706-EAF29ECA14B5}"/>
              </a:ext>
            </a:extLst>
          </p:cNvPr>
          <p:cNvSpPr/>
          <p:nvPr/>
        </p:nvSpPr>
        <p:spPr>
          <a:xfrm>
            <a:off x="4354982" y="4953001"/>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sp>
        <p:nvSpPr>
          <p:cNvPr id="55" name="Rectangle: Rounded Corners 54">
            <a:extLst>
              <a:ext uri="{FF2B5EF4-FFF2-40B4-BE49-F238E27FC236}">
                <a16:creationId xmlns:a16="http://schemas.microsoft.com/office/drawing/2014/main" id="{48C72E0E-A19C-4C8C-8E70-AE93261F0632}"/>
              </a:ext>
            </a:extLst>
          </p:cNvPr>
          <p:cNvSpPr/>
          <p:nvPr/>
        </p:nvSpPr>
        <p:spPr>
          <a:xfrm>
            <a:off x="1197914" y="2767065"/>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56" name="Straight Arrow Connector 55">
            <a:extLst>
              <a:ext uri="{FF2B5EF4-FFF2-40B4-BE49-F238E27FC236}">
                <a16:creationId xmlns:a16="http://schemas.microsoft.com/office/drawing/2014/main" id="{ED860627-EACE-45A8-990E-32D51BB0304B}"/>
              </a:ext>
            </a:extLst>
          </p:cNvPr>
          <p:cNvCxnSpPr>
            <a:cxnSpLocks/>
            <a:stCxn id="55" idx="3"/>
          </p:cNvCxnSpPr>
          <p:nvPr/>
        </p:nvCxnSpPr>
        <p:spPr>
          <a:xfrm>
            <a:off x="3358184" y="2898927"/>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FE0E24E1-8806-4D33-A60D-0BBD08F14541}"/>
              </a:ext>
            </a:extLst>
          </p:cNvPr>
          <p:cNvSpPr/>
          <p:nvPr/>
        </p:nvSpPr>
        <p:spPr>
          <a:xfrm>
            <a:off x="1192758" y="3433993"/>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59" name="Straight Arrow Connector 58">
            <a:extLst>
              <a:ext uri="{FF2B5EF4-FFF2-40B4-BE49-F238E27FC236}">
                <a16:creationId xmlns:a16="http://schemas.microsoft.com/office/drawing/2014/main" id="{53F61AD8-B02D-42DD-B9E2-E3157AAD6A2E}"/>
              </a:ext>
            </a:extLst>
          </p:cNvPr>
          <p:cNvCxnSpPr>
            <a:cxnSpLocks/>
            <a:stCxn id="58" idx="3"/>
          </p:cNvCxnSpPr>
          <p:nvPr/>
        </p:nvCxnSpPr>
        <p:spPr>
          <a:xfrm>
            <a:off x="3353028" y="3565855"/>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BFFED692-E62F-4B0F-9FF6-B04225E8B692}"/>
              </a:ext>
            </a:extLst>
          </p:cNvPr>
          <p:cNvSpPr/>
          <p:nvPr/>
        </p:nvSpPr>
        <p:spPr>
          <a:xfrm>
            <a:off x="1255086" y="4741730"/>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63" name="Straight Arrow Connector 62">
            <a:extLst>
              <a:ext uri="{FF2B5EF4-FFF2-40B4-BE49-F238E27FC236}">
                <a16:creationId xmlns:a16="http://schemas.microsoft.com/office/drawing/2014/main" id="{51111EC3-D2C5-4581-903F-A0AE7EDFACBF}"/>
              </a:ext>
            </a:extLst>
          </p:cNvPr>
          <p:cNvCxnSpPr>
            <a:cxnSpLocks/>
            <a:stCxn id="62" idx="3"/>
          </p:cNvCxnSpPr>
          <p:nvPr/>
        </p:nvCxnSpPr>
        <p:spPr>
          <a:xfrm>
            <a:off x="3415356" y="4873592"/>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B604D2FA-137F-4E9D-81D3-9B5A65124D8E}"/>
              </a:ext>
            </a:extLst>
          </p:cNvPr>
          <p:cNvSpPr/>
          <p:nvPr/>
        </p:nvSpPr>
        <p:spPr>
          <a:xfrm>
            <a:off x="1255086" y="5061946"/>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65" name="Straight Arrow Connector 64">
            <a:extLst>
              <a:ext uri="{FF2B5EF4-FFF2-40B4-BE49-F238E27FC236}">
                <a16:creationId xmlns:a16="http://schemas.microsoft.com/office/drawing/2014/main" id="{C39B394A-1749-47C4-8A27-C63FE0EBDDB5}"/>
              </a:ext>
            </a:extLst>
          </p:cNvPr>
          <p:cNvCxnSpPr>
            <a:cxnSpLocks/>
            <a:stCxn id="64" idx="3"/>
          </p:cNvCxnSpPr>
          <p:nvPr/>
        </p:nvCxnSpPr>
        <p:spPr>
          <a:xfrm>
            <a:off x="3415356" y="5193808"/>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4DED0B0C-37BE-4848-9095-A8B6B2B9C66F}"/>
              </a:ext>
            </a:extLst>
          </p:cNvPr>
          <p:cNvSpPr/>
          <p:nvPr/>
        </p:nvSpPr>
        <p:spPr>
          <a:xfrm>
            <a:off x="1255086" y="5413176"/>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67" name="Straight Arrow Connector 66">
            <a:extLst>
              <a:ext uri="{FF2B5EF4-FFF2-40B4-BE49-F238E27FC236}">
                <a16:creationId xmlns:a16="http://schemas.microsoft.com/office/drawing/2014/main" id="{BA73FFE9-52F1-4301-82C0-3C12FA71E9CF}"/>
              </a:ext>
            </a:extLst>
          </p:cNvPr>
          <p:cNvCxnSpPr>
            <a:cxnSpLocks/>
            <a:stCxn id="66" idx="3"/>
          </p:cNvCxnSpPr>
          <p:nvPr/>
        </p:nvCxnSpPr>
        <p:spPr>
          <a:xfrm>
            <a:off x="3415356" y="5545038"/>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29408D45-C608-43B3-AA62-2D762A584531}"/>
              </a:ext>
            </a:extLst>
          </p:cNvPr>
          <p:cNvSpPr/>
          <p:nvPr/>
        </p:nvSpPr>
        <p:spPr>
          <a:xfrm>
            <a:off x="8989060" y="4142521"/>
            <a:ext cx="2518410" cy="53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Continuous Rotation Servo</a:t>
            </a:r>
          </a:p>
        </p:txBody>
      </p:sp>
      <p:cxnSp>
        <p:nvCxnSpPr>
          <p:cNvPr id="69" name="Straight Arrow Connector 68">
            <a:extLst>
              <a:ext uri="{FF2B5EF4-FFF2-40B4-BE49-F238E27FC236}">
                <a16:creationId xmlns:a16="http://schemas.microsoft.com/office/drawing/2014/main" id="{CF6CECF2-5538-4C53-ACF0-64AE4852BFC8}"/>
              </a:ext>
            </a:extLst>
          </p:cNvPr>
          <p:cNvCxnSpPr>
            <a:cxnSpLocks/>
          </p:cNvCxnSpPr>
          <p:nvPr/>
        </p:nvCxnSpPr>
        <p:spPr>
          <a:xfrm flipH="1">
            <a:off x="7742853" y="4419600"/>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F4527AD-9D41-458B-B531-1539C3725BA1}"/>
              </a:ext>
            </a:extLst>
          </p:cNvPr>
          <p:cNvCxnSpPr>
            <a:cxnSpLocks/>
          </p:cNvCxnSpPr>
          <p:nvPr/>
        </p:nvCxnSpPr>
        <p:spPr>
          <a:xfrm flipH="1">
            <a:off x="7742853" y="5032454"/>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07715092-F306-42CF-97A1-F1B227E03BCA}"/>
              </a:ext>
            </a:extLst>
          </p:cNvPr>
          <p:cNvSpPr txBox="1"/>
          <p:nvPr/>
        </p:nvSpPr>
        <p:spPr>
          <a:xfrm>
            <a:off x="6826868" y="4255331"/>
            <a:ext cx="990600" cy="307777"/>
          </a:xfrm>
          <a:prstGeom prst="rect">
            <a:avLst/>
          </a:prstGeom>
          <a:noFill/>
        </p:spPr>
        <p:txBody>
          <a:bodyPr wrap="square" rtlCol="0">
            <a:spAutoFit/>
          </a:bodyPr>
          <a:lstStyle/>
          <a:p>
            <a:r>
              <a:rPr lang="en-US" sz="1400" dirty="0">
                <a:solidFill>
                  <a:schemeClr val="bg1"/>
                </a:solidFill>
              </a:rPr>
              <a:t>PWM0-B</a:t>
            </a:r>
          </a:p>
        </p:txBody>
      </p:sp>
      <p:sp>
        <p:nvSpPr>
          <p:cNvPr id="74" name="TextBox 73">
            <a:extLst>
              <a:ext uri="{FF2B5EF4-FFF2-40B4-BE49-F238E27FC236}">
                <a16:creationId xmlns:a16="http://schemas.microsoft.com/office/drawing/2014/main" id="{50C20FD1-0AC5-4853-9DAB-CAF3E151E40D}"/>
              </a:ext>
            </a:extLst>
          </p:cNvPr>
          <p:cNvSpPr txBox="1"/>
          <p:nvPr/>
        </p:nvSpPr>
        <p:spPr>
          <a:xfrm>
            <a:off x="6795900" y="4873592"/>
            <a:ext cx="990600" cy="307777"/>
          </a:xfrm>
          <a:prstGeom prst="rect">
            <a:avLst/>
          </a:prstGeom>
          <a:noFill/>
        </p:spPr>
        <p:txBody>
          <a:bodyPr wrap="square" rtlCol="0">
            <a:spAutoFit/>
          </a:bodyPr>
          <a:lstStyle/>
          <a:p>
            <a:r>
              <a:rPr lang="en-US" sz="1400" dirty="0">
                <a:solidFill>
                  <a:schemeClr val="bg1"/>
                </a:solidFill>
              </a:rPr>
              <a:t>GPIO_IN</a:t>
            </a:r>
          </a:p>
        </p:txBody>
      </p:sp>
      <p:sp>
        <p:nvSpPr>
          <p:cNvPr id="76" name="Rectangle: Rounded Corners 75">
            <a:extLst>
              <a:ext uri="{FF2B5EF4-FFF2-40B4-BE49-F238E27FC236}">
                <a16:creationId xmlns:a16="http://schemas.microsoft.com/office/drawing/2014/main" id="{A8A28C52-9D8C-42FA-B952-0938015651C5}"/>
              </a:ext>
            </a:extLst>
          </p:cNvPr>
          <p:cNvSpPr/>
          <p:nvPr/>
        </p:nvSpPr>
        <p:spPr>
          <a:xfrm>
            <a:off x="9001760" y="4869393"/>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Button</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3" name="Content Placeholder 2">
            <a:extLst>
              <a:ext uri="{FF2B5EF4-FFF2-40B4-BE49-F238E27FC236}">
                <a16:creationId xmlns:a16="http://schemas.microsoft.com/office/drawing/2014/main" id="{39FC9173-ADDE-4A3D-BDB4-3F990F1032E5}"/>
              </a:ext>
            </a:extLst>
          </p:cNvPr>
          <p:cNvSpPr>
            <a:spLocks noGrp="1"/>
          </p:cNvSpPr>
          <p:nvPr>
            <p:ph idx="1"/>
          </p:nvPr>
        </p:nvSpPr>
        <p:spPr/>
        <p:txBody>
          <a:bodyPr/>
          <a:lstStyle/>
          <a:p>
            <a:r>
              <a:rPr lang="en-US" dirty="0"/>
              <a:t>Create a Power Block Diagram</a:t>
            </a:r>
          </a:p>
          <a:p>
            <a:pPr lvl="1"/>
            <a:r>
              <a:rPr lang="en-US" dirty="0"/>
              <a:t>Label voltages / currents of components</a:t>
            </a:r>
          </a:p>
          <a:p>
            <a:endParaRPr lang="en-US" dirty="0"/>
          </a:p>
        </p:txBody>
      </p:sp>
      <p:sp>
        <p:nvSpPr>
          <p:cNvPr id="35" name="Rectangle: Rounded Corners 34">
            <a:extLst>
              <a:ext uri="{FF2B5EF4-FFF2-40B4-BE49-F238E27FC236}">
                <a16:creationId xmlns:a16="http://schemas.microsoft.com/office/drawing/2014/main" id="{0DCD437D-0849-4543-B065-F372DECA627B}"/>
              </a:ext>
            </a:extLst>
          </p:cNvPr>
          <p:cNvSpPr/>
          <p:nvPr/>
        </p:nvSpPr>
        <p:spPr>
          <a:xfrm>
            <a:off x="4539284" y="2076450"/>
            <a:ext cx="3162300" cy="4000500"/>
          </a:xfrm>
          <a:prstGeom prst="roundRect">
            <a:avLst/>
          </a:prstGeom>
          <a:solidFill>
            <a:schemeClr val="accent1"/>
          </a:solidFill>
          <a:ln>
            <a:solidFill>
              <a:schemeClr val="tx1"/>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err="1"/>
              <a:t>PocketBeagle</a:t>
            </a:r>
            <a:endParaRPr lang="en-US" dirty="0"/>
          </a:p>
        </p:txBody>
      </p:sp>
      <p:sp>
        <p:nvSpPr>
          <p:cNvPr id="39" name="TextBox 38">
            <a:extLst>
              <a:ext uri="{FF2B5EF4-FFF2-40B4-BE49-F238E27FC236}">
                <a16:creationId xmlns:a16="http://schemas.microsoft.com/office/drawing/2014/main" id="{31395C9C-4A50-4628-B993-B228147666FF}"/>
              </a:ext>
            </a:extLst>
          </p:cNvPr>
          <p:cNvSpPr txBox="1"/>
          <p:nvPr/>
        </p:nvSpPr>
        <p:spPr>
          <a:xfrm>
            <a:off x="6743700" y="2857500"/>
            <a:ext cx="990600" cy="307777"/>
          </a:xfrm>
          <a:prstGeom prst="rect">
            <a:avLst/>
          </a:prstGeom>
          <a:noFill/>
        </p:spPr>
        <p:txBody>
          <a:bodyPr wrap="square" rtlCol="0">
            <a:spAutoFit/>
          </a:bodyPr>
          <a:lstStyle/>
          <a:p>
            <a:r>
              <a:rPr lang="en-US" sz="1400" dirty="0">
                <a:solidFill>
                  <a:schemeClr val="bg1"/>
                </a:solidFill>
              </a:rPr>
              <a:t>PWM0-A</a:t>
            </a:r>
          </a:p>
        </p:txBody>
      </p:sp>
      <p:sp>
        <p:nvSpPr>
          <p:cNvPr id="40" name="TextBox 39">
            <a:extLst>
              <a:ext uri="{FF2B5EF4-FFF2-40B4-BE49-F238E27FC236}">
                <a16:creationId xmlns:a16="http://schemas.microsoft.com/office/drawing/2014/main" id="{EA0408D2-D3FE-4AEB-8647-EDCBAE686F73}"/>
              </a:ext>
            </a:extLst>
          </p:cNvPr>
          <p:cNvSpPr txBox="1"/>
          <p:nvPr/>
        </p:nvSpPr>
        <p:spPr>
          <a:xfrm>
            <a:off x="6743700" y="3219450"/>
            <a:ext cx="990600" cy="307777"/>
          </a:xfrm>
          <a:prstGeom prst="rect">
            <a:avLst/>
          </a:prstGeom>
          <a:noFill/>
        </p:spPr>
        <p:txBody>
          <a:bodyPr wrap="square" rtlCol="0">
            <a:spAutoFit/>
          </a:bodyPr>
          <a:lstStyle/>
          <a:p>
            <a:r>
              <a:rPr lang="en-US" sz="1400" dirty="0">
                <a:solidFill>
                  <a:schemeClr val="bg1"/>
                </a:solidFill>
              </a:rPr>
              <a:t>PWM1-A</a:t>
            </a:r>
          </a:p>
        </p:txBody>
      </p:sp>
      <p:sp>
        <p:nvSpPr>
          <p:cNvPr id="41" name="TextBox 40">
            <a:extLst>
              <a:ext uri="{FF2B5EF4-FFF2-40B4-BE49-F238E27FC236}">
                <a16:creationId xmlns:a16="http://schemas.microsoft.com/office/drawing/2014/main" id="{3ACB71E5-1FD4-4BDA-A9AA-73F03A3B1EBF}"/>
              </a:ext>
            </a:extLst>
          </p:cNvPr>
          <p:cNvSpPr txBox="1"/>
          <p:nvPr/>
        </p:nvSpPr>
        <p:spPr>
          <a:xfrm>
            <a:off x="6743700" y="3578423"/>
            <a:ext cx="990600" cy="307777"/>
          </a:xfrm>
          <a:prstGeom prst="rect">
            <a:avLst/>
          </a:prstGeom>
          <a:noFill/>
        </p:spPr>
        <p:txBody>
          <a:bodyPr wrap="square" rtlCol="0">
            <a:spAutoFit/>
          </a:bodyPr>
          <a:lstStyle/>
          <a:p>
            <a:r>
              <a:rPr lang="en-US" sz="1400" dirty="0">
                <a:solidFill>
                  <a:schemeClr val="bg1"/>
                </a:solidFill>
              </a:rPr>
              <a:t>PWM2-B</a:t>
            </a:r>
          </a:p>
        </p:txBody>
      </p:sp>
      <p:cxnSp>
        <p:nvCxnSpPr>
          <p:cNvPr id="42" name="Straight Arrow Connector 41">
            <a:extLst>
              <a:ext uri="{FF2B5EF4-FFF2-40B4-BE49-F238E27FC236}">
                <a16:creationId xmlns:a16="http://schemas.microsoft.com/office/drawing/2014/main" id="{20BDF7F5-AEBE-4A89-931B-F6E1C26E25B9}"/>
              </a:ext>
            </a:extLst>
          </p:cNvPr>
          <p:cNvCxnSpPr>
            <a:cxnSpLocks/>
          </p:cNvCxnSpPr>
          <p:nvPr/>
        </p:nvCxnSpPr>
        <p:spPr>
          <a:xfrm flipH="1">
            <a:off x="7734300" y="3009900"/>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928063E-68FA-41CF-9355-DFC1B78BF9A8}"/>
              </a:ext>
            </a:extLst>
          </p:cNvPr>
          <p:cNvCxnSpPr>
            <a:cxnSpLocks/>
          </p:cNvCxnSpPr>
          <p:nvPr/>
        </p:nvCxnSpPr>
        <p:spPr>
          <a:xfrm flipH="1">
            <a:off x="7734300" y="3373338"/>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5E3BE3F-35E7-4505-9FCB-0885A59F51AD}"/>
              </a:ext>
            </a:extLst>
          </p:cNvPr>
          <p:cNvCxnSpPr>
            <a:cxnSpLocks/>
          </p:cNvCxnSpPr>
          <p:nvPr/>
        </p:nvCxnSpPr>
        <p:spPr>
          <a:xfrm flipH="1">
            <a:off x="7734300" y="3733800"/>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20C8D776-CBBE-496A-A10A-F414EE4B2776}"/>
              </a:ext>
            </a:extLst>
          </p:cNvPr>
          <p:cNvSpPr/>
          <p:nvPr/>
        </p:nvSpPr>
        <p:spPr>
          <a:xfrm>
            <a:off x="8991600" y="2857500"/>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Speaker 1</a:t>
            </a:r>
          </a:p>
        </p:txBody>
      </p:sp>
      <p:sp>
        <p:nvSpPr>
          <p:cNvPr id="47" name="Rectangle: Rounded Corners 46">
            <a:extLst>
              <a:ext uri="{FF2B5EF4-FFF2-40B4-BE49-F238E27FC236}">
                <a16:creationId xmlns:a16="http://schemas.microsoft.com/office/drawing/2014/main" id="{AE52C50C-9AFD-49F1-8C23-D0B34F60E3DD}"/>
              </a:ext>
            </a:extLst>
          </p:cNvPr>
          <p:cNvSpPr/>
          <p:nvPr/>
        </p:nvSpPr>
        <p:spPr>
          <a:xfrm>
            <a:off x="9001760" y="3219451"/>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Speaker 2</a:t>
            </a:r>
          </a:p>
        </p:txBody>
      </p:sp>
      <p:sp>
        <p:nvSpPr>
          <p:cNvPr id="48" name="Rectangle: Rounded Corners 47">
            <a:extLst>
              <a:ext uri="{FF2B5EF4-FFF2-40B4-BE49-F238E27FC236}">
                <a16:creationId xmlns:a16="http://schemas.microsoft.com/office/drawing/2014/main" id="{435F5B13-39C5-4F64-8E0F-22AF923281CB}"/>
              </a:ext>
            </a:extLst>
          </p:cNvPr>
          <p:cNvSpPr/>
          <p:nvPr/>
        </p:nvSpPr>
        <p:spPr>
          <a:xfrm>
            <a:off x="8989060" y="3595766"/>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Speaker 3</a:t>
            </a:r>
          </a:p>
        </p:txBody>
      </p:sp>
      <p:sp>
        <p:nvSpPr>
          <p:cNvPr id="49" name="Rectangle: Rounded Corners 48">
            <a:extLst>
              <a:ext uri="{FF2B5EF4-FFF2-40B4-BE49-F238E27FC236}">
                <a16:creationId xmlns:a16="http://schemas.microsoft.com/office/drawing/2014/main" id="{FD45CBBD-924C-46CB-8ACB-28375923EB8A}"/>
              </a:ext>
            </a:extLst>
          </p:cNvPr>
          <p:cNvSpPr/>
          <p:nvPr/>
        </p:nvSpPr>
        <p:spPr>
          <a:xfrm>
            <a:off x="1192758" y="3105440"/>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50" name="Straight Arrow Connector 49">
            <a:extLst>
              <a:ext uri="{FF2B5EF4-FFF2-40B4-BE49-F238E27FC236}">
                <a16:creationId xmlns:a16="http://schemas.microsoft.com/office/drawing/2014/main" id="{5E103F22-CCE0-4900-83FE-F40B328298F9}"/>
              </a:ext>
            </a:extLst>
          </p:cNvPr>
          <p:cNvCxnSpPr>
            <a:cxnSpLocks/>
            <a:stCxn id="49" idx="3"/>
          </p:cNvCxnSpPr>
          <p:nvPr/>
        </p:nvCxnSpPr>
        <p:spPr>
          <a:xfrm>
            <a:off x="3353028" y="3237302"/>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59FD841A-3091-47F7-BB2C-37E0010AB1A9}"/>
              </a:ext>
            </a:extLst>
          </p:cNvPr>
          <p:cNvSpPr/>
          <p:nvPr/>
        </p:nvSpPr>
        <p:spPr>
          <a:xfrm>
            <a:off x="4333088" y="3030450"/>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cxnSp>
        <p:nvCxnSpPr>
          <p:cNvPr id="54" name="Straight Arrow Connector 53">
            <a:extLst>
              <a:ext uri="{FF2B5EF4-FFF2-40B4-BE49-F238E27FC236}">
                <a16:creationId xmlns:a16="http://schemas.microsoft.com/office/drawing/2014/main" id="{6F8FDEA2-89F2-4878-B8D5-543009A12C2B}"/>
              </a:ext>
            </a:extLst>
          </p:cNvPr>
          <p:cNvCxnSpPr>
            <a:cxnSpLocks/>
          </p:cNvCxnSpPr>
          <p:nvPr/>
        </p:nvCxnSpPr>
        <p:spPr>
          <a:xfrm flipH="1">
            <a:off x="7734300" y="5676900"/>
            <a:ext cx="1049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34C73B43-B1C3-4E33-AC17-F4B70A7300BD}"/>
              </a:ext>
            </a:extLst>
          </p:cNvPr>
          <p:cNvSpPr/>
          <p:nvPr/>
        </p:nvSpPr>
        <p:spPr>
          <a:xfrm>
            <a:off x="8923953" y="5448299"/>
            <a:ext cx="2518410" cy="53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4-Digit 7-Segment Display</a:t>
            </a:r>
          </a:p>
          <a:p>
            <a:pPr algn="ctr"/>
            <a:r>
              <a:rPr lang="en-US" sz="1400" dirty="0"/>
              <a:t>(HT16K33)</a:t>
            </a:r>
          </a:p>
        </p:txBody>
      </p:sp>
      <p:sp>
        <p:nvSpPr>
          <p:cNvPr id="57" name="Rectangle 56">
            <a:extLst>
              <a:ext uri="{FF2B5EF4-FFF2-40B4-BE49-F238E27FC236}">
                <a16:creationId xmlns:a16="http://schemas.microsoft.com/office/drawing/2014/main" id="{84C2DFB7-992A-431D-83C9-A6E01687539A}"/>
              </a:ext>
            </a:extLst>
          </p:cNvPr>
          <p:cNvSpPr/>
          <p:nvPr/>
        </p:nvSpPr>
        <p:spPr>
          <a:xfrm>
            <a:off x="6741116" y="5476875"/>
            <a:ext cx="1031284"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SYS 3.3V</a:t>
            </a:r>
          </a:p>
        </p:txBody>
      </p:sp>
      <p:sp>
        <p:nvSpPr>
          <p:cNvPr id="58" name="Rectangle 57">
            <a:extLst>
              <a:ext uri="{FF2B5EF4-FFF2-40B4-BE49-F238E27FC236}">
                <a16:creationId xmlns:a16="http://schemas.microsoft.com/office/drawing/2014/main" id="{1738172E-B150-4576-AA1F-1247E9F2CD1C}"/>
              </a:ext>
            </a:extLst>
          </p:cNvPr>
          <p:cNvSpPr/>
          <p:nvPr/>
        </p:nvSpPr>
        <p:spPr>
          <a:xfrm>
            <a:off x="4333088" y="2657475"/>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sp>
        <p:nvSpPr>
          <p:cNvPr id="59" name="Rectangle 58">
            <a:extLst>
              <a:ext uri="{FF2B5EF4-FFF2-40B4-BE49-F238E27FC236}">
                <a16:creationId xmlns:a16="http://schemas.microsoft.com/office/drawing/2014/main" id="{531FD718-CAEF-48E8-AEF3-95B39B7299A0}"/>
              </a:ext>
            </a:extLst>
          </p:cNvPr>
          <p:cNvSpPr/>
          <p:nvPr/>
        </p:nvSpPr>
        <p:spPr>
          <a:xfrm>
            <a:off x="4344948" y="3378398"/>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sp>
        <p:nvSpPr>
          <p:cNvPr id="60" name="Rectangle 59">
            <a:extLst>
              <a:ext uri="{FF2B5EF4-FFF2-40B4-BE49-F238E27FC236}">
                <a16:creationId xmlns:a16="http://schemas.microsoft.com/office/drawing/2014/main" id="{3A942336-8231-44E3-83EE-0CD07DA8755C}"/>
              </a:ext>
            </a:extLst>
          </p:cNvPr>
          <p:cNvSpPr/>
          <p:nvPr/>
        </p:nvSpPr>
        <p:spPr>
          <a:xfrm>
            <a:off x="4352442" y="4644187"/>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sp>
        <p:nvSpPr>
          <p:cNvPr id="61" name="Rectangle 60">
            <a:extLst>
              <a:ext uri="{FF2B5EF4-FFF2-40B4-BE49-F238E27FC236}">
                <a16:creationId xmlns:a16="http://schemas.microsoft.com/office/drawing/2014/main" id="{F40FC95E-F07B-4C24-B735-971F0C10B20C}"/>
              </a:ext>
            </a:extLst>
          </p:cNvPr>
          <p:cNvSpPr/>
          <p:nvPr/>
        </p:nvSpPr>
        <p:spPr>
          <a:xfrm>
            <a:off x="4338624" y="5314948"/>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sp>
        <p:nvSpPr>
          <p:cNvPr id="62" name="Rectangle 61">
            <a:extLst>
              <a:ext uri="{FF2B5EF4-FFF2-40B4-BE49-F238E27FC236}">
                <a16:creationId xmlns:a16="http://schemas.microsoft.com/office/drawing/2014/main" id="{50D1BABB-5A06-418A-81A6-3C3DE1FA0C7B}"/>
              </a:ext>
            </a:extLst>
          </p:cNvPr>
          <p:cNvSpPr/>
          <p:nvPr/>
        </p:nvSpPr>
        <p:spPr>
          <a:xfrm>
            <a:off x="4354982" y="4953001"/>
            <a:ext cx="13716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AIN 1.8V</a:t>
            </a:r>
          </a:p>
        </p:txBody>
      </p:sp>
      <p:sp>
        <p:nvSpPr>
          <p:cNvPr id="63" name="Rectangle: Rounded Corners 62">
            <a:extLst>
              <a:ext uri="{FF2B5EF4-FFF2-40B4-BE49-F238E27FC236}">
                <a16:creationId xmlns:a16="http://schemas.microsoft.com/office/drawing/2014/main" id="{A3DE2577-0FE7-41DC-91BF-016478508A22}"/>
              </a:ext>
            </a:extLst>
          </p:cNvPr>
          <p:cNvSpPr/>
          <p:nvPr/>
        </p:nvSpPr>
        <p:spPr>
          <a:xfrm>
            <a:off x="1197914" y="2767065"/>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64" name="Straight Arrow Connector 63">
            <a:extLst>
              <a:ext uri="{FF2B5EF4-FFF2-40B4-BE49-F238E27FC236}">
                <a16:creationId xmlns:a16="http://schemas.microsoft.com/office/drawing/2014/main" id="{2F1E2647-1923-40B5-92DB-FB557A86DA65}"/>
              </a:ext>
            </a:extLst>
          </p:cNvPr>
          <p:cNvCxnSpPr>
            <a:cxnSpLocks/>
            <a:stCxn id="63" idx="3"/>
          </p:cNvCxnSpPr>
          <p:nvPr/>
        </p:nvCxnSpPr>
        <p:spPr>
          <a:xfrm>
            <a:off x="3358184" y="2898927"/>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B85D7EEB-3C59-4AC8-BAAD-763286D13994}"/>
              </a:ext>
            </a:extLst>
          </p:cNvPr>
          <p:cNvSpPr/>
          <p:nvPr/>
        </p:nvSpPr>
        <p:spPr>
          <a:xfrm>
            <a:off x="1192758" y="3433993"/>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66" name="Straight Arrow Connector 65">
            <a:extLst>
              <a:ext uri="{FF2B5EF4-FFF2-40B4-BE49-F238E27FC236}">
                <a16:creationId xmlns:a16="http://schemas.microsoft.com/office/drawing/2014/main" id="{18457509-C064-4D5F-A8E8-4D86C4D1EB4E}"/>
              </a:ext>
            </a:extLst>
          </p:cNvPr>
          <p:cNvCxnSpPr>
            <a:cxnSpLocks/>
            <a:stCxn id="65" idx="3"/>
          </p:cNvCxnSpPr>
          <p:nvPr/>
        </p:nvCxnSpPr>
        <p:spPr>
          <a:xfrm>
            <a:off x="3353028" y="3565855"/>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Rounded Corners 66">
            <a:extLst>
              <a:ext uri="{FF2B5EF4-FFF2-40B4-BE49-F238E27FC236}">
                <a16:creationId xmlns:a16="http://schemas.microsoft.com/office/drawing/2014/main" id="{33F1E0B7-8A5C-4C8C-BA55-883DBB1B81DF}"/>
              </a:ext>
            </a:extLst>
          </p:cNvPr>
          <p:cNvSpPr/>
          <p:nvPr/>
        </p:nvSpPr>
        <p:spPr>
          <a:xfrm>
            <a:off x="1255086" y="4741730"/>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68" name="Straight Arrow Connector 67">
            <a:extLst>
              <a:ext uri="{FF2B5EF4-FFF2-40B4-BE49-F238E27FC236}">
                <a16:creationId xmlns:a16="http://schemas.microsoft.com/office/drawing/2014/main" id="{3344183D-66D7-400A-B9BD-7F415FA1C83A}"/>
              </a:ext>
            </a:extLst>
          </p:cNvPr>
          <p:cNvCxnSpPr>
            <a:cxnSpLocks/>
            <a:stCxn id="67" idx="3"/>
          </p:cNvCxnSpPr>
          <p:nvPr/>
        </p:nvCxnSpPr>
        <p:spPr>
          <a:xfrm>
            <a:off x="3415356" y="4873592"/>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B82FFDC2-99F6-45EE-8015-731886A7FB49}"/>
              </a:ext>
            </a:extLst>
          </p:cNvPr>
          <p:cNvSpPr/>
          <p:nvPr/>
        </p:nvSpPr>
        <p:spPr>
          <a:xfrm>
            <a:off x="1255086" y="5061946"/>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70" name="Straight Arrow Connector 69">
            <a:extLst>
              <a:ext uri="{FF2B5EF4-FFF2-40B4-BE49-F238E27FC236}">
                <a16:creationId xmlns:a16="http://schemas.microsoft.com/office/drawing/2014/main" id="{12A02465-B09D-434E-804D-C0DA7B0C57CE}"/>
              </a:ext>
            </a:extLst>
          </p:cNvPr>
          <p:cNvCxnSpPr>
            <a:cxnSpLocks/>
            <a:stCxn id="69" idx="3"/>
          </p:cNvCxnSpPr>
          <p:nvPr/>
        </p:nvCxnSpPr>
        <p:spPr>
          <a:xfrm>
            <a:off x="3415356" y="5193808"/>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Rounded Corners 70">
            <a:extLst>
              <a:ext uri="{FF2B5EF4-FFF2-40B4-BE49-F238E27FC236}">
                <a16:creationId xmlns:a16="http://schemas.microsoft.com/office/drawing/2014/main" id="{B20F8C8F-0AA9-49F0-BF2E-4BB3C4725B35}"/>
              </a:ext>
            </a:extLst>
          </p:cNvPr>
          <p:cNvSpPr/>
          <p:nvPr/>
        </p:nvSpPr>
        <p:spPr>
          <a:xfrm>
            <a:off x="1255086" y="5413176"/>
            <a:ext cx="2160270" cy="26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Floating Header Pin</a:t>
            </a:r>
          </a:p>
        </p:txBody>
      </p:sp>
      <p:cxnSp>
        <p:nvCxnSpPr>
          <p:cNvPr id="72" name="Straight Arrow Connector 71">
            <a:extLst>
              <a:ext uri="{FF2B5EF4-FFF2-40B4-BE49-F238E27FC236}">
                <a16:creationId xmlns:a16="http://schemas.microsoft.com/office/drawing/2014/main" id="{53DC4B02-3F36-4F57-B735-4572E396FB7C}"/>
              </a:ext>
            </a:extLst>
          </p:cNvPr>
          <p:cNvCxnSpPr>
            <a:cxnSpLocks/>
            <a:stCxn id="71" idx="3"/>
          </p:cNvCxnSpPr>
          <p:nvPr/>
        </p:nvCxnSpPr>
        <p:spPr>
          <a:xfrm>
            <a:off x="3415356" y="5545038"/>
            <a:ext cx="1039012" cy="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A2B4AAF8-7577-4388-9709-318417367D54}"/>
              </a:ext>
            </a:extLst>
          </p:cNvPr>
          <p:cNvSpPr/>
          <p:nvPr/>
        </p:nvSpPr>
        <p:spPr>
          <a:xfrm>
            <a:off x="8989060" y="4142521"/>
            <a:ext cx="2518410" cy="53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Continuous Rotation Servo</a:t>
            </a:r>
          </a:p>
        </p:txBody>
      </p:sp>
      <p:cxnSp>
        <p:nvCxnSpPr>
          <p:cNvPr id="74" name="Straight Arrow Connector 73">
            <a:extLst>
              <a:ext uri="{FF2B5EF4-FFF2-40B4-BE49-F238E27FC236}">
                <a16:creationId xmlns:a16="http://schemas.microsoft.com/office/drawing/2014/main" id="{2F49F216-177F-40CC-9231-BF5114AD6B81}"/>
              </a:ext>
            </a:extLst>
          </p:cNvPr>
          <p:cNvCxnSpPr>
            <a:cxnSpLocks/>
          </p:cNvCxnSpPr>
          <p:nvPr/>
        </p:nvCxnSpPr>
        <p:spPr>
          <a:xfrm flipH="1">
            <a:off x="7742853" y="4419600"/>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182B1E8-CE09-402C-9D8D-C8D3E71A6006}"/>
              </a:ext>
            </a:extLst>
          </p:cNvPr>
          <p:cNvCxnSpPr>
            <a:cxnSpLocks/>
          </p:cNvCxnSpPr>
          <p:nvPr/>
        </p:nvCxnSpPr>
        <p:spPr>
          <a:xfrm flipH="1">
            <a:off x="7742853" y="5032454"/>
            <a:ext cx="1181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653A881F-DD49-4AD3-95FF-49FD2A8FD574}"/>
              </a:ext>
            </a:extLst>
          </p:cNvPr>
          <p:cNvSpPr txBox="1"/>
          <p:nvPr/>
        </p:nvSpPr>
        <p:spPr>
          <a:xfrm>
            <a:off x="6826868" y="4255331"/>
            <a:ext cx="990600" cy="307777"/>
          </a:xfrm>
          <a:prstGeom prst="rect">
            <a:avLst/>
          </a:prstGeom>
          <a:noFill/>
        </p:spPr>
        <p:txBody>
          <a:bodyPr wrap="square" rtlCol="0">
            <a:spAutoFit/>
          </a:bodyPr>
          <a:lstStyle/>
          <a:p>
            <a:r>
              <a:rPr lang="en-US" sz="1400" dirty="0">
                <a:solidFill>
                  <a:schemeClr val="bg1"/>
                </a:solidFill>
              </a:rPr>
              <a:t>PWM0-B</a:t>
            </a:r>
          </a:p>
        </p:txBody>
      </p:sp>
      <p:sp>
        <p:nvSpPr>
          <p:cNvPr id="77" name="TextBox 76">
            <a:extLst>
              <a:ext uri="{FF2B5EF4-FFF2-40B4-BE49-F238E27FC236}">
                <a16:creationId xmlns:a16="http://schemas.microsoft.com/office/drawing/2014/main" id="{75948C07-6A70-435B-814E-4A4753E7801D}"/>
              </a:ext>
            </a:extLst>
          </p:cNvPr>
          <p:cNvSpPr txBox="1"/>
          <p:nvPr/>
        </p:nvSpPr>
        <p:spPr>
          <a:xfrm>
            <a:off x="6768926" y="4862374"/>
            <a:ext cx="990600" cy="307777"/>
          </a:xfrm>
          <a:prstGeom prst="rect">
            <a:avLst/>
          </a:prstGeom>
          <a:noFill/>
        </p:spPr>
        <p:txBody>
          <a:bodyPr wrap="square" rtlCol="0">
            <a:spAutoFit/>
          </a:bodyPr>
          <a:lstStyle/>
          <a:p>
            <a:r>
              <a:rPr lang="en-US" sz="1400" dirty="0">
                <a:solidFill>
                  <a:schemeClr val="bg1"/>
                </a:solidFill>
              </a:rPr>
              <a:t>SYS 3.3V</a:t>
            </a:r>
          </a:p>
        </p:txBody>
      </p:sp>
      <p:sp>
        <p:nvSpPr>
          <p:cNvPr id="78" name="Rectangle: Rounded Corners 77">
            <a:extLst>
              <a:ext uri="{FF2B5EF4-FFF2-40B4-BE49-F238E27FC236}">
                <a16:creationId xmlns:a16="http://schemas.microsoft.com/office/drawing/2014/main" id="{9117B728-D857-4723-BAE5-584431D4601E}"/>
              </a:ext>
            </a:extLst>
          </p:cNvPr>
          <p:cNvSpPr/>
          <p:nvPr/>
        </p:nvSpPr>
        <p:spPr>
          <a:xfrm>
            <a:off x="9001760" y="4869393"/>
            <a:ext cx="1143000" cy="307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Button</a:t>
            </a:r>
          </a:p>
        </p:txBody>
      </p:sp>
      <p:sp>
        <p:nvSpPr>
          <p:cNvPr id="4" name="TextBox 3">
            <a:extLst>
              <a:ext uri="{FF2B5EF4-FFF2-40B4-BE49-F238E27FC236}">
                <a16:creationId xmlns:a16="http://schemas.microsoft.com/office/drawing/2014/main" id="{0E857371-6604-4C3E-A6FE-9AE6C354924F}"/>
              </a:ext>
            </a:extLst>
          </p:cNvPr>
          <p:cNvSpPr txBox="1"/>
          <p:nvPr/>
        </p:nvSpPr>
        <p:spPr>
          <a:xfrm>
            <a:off x="7857808" y="2751415"/>
            <a:ext cx="1104900" cy="261610"/>
          </a:xfrm>
          <a:prstGeom prst="rect">
            <a:avLst/>
          </a:prstGeom>
          <a:noFill/>
        </p:spPr>
        <p:txBody>
          <a:bodyPr wrap="square" rtlCol="0">
            <a:spAutoFit/>
          </a:bodyPr>
          <a:lstStyle/>
          <a:p>
            <a:r>
              <a:rPr lang="en-US" sz="1100" dirty="0"/>
              <a:t>3.3V, 140 mA</a:t>
            </a:r>
          </a:p>
        </p:txBody>
      </p:sp>
      <p:sp>
        <p:nvSpPr>
          <p:cNvPr id="5" name="TextBox 4">
            <a:extLst>
              <a:ext uri="{FF2B5EF4-FFF2-40B4-BE49-F238E27FC236}">
                <a16:creationId xmlns:a16="http://schemas.microsoft.com/office/drawing/2014/main" id="{62C8FB9C-5049-495A-9C57-893E1BAEF2AE}"/>
              </a:ext>
            </a:extLst>
          </p:cNvPr>
          <p:cNvSpPr txBox="1"/>
          <p:nvPr/>
        </p:nvSpPr>
        <p:spPr>
          <a:xfrm>
            <a:off x="3458014" y="3367455"/>
            <a:ext cx="1104900" cy="400110"/>
          </a:xfrm>
          <a:prstGeom prst="rect">
            <a:avLst/>
          </a:prstGeom>
          <a:noFill/>
        </p:spPr>
        <p:txBody>
          <a:bodyPr wrap="square" rtlCol="0">
            <a:spAutoFit/>
          </a:bodyPr>
          <a:lstStyle/>
          <a:p>
            <a:r>
              <a:rPr lang="en-US" sz="1000" dirty="0"/>
              <a:t>No applied voltage</a:t>
            </a:r>
          </a:p>
        </p:txBody>
      </p:sp>
      <p:sp>
        <p:nvSpPr>
          <p:cNvPr id="6" name="TextBox 5">
            <a:extLst>
              <a:ext uri="{FF2B5EF4-FFF2-40B4-BE49-F238E27FC236}">
                <a16:creationId xmlns:a16="http://schemas.microsoft.com/office/drawing/2014/main" id="{6C18B2D8-9B4B-4B83-AB73-A55374187F24}"/>
              </a:ext>
            </a:extLst>
          </p:cNvPr>
          <p:cNvSpPr txBox="1"/>
          <p:nvPr/>
        </p:nvSpPr>
        <p:spPr>
          <a:xfrm>
            <a:off x="7857808" y="3483140"/>
            <a:ext cx="1104900" cy="261610"/>
          </a:xfrm>
          <a:prstGeom prst="rect">
            <a:avLst/>
          </a:prstGeom>
          <a:noFill/>
        </p:spPr>
        <p:txBody>
          <a:bodyPr wrap="square" rtlCol="0">
            <a:spAutoFit/>
          </a:bodyPr>
          <a:lstStyle/>
          <a:p>
            <a:r>
              <a:rPr lang="en-US" sz="1100" dirty="0"/>
              <a:t>3.3V, 140 mA</a:t>
            </a:r>
          </a:p>
        </p:txBody>
      </p:sp>
      <p:sp>
        <p:nvSpPr>
          <p:cNvPr id="7" name="TextBox 6">
            <a:extLst>
              <a:ext uri="{FF2B5EF4-FFF2-40B4-BE49-F238E27FC236}">
                <a16:creationId xmlns:a16="http://schemas.microsoft.com/office/drawing/2014/main" id="{FA9075B2-6FDC-40CE-B3FE-CDB76714E54F}"/>
              </a:ext>
            </a:extLst>
          </p:cNvPr>
          <p:cNvSpPr txBox="1"/>
          <p:nvPr/>
        </p:nvSpPr>
        <p:spPr>
          <a:xfrm>
            <a:off x="7857808" y="4160393"/>
            <a:ext cx="1104900" cy="261610"/>
          </a:xfrm>
          <a:prstGeom prst="rect">
            <a:avLst/>
          </a:prstGeom>
          <a:noFill/>
        </p:spPr>
        <p:txBody>
          <a:bodyPr wrap="square" rtlCol="0">
            <a:spAutoFit/>
          </a:bodyPr>
          <a:lstStyle/>
          <a:p>
            <a:r>
              <a:rPr lang="en-US" sz="1100" dirty="0"/>
              <a:t>3.3V, 140 mA</a:t>
            </a:r>
          </a:p>
        </p:txBody>
      </p:sp>
      <p:sp>
        <p:nvSpPr>
          <p:cNvPr id="9" name="TextBox 8">
            <a:extLst>
              <a:ext uri="{FF2B5EF4-FFF2-40B4-BE49-F238E27FC236}">
                <a16:creationId xmlns:a16="http://schemas.microsoft.com/office/drawing/2014/main" id="{BBABDF92-4AB1-47FF-AA9E-324FE5F91FC9}"/>
              </a:ext>
            </a:extLst>
          </p:cNvPr>
          <p:cNvSpPr txBox="1"/>
          <p:nvPr/>
        </p:nvSpPr>
        <p:spPr>
          <a:xfrm>
            <a:off x="7819708" y="5453388"/>
            <a:ext cx="1143000" cy="261610"/>
          </a:xfrm>
          <a:prstGeom prst="rect">
            <a:avLst/>
          </a:prstGeom>
          <a:noFill/>
        </p:spPr>
        <p:txBody>
          <a:bodyPr wrap="square" rtlCol="0">
            <a:spAutoFit/>
          </a:bodyPr>
          <a:lstStyle/>
          <a:p>
            <a:r>
              <a:rPr lang="en-US" sz="1100" dirty="0"/>
              <a:t>3.3V, 20 mA</a:t>
            </a:r>
          </a:p>
        </p:txBody>
      </p:sp>
      <p:sp>
        <p:nvSpPr>
          <p:cNvPr id="10" name="TextBox 9">
            <a:extLst>
              <a:ext uri="{FF2B5EF4-FFF2-40B4-BE49-F238E27FC236}">
                <a16:creationId xmlns:a16="http://schemas.microsoft.com/office/drawing/2014/main" id="{5A1166F1-54BC-43DA-8170-A11ADDFC4C11}"/>
              </a:ext>
            </a:extLst>
          </p:cNvPr>
          <p:cNvSpPr txBox="1"/>
          <p:nvPr/>
        </p:nvSpPr>
        <p:spPr>
          <a:xfrm>
            <a:off x="7843672" y="4828319"/>
            <a:ext cx="1143000" cy="430887"/>
          </a:xfrm>
          <a:prstGeom prst="rect">
            <a:avLst/>
          </a:prstGeom>
          <a:noFill/>
        </p:spPr>
        <p:txBody>
          <a:bodyPr wrap="square" rtlCol="0">
            <a:spAutoFit/>
          </a:bodyPr>
          <a:lstStyle/>
          <a:p>
            <a:r>
              <a:rPr lang="en-US" sz="1100" dirty="0"/>
              <a:t>3.3V, current unknown</a:t>
            </a:r>
          </a:p>
        </p:txBody>
      </p:sp>
      <p:sp>
        <p:nvSpPr>
          <p:cNvPr id="11" name="TextBox 10">
            <a:extLst>
              <a:ext uri="{FF2B5EF4-FFF2-40B4-BE49-F238E27FC236}">
                <a16:creationId xmlns:a16="http://schemas.microsoft.com/office/drawing/2014/main" id="{57989A40-7FCC-4546-802D-EC56B93DC302}"/>
              </a:ext>
            </a:extLst>
          </p:cNvPr>
          <p:cNvSpPr txBox="1"/>
          <p:nvPr/>
        </p:nvSpPr>
        <p:spPr>
          <a:xfrm>
            <a:off x="7843672" y="3098119"/>
            <a:ext cx="1104900" cy="261610"/>
          </a:xfrm>
          <a:prstGeom prst="rect">
            <a:avLst/>
          </a:prstGeom>
          <a:noFill/>
        </p:spPr>
        <p:txBody>
          <a:bodyPr wrap="square" rtlCol="0">
            <a:spAutoFit/>
          </a:bodyPr>
          <a:lstStyle/>
          <a:p>
            <a:r>
              <a:rPr lang="en-US" sz="1100" dirty="0"/>
              <a:t>3.3V, 140 mA</a:t>
            </a:r>
          </a:p>
        </p:txBody>
      </p:sp>
      <p:sp>
        <p:nvSpPr>
          <p:cNvPr id="13" name="TextBox 12">
            <a:extLst>
              <a:ext uri="{FF2B5EF4-FFF2-40B4-BE49-F238E27FC236}">
                <a16:creationId xmlns:a16="http://schemas.microsoft.com/office/drawing/2014/main" id="{4C45B3C0-A8A7-4685-9925-4E47603B00B4}"/>
              </a:ext>
            </a:extLst>
          </p:cNvPr>
          <p:cNvSpPr txBox="1"/>
          <p:nvPr/>
        </p:nvSpPr>
        <p:spPr>
          <a:xfrm>
            <a:off x="3500472" y="3043000"/>
            <a:ext cx="1104900" cy="400110"/>
          </a:xfrm>
          <a:prstGeom prst="rect">
            <a:avLst/>
          </a:prstGeom>
          <a:noFill/>
        </p:spPr>
        <p:txBody>
          <a:bodyPr wrap="square" rtlCol="0">
            <a:spAutoFit/>
          </a:bodyPr>
          <a:lstStyle/>
          <a:p>
            <a:r>
              <a:rPr lang="en-US" sz="1000" dirty="0"/>
              <a:t>No applied voltage</a:t>
            </a:r>
          </a:p>
        </p:txBody>
      </p:sp>
      <p:sp>
        <p:nvSpPr>
          <p:cNvPr id="14" name="TextBox 13">
            <a:extLst>
              <a:ext uri="{FF2B5EF4-FFF2-40B4-BE49-F238E27FC236}">
                <a16:creationId xmlns:a16="http://schemas.microsoft.com/office/drawing/2014/main" id="{E79BBEFB-4F32-4679-BF8B-73CF2DF9ABE9}"/>
              </a:ext>
            </a:extLst>
          </p:cNvPr>
          <p:cNvSpPr txBox="1"/>
          <p:nvPr/>
        </p:nvSpPr>
        <p:spPr>
          <a:xfrm>
            <a:off x="3524126" y="2712043"/>
            <a:ext cx="1104900" cy="400110"/>
          </a:xfrm>
          <a:prstGeom prst="rect">
            <a:avLst/>
          </a:prstGeom>
          <a:noFill/>
        </p:spPr>
        <p:txBody>
          <a:bodyPr wrap="square" rtlCol="0">
            <a:spAutoFit/>
          </a:bodyPr>
          <a:lstStyle/>
          <a:p>
            <a:r>
              <a:rPr lang="en-US" sz="1000" dirty="0"/>
              <a:t>No applied voltage</a:t>
            </a:r>
          </a:p>
        </p:txBody>
      </p:sp>
      <p:sp>
        <p:nvSpPr>
          <p:cNvPr id="15" name="TextBox 14">
            <a:extLst>
              <a:ext uri="{FF2B5EF4-FFF2-40B4-BE49-F238E27FC236}">
                <a16:creationId xmlns:a16="http://schemas.microsoft.com/office/drawing/2014/main" id="{7ED4559F-1C3C-4CC7-9858-B14C1B2F728C}"/>
              </a:ext>
            </a:extLst>
          </p:cNvPr>
          <p:cNvSpPr txBox="1"/>
          <p:nvPr/>
        </p:nvSpPr>
        <p:spPr>
          <a:xfrm>
            <a:off x="3505086" y="4663641"/>
            <a:ext cx="1104900" cy="400110"/>
          </a:xfrm>
          <a:prstGeom prst="rect">
            <a:avLst/>
          </a:prstGeom>
          <a:noFill/>
        </p:spPr>
        <p:txBody>
          <a:bodyPr wrap="square" rtlCol="0">
            <a:spAutoFit/>
          </a:bodyPr>
          <a:lstStyle/>
          <a:p>
            <a:r>
              <a:rPr lang="en-US" sz="1000" dirty="0"/>
              <a:t>No applied voltage</a:t>
            </a:r>
          </a:p>
        </p:txBody>
      </p:sp>
      <p:sp>
        <p:nvSpPr>
          <p:cNvPr id="16" name="TextBox 15">
            <a:extLst>
              <a:ext uri="{FF2B5EF4-FFF2-40B4-BE49-F238E27FC236}">
                <a16:creationId xmlns:a16="http://schemas.microsoft.com/office/drawing/2014/main" id="{6AD84A91-4562-49A4-B906-2836C1EE67DA}"/>
              </a:ext>
            </a:extLst>
          </p:cNvPr>
          <p:cNvSpPr txBox="1"/>
          <p:nvPr/>
        </p:nvSpPr>
        <p:spPr>
          <a:xfrm>
            <a:off x="3515838" y="4987352"/>
            <a:ext cx="1104900" cy="400110"/>
          </a:xfrm>
          <a:prstGeom prst="rect">
            <a:avLst/>
          </a:prstGeom>
          <a:noFill/>
        </p:spPr>
        <p:txBody>
          <a:bodyPr wrap="square" rtlCol="0">
            <a:spAutoFit/>
          </a:bodyPr>
          <a:lstStyle/>
          <a:p>
            <a:r>
              <a:rPr lang="en-US" sz="1000" dirty="0"/>
              <a:t>No applied voltage</a:t>
            </a:r>
          </a:p>
        </p:txBody>
      </p:sp>
      <p:sp>
        <p:nvSpPr>
          <p:cNvPr id="17" name="TextBox 16">
            <a:extLst>
              <a:ext uri="{FF2B5EF4-FFF2-40B4-BE49-F238E27FC236}">
                <a16:creationId xmlns:a16="http://schemas.microsoft.com/office/drawing/2014/main" id="{E17E28A5-DBC2-42ED-8A3E-4683F8D0CAAD}"/>
              </a:ext>
            </a:extLst>
          </p:cNvPr>
          <p:cNvSpPr txBox="1"/>
          <p:nvPr/>
        </p:nvSpPr>
        <p:spPr>
          <a:xfrm>
            <a:off x="3508392" y="5347483"/>
            <a:ext cx="1104900" cy="400110"/>
          </a:xfrm>
          <a:prstGeom prst="rect">
            <a:avLst/>
          </a:prstGeom>
          <a:noFill/>
        </p:spPr>
        <p:txBody>
          <a:bodyPr wrap="square" rtlCol="0">
            <a:spAutoFit/>
          </a:bodyPr>
          <a:lstStyle/>
          <a:p>
            <a:r>
              <a:rPr lang="en-US" sz="1000" dirty="0"/>
              <a:t>No applied voltage</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3974130891"/>
              </p:ext>
            </p:extLst>
          </p:nvPr>
        </p:nvGraphicFramePr>
        <p:xfrm>
          <a:off x="609600" y="1295400"/>
          <a:ext cx="10972800" cy="3235960"/>
        </p:xfrm>
        <a:graphic>
          <a:graphicData uri="http://schemas.openxmlformats.org/drawingml/2006/table">
            <a:tbl>
              <a:tblPr firstRow="1" bandRow="1">
                <a:tableStyleId>{BC89EF96-8CEA-46FF-86C4-4CE0E7609802}</a:tableStyleId>
              </a:tblPr>
              <a:tblGrid>
                <a:gridCol w="6972300">
                  <a:extLst>
                    <a:ext uri="{9D8B030D-6E8A-4147-A177-3AD203B41FA5}">
                      <a16:colId xmlns:a16="http://schemas.microsoft.com/office/drawing/2014/main" val="3675253430"/>
                    </a:ext>
                  </a:extLst>
                </a:gridCol>
                <a:gridCol w="1752600">
                  <a:extLst>
                    <a:ext uri="{9D8B030D-6E8A-4147-A177-3AD203B41FA5}">
                      <a16:colId xmlns:a16="http://schemas.microsoft.com/office/drawing/2014/main" val="1372058784"/>
                    </a:ext>
                  </a:extLst>
                </a:gridCol>
                <a:gridCol w="2247900">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Speaker - </a:t>
                      </a:r>
                      <a:r>
                        <a:rPr lang="en-US" dirty="0">
                          <a:hlinkClick r:id="rId2"/>
                        </a:rPr>
                        <a:t>https://www.adafruit.com/product/1898</a:t>
                      </a:r>
                      <a:endParaRPr lang="en-US" dirty="0"/>
                    </a:p>
                  </a:txBody>
                  <a:tcPr/>
                </a:tc>
                <a:tc>
                  <a:txBody>
                    <a:bodyPr/>
                    <a:lstStyle/>
                    <a:p>
                      <a:r>
                        <a:rPr lang="en-US" dirty="0"/>
                        <a:t>3</a:t>
                      </a:r>
                    </a:p>
                  </a:txBody>
                  <a:tcPr/>
                </a:tc>
                <a:tc>
                  <a:txBody>
                    <a:bodyPr/>
                    <a:lstStyle/>
                    <a:p>
                      <a:r>
                        <a:rPr lang="en-US" dirty="0"/>
                        <a:t>1.85 * 3 = $5.55</a:t>
                      </a:r>
                    </a:p>
                  </a:txBody>
                  <a:tcPr/>
                </a:tc>
                <a:extLst>
                  <a:ext uri="{0D108BD9-81ED-4DB2-BD59-A6C34878D82A}">
                    <a16:rowId xmlns:a16="http://schemas.microsoft.com/office/drawing/2014/main" val="33313506"/>
                  </a:ext>
                </a:extLst>
              </a:tr>
              <a:tr h="370840">
                <a:tc>
                  <a:txBody>
                    <a:bodyPr/>
                    <a:lstStyle/>
                    <a:p>
                      <a:r>
                        <a:rPr lang="en-US" dirty="0"/>
                        <a:t>Continuous Rotation Servo - </a:t>
                      </a:r>
                      <a:r>
                        <a:rPr lang="en-US" dirty="0">
                          <a:hlinkClick r:id="rId3"/>
                        </a:rPr>
                        <a:t>https://www.sparkfun.com/products/10189</a:t>
                      </a:r>
                      <a:endParaRPr lang="en-US" dirty="0"/>
                    </a:p>
                  </a:txBody>
                  <a:tcPr/>
                </a:tc>
                <a:tc>
                  <a:txBody>
                    <a:bodyPr/>
                    <a:lstStyle/>
                    <a:p>
                      <a:r>
                        <a:rPr lang="en-US" dirty="0"/>
                        <a:t>1</a:t>
                      </a:r>
                    </a:p>
                  </a:txBody>
                  <a:tcPr/>
                </a:tc>
                <a:tc>
                  <a:txBody>
                    <a:bodyPr/>
                    <a:lstStyle/>
                    <a:p>
                      <a:r>
                        <a:rPr lang="en-US" dirty="0"/>
                        <a:t>$11.95</a:t>
                      </a:r>
                    </a:p>
                  </a:txBody>
                  <a:tcPr/>
                </a:tc>
                <a:extLst>
                  <a:ext uri="{0D108BD9-81ED-4DB2-BD59-A6C34878D82A}">
                    <a16:rowId xmlns:a16="http://schemas.microsoft.com/office/drawing/2014/main" val="2595126612"/>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57493575"/>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62840897"/>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98356184"/>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64489299"/>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10605</TotalTime>
  <Words>615</Words>
  <Application>Microsoft Office PowerPoint</Application>
  <PresentationFormat>Widescreen</PresentationFormat>
  <Paragraphs>101</Paragraphs>
  <Slides>5</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ENGI 301  Programmable Music Box Proposal</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Michael J Tang</cp:lastModifiedBy>
  <cp:revision>482</cp:revision>
  <dcterms:created xsi:type="dcterms:W3CDTF">2018-01-09T20:24:50Z</dcterms:created>
  <dcterms:modified xsi:type="dcterms:W3CDTF">2020-11-13T00:04:26Z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