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8274731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98274731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9827473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9827473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98274731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98274731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982747316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982747316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98274731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98274731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82747316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8274731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982747316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982747316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82747316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982747316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982747316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982747316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982747316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982747316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982747316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982747316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982747316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982747316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21429e58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21429e58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9827473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9827473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827473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9827473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982747316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982747316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98274731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98274731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98274731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98274731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subTitle"/>
          </p:nvPr>
        </p:nvSpPr>
        <p:spPr>
          <a:xfrm>
            <a:off x="598088" y="1066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UNIVERSIDAD NACIONAL GUILLERMO BROWN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63575" y="1662275"/>
            <a:ext cx="82221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Materia</a:t>
            </a: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Programación Avanzada - TPI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Profesor</a:t>
            </a: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Gianluca Piriz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Comisió</a:t>
            </a:r>
            <a:r>
              <a:rPr b="1" lang="e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4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Tema</a:t>
            </a: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Aplicaciones Web con Frameworks Python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Alumnos</a:t>
            </a:r>
            <a:r>
              <a:rPr b="1"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Celina Pereyra, Junior Flores, Viviana Enriquez, Nancy Salvatierra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410000"/>
            <a:ext cx="8832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>
                <a:solidFill>
                  <a:srgbClr val="000000"/>
                </a:solidFill>
              </a:rPr>
              <a:t>  </a:t>
            </a:r>
            <a:r>
              <a:rPr b="1" lang="es" sz="1800">
                <a:solidFill>
                  <a:srgbClr val="000000"/>
                </a:solidFill>
              </a:rPr>
              <a:t>DISEÑO Y ESTRUCTURA DEL CÓDIGO (HERENCIA Y ACOPLAMIENTO)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26975" y="936500"/>
            <a:ext cx="8359800" cy="4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523"/>
              <a:buNone/>
            </a:pPr>
            <a:r>
              <a:rPr b="1" lang="es">
                <a:solidFill>
                  <a:srgbClr val="000000"/>
                </a:solidFill>
              </a:rPr>
              <a:t>Herencia: </a:t>
            </a:r>
            <a:r>
              <a:rPr lang="es">
                <a:solidFill>
                  <a:srgbClr val="000000"/>
                </a:solidFill>
              </a:rPr>
              <a:t>Introducción de </a:t>
            </a:r>
            <a:r>
              <a:rPr lang="es">
                <a:solidFill>
                  <a:srgbClr val="188038"/>
                </a:solidFill>
              </a:rPr>
              <a:t>BaseRepository</a:t>
            </a:r>
            <a:r>
              <a:rPr lang="es">
                <a:solidFill>
                  <a:srgbClr val="000000"/>
                </a:solidFill>
              </a:rPr>
              <a:t> (clase abstracta).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Define métodos abstractos (</a:t>
            </a:r>
            <a:r>
              <a:rPr lang="es">
                <a:solidFill>
                  <a:srgbClr val="188038"/>
                </a:solidFill>
              </a:rPr>
              <a:t>get_all()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lang="es">
                <a:solidFill>
                  <a:srgbClr val="188038"/>
                </a:solidFill>
              </a:rPr>
              <a:t>get_by_id()</a:t>
            </a:r>
            <a:r>
              <a:rPr lang="es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88038"/>
                </a:solidFill>
              </a:rPr>
              <a:t>-UserRepository</a:t>
            </a:r>
            <a:r>
              <a:rPr lang="es">
                <a:solidFill>
                  <a:srgbClr val="000000"/>
                </a:solidFill>
              </a:rPr>
              <a:t> hereda de </a:t>
            </a:r>
            <a:r>
              <a:rPr lang="es">
                <a:solidFill>
                  <a:srgbClr val="188038"/>
                </a:solidFill>
              </a:rPr>
              <a:t>BaseRepository</a:t>
            </a:r>
            <a:r>
              <a:rPr lang="es">
                <a:solidFill>
                  <a:srgbClr val="000000"/>
                </a:solidFill>
              </a:rPr>
              <a:t> (interfaz estándar).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Bajo Acoplamiento: </a:t>
            </a:r>
            <a:r>
              <a:rPr lang="es">
                <a:solidFill>
                  <a:srgbClr val="000000"/>
                </a:solidFill>
              </a:rPr>
              <a:t>Los controladores no dependen de implementaciones específicas de almacenamiento.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modificación de persistencia (JSON a DB) no afecta controladores.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523"/>
              <a:buNone/>
            </a:pPr>
            <a:r>
              <a:rPr b="1" lang="es">
                <a:solidFill>
                  <a:srgbClr val="000000"/>
                </a:solidFill>
              </a:rPr>
              <a:t>Alta Cohesión: </a:t>
            </a:r>
            <a:r>
              <a:rPr lang="es">
                <a:solidFill>
                  <a:srgbClr val="000000"/>
                </a:solidFill>
              </a:rPr>
              <a:t>Cada repositorio tiene una única responsabilidad (manejo de datos para una entidad).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s">
                <a:solidFill>
                  <a:srgbClr val="000000"/>
                </a:solidFill>
              </a:rPr>
              <a:t>Mantiene el código organizado y fácil de entender.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s" sz="18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PATRONES DE DISEÑO APLICADOS</a:t>
            </a:r>
            <a:endParaRPr b="1" i="1" sz="35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30800" y="1017800"/>
            <a:ext cx="79752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</a:rPr>
              <a:t>Sigue un patrón Model-View-Controller (MVC) modificado.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</a:rPr>
              <a:t>Modelo</a:t>
            </a:r>
            <a:r>
              <a:rPr lang="es" sz="1500">
                <a:solidFill>
                  <a:srgbClr val="000000"/>
                </a:solidFill>
              </a:rPr>
              <a:t>: Repositorios (</a:t>
            </a:r>
            <a:r>
              <a:rPr lang="es" sz="1500">
                <a:solidFill>
                  <a:srgbClr val="188038"/>
                </a:solidFill>
              </a:rPr>
              <a:t>UserRepository</a:t>
            </a:r>
            <a:r>
              <a:rPr lang="es" sz="1500">
                <a:solidFill>
                  <a:srgbClr val="000000"/>
                </a:solidFill>
              </a:rPr>
              <a:t>, </a:t>
            </a:r>
            <a:r>
              <a:rPr lang="es" sz="1500">
                <a:solidFill>
                  <a:srgbClr val="188038"/>
                </a:solidFill>
              </a:rPr>
              <a:t>ProductRepository</a:t>
            </a:r>
            <a:r>
              <a:rPr lang="es" sz="1500">
                <a:solidFill>
                  <a:srgbClr val="000000"/>
                </a:solidFill>
              </a:rPr>
              <a:t>) y Servicios (</a:t>
            </a:r>
            <a:r>
              <a:rPr lang="es" sz="1500">
                <a:solidFill>
                  <a:srgbClr val="188038"/>
                </a:solidFill>
              </a:rPr>
              <a:t>ExternalProductService</a:t>
            </a:r>
            <a:r>
              <a:rPr lang="es" sz="1500">
                <a:solidFill>
                  <a:srgbClr val="000000"/>
                </a:solidFill>
              </a:rPr>
              <a:t>, </a:t>
            </a:r>
            <a:r>
              <a:rPr lang="es" sz="1500">
                <a:solidFill>
                  <a:srgbClr val="188038"/>
                </a:solidFill>
              </a:rPr>
              <a:t>JSONStorage</a:t>
            </a:r>
            <a:r>
              <a:rPr lang="es" sz="1500">
                <a:solidFill>
                  <a:srgbClr val="000000"/>
                </a:solidFill>
              </a:rPr>
              <a:t>).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- </a:t>
            </a:r>
            <a:r>
              <a:rPr lang="es" sz="1500">
                <a:solidFill>
                  <a:srgbClr val="000000"/>
                </a:solidFill>
              </a:rPr>
              <a:t>Manejan datos, lógica de negocio y persistencia.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</a:rPr>
              <a:t>Controlador</a:t>
            </a:r>
            <a:r>
              <a:rPr lang="es" sz="1500">
                <a:solidFill>
                  <a:srgbClr val="000000"/>
                </a:solidFill>
              </a:rPr>
              <a:t>: Controladores (</a:t>
            </a:r>
            <a:r>
              <a:rPr lang="es" sz="1500">
                <a:solidFill>
                  <a:srgbClr val="188038"/>
                </a:solidFill>
              </a:rPr>
              <a:t>AuthController</a:t>
            </a:r>
            <a:r>
              <a:rPr lang="es" sz="1500">
                <a:solidFill>
                  <a:srgbClr val="000000"/>
                </a:solidFill>
              </a:rPr>
              <a:t>, </a:t>
            </a:r>
            <a:r>
              <a:rPr lang="es" sz="1500">
                <a:solidFill>
                  <a:srgbClr val="188038"/>
                </a:solidFill>
              </a:rPr>
              <a:t>ProductController</a:t>
            </a:r>
            <a:r>
              <a:rPr lang="es" sz="1500">
                <a:solidFill>
                  <a:srgbClr val="000000"/>
                </a:solidFill>
              </a:rPr>
              <a:t>).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- </a:t>
            </a:r>
            <a:r>
              <a:rPr lang="es" sz="1500">
                <a:solidFill>
                  <a:srgbClr val="000000"/>
                </a:solidFill>
              </a:rPr>
              <a:t>Intermediarios: reciben solicitudes, interactúan con Modelos, seleccionan Vistas.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000000"/>
                </a:solidFill>
              </a:rPr>
              <a:t>Rutas (Blueprints de Flask):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- </a:t>
            </a:r>
            <a:r>
              <a:rPr lang="es" sz="1500">
                <a:solidFill>
                  <a:srgbClr val="000000"/>
                </a:solidFill>
              </a:rPr>
              <a:t>Definen endpoints de la API y rutas que dirigen solicitudes a controladores.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0000"/>
                </a:solidFill>
              </a:rPr>
              <a:t>CÓDIGO DE LA CLASS</a:t>
            </a:r>
            <a:r>
              <a:rPr b="1" lang="es" sz="2000">
                <a:solidFill>
                  <a:srgbClr val="000000"/>
                </a:solidFill>
              </a:rPr>
              <a:t> “UserRepository”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JKKK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3175"/>
            <a:ext cx="5997074" cy="37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CÓDIGO</a:t>
            </a:r>
            <a:r>
              <a:rPr b="1" lang="es" sz="1800">
                <a:solidFill>
                  <a:srgbClr val="000000"/>
                </a:solidFill>
              </a:rPr>
              <a:t> DEL </a:t>
            </a:r>
            <a:r>
              <a:rPr b="1" lang="es" sz="1800">
                <a:solidFill>
                  <a:srgbClr val="000000"/>
                </a:solidFill>
              </a:rPr>
              <a:t>MÉTODO</a:t>
            </a:r>
            <a:r>
              <a:rPr b="1" lang="es" sz="1800">
                <a:solidFill>
                  <a:srgbClr val="000000"/>
                </a:solidFill>
              </a:rPr>
              <a:t> “add_user()”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9300"/>
            <a:ext cx="5445176" cy="3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CÓDIGO DEL MÉTODO “add_user()”</a:t>
            </a:r>
            <a:endParaRPr sz="18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175"/>
            <a:ext cx="6576600" cy="35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>
                <a:solidFill>
                  <a:srgbClr val="000000"/>
                </a:solidFill>
              </a:rPr>
              <a:t>OTROS PATRONES DE DISEÑO E INYECCIÓN DE DEPENDENCIAS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40275" y="818675"/>
            <a:ext cx="8520600" cy="4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Patrón Repositorio: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88038"/>
                </a:solidFill>
              </a:rPr>
              <a:t>-UserRepository</a:t>
            </a:r>
            <a:r>
              <a:rPr lang="es" sz="1600">
                <a:solidFill>
                  <a:srgbClr val="000000"/>
                </a:solidFill>
              </a:rPr>
              <a:t> y </a:t>
            </a:r>
            <a:r>
              <a:rPr lang="es" sz="1600">
                <a:solidFill>
                  <a:srgbClr val="188038"/>
                </a:solidFill>
              </a:rPr>
              <a:t>ProductRepository</a:t>
            </a:r>
            <a:r>
              <a:rPr lang="es" sz="1600">
                <a:solidFill>
                  <a:srgbClr val="000000"/>
                </a:solidFill>
              </a:rPr>
              <a:t> delegan responsabilidades de acceso a datos.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Patrón de Capa de Servicio: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-</a:t>
            </a:r>
            <a:r>
              <a:rPr lang="es" sz="1600">
                <a:solidFill>
                  <a:srgbClr val="188038"/>
                </a:solidFill>
              </a:rPr>
              <a:t>ExternalProductService</a:t>
            </a:r>
            <a:r>
              <a:rPr lang="es" sz="1600">
                <a:solidFill>
                  <a:srgbClr val="000000"/>
                </a:solidFill>
              </a:rPr>
              <a:t>: Abstrae detalles de comunicación con APIs externas.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-Mejora la reusabilidad.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000000"/>
                </a:solidFill>
              </a:rPr>
              <a:t>Inyección de Dependencias:</a:t>
            </a:r>
            <a:endParaRPr b="1"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s" sz="1600">
                <a:solidFill>
                  <a:srgbClr val="000000"/>
                </a:solidFill>
              </a:rPr>
              <a:t>-Los objetos reciben sus dependencias vía constructores (__init__) en app.py.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b="1" lang="es" sz="2000">
                <a:solidFill>
                  <a:srgbClr val="000000"/>
                </a:solidFill>
              </a:rPr>
              <a:t>RESULTADOS Y DIFICULTADES (BACKEND)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600">
                <a:solidFill>
                  <a:srgbClr val="000000"/>
                </a:solidFill>
              </a:rPr>
              <a:t>Gestión del Ciclo de Vida y Coherencia de Objetos (Inyección de Dependencias):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rgbClr val="000000"/>
                </a:solidFill>
              </a:rPr>
              <a:t>Problema:</a:t>
            </a:r>
            <a:r>
              <a:rPr lang="es" sz="1600">
                <a:solidFill>
                  <a:srgbClr val="000000"/>
                </a:solidFill>
              </a:rPr>
              <a:t> Riesgo de alto acoplamiento.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rgbClr val="000000"/>
                </a:solidFill>
              </a:rPr>
              <a:t>Solución:</a:t>
            </a:r>
            <a:r>
              <a:rPr lang="es" sz="1600">
                <a:solidFill>
                  <a:srgbClr val="000000"/>
                </a:solidFill>
              </a:rPr>
              <a:t> Inyección de Dependencias rigurosa (instancias centralizadas en </a:t>
            </a:r>
            <a:r>
              <a:rPr lang="es" sz="1600">
                <a:solidFill>
                  <a:srgbClr val="188038"/>
                </a:solidFill>
              </a:rPr>
              <a:t>app.py</a:t>
            </a:r>
            <a:r>
              <a:rPr lang="es" sz="1600">
                <a:solidFill>
                  <a:srgbClr val="000000"/>
                </a:solidFill>
              </a:rPr>
              <a:t>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rgbClr val="000000"/>
                </a:solidFill>
              </a:rPr>
              <a:t>Impacto POO:</a:t>
            </a:r>
            <a:r>
              <a:rPr lang="es" sz="1600">
                <a:solidFill>
                  <a:srgbClr val="000000"/>
                </a:solidFill>
              </a:rPr>
              <a:t> Bajo acoplamiento, clases reusables, fácil testing.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600">
                <a:solidFill>
                  <a:srgbClr val="000000"/>
                </a:solidFill>
              </a:rPr>
              <a:t>Abstracción de Fuentes de Datos Múltiples (Patrón Repositorio y Capa de Servicio):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rgbClr val="000000"/>
                </a:solidFill>
              </a:rPr>
              <a:t>Problema:</a:t>
            </a:r>
            <a:r>
              <a:rPr lang="es" sz="1600">
                <a:solidFill>
                  <a:srgbClr val="000000"/>
                </a:solidFill>
              </a:rPr>
              <a:t> Manejo de JSON local y API externa.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rgbClr val="000000"/>
                </a:solidFill>
              </a:rPr>
              <a:t>Solución:</a:t>
            </a:r>
            <a:r>
              <a:rPr lang="es" sz="1600">
                <a:solidFill>
                  <a:srgbClr val="000000"/>
                </a:solidFill>
              </a:rPr>
              <a:t> Patrón Repositorio y Capa de Servicio.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rgbClr val="000000"/>
                </a:solidFill>
              </a:rPr>
              <a:t>Impacto POO:</a:t>
            </a:r>
            <a:r>
              <a:rPr lang="es" sz="1600">
                <a:solidFill>
                  <a:srgbClr val="000000"/>
                </a:solidFill>
              </a:rPr>
              <a:t> Encapsulación de lógica, controladores limpios.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RESULTADOS Y DIFICULTADES (FRONTEND / UI/UX)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928450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</a:rPr>
              <a:t>Sincronización de Rutas Flask y Atributos HTML </a:t>
            </a:r>
            <a:r>
              <a:rPr b="1" lang="es" sz="1700">
                <a:solidFill>
                  <a:srgbClr val="188038"/>
                </a:solidFill>
              </a:rPr>
              <a:t>action</a:t>
            </a:r>
            <a:r>
              <a:rPr b="1" lang="es" sz="1700">
                <a:solidFill>
                  <a:srgbClr val="000000"/>
                </a:solidFill>
              </a:rPr>
              <a:t>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</a:rPr>
              <a:t>Problema:</a:t>
            </a:r>
            <a:r>
              <a:rPr lang="es" sz="1700">
                <a:solidFill>
                  <a:srgbClr val="000000"/>
                </a:solidFill>
              </a:rPr>
              <a:t> Errores con </a:t>
            </a:r>
            <a:r>
              <a:rPr lang="es" sz="1700">
                <a:solidFill>
                  <a:srgbClr val="188038"/>
                </a:solidFill>
              </a:rPr>
              <a:t>url_for()</a:t>
            </a:r>
            <a:r>
              <a:rPr lang="es" sz="1700">
                <a:solidFill>
                  <a:srgbClr val="000000"/>
                </a:solidFill>
              </a:rPr>
              <a:t> en formularios Jinja2.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</a:rPr>
              <a:t>Solución:</a:t>
            </a:r>
            <a:r>
              <a:rPr lang="es" sz="1700">
                <a:solidFill>
                  <a:srgbClr val="000000"/>
                </a:solidFill>
              </a:rPr>
              <a:t> Depuración y ajuste preciso de la sintaxis </a:t>
            </a:r>
            <a:r>
              <a:rPr lang="es" sz="1700">
                <a:solidFill>
                  <a:srgbClr val="188038"/>
                </a:solidFill>
              </a:rPr>
              <a:t>action="{{ url_for('nombre_ruta') }}"</a:t>
            </a:r>
            <a:r>
              <a:rPr lang="es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</a:rPr>
              <a:t>Diseño Responsivo y Estilización Detallada con Tailwind CSS: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</a:rPr>
              <a:t>Problema:</a:t>
            </a:r>
            <a:r>
              <a:rPr lang="es" sz="1700">
                <a:solidFill>
                  <a:srgbClr val="000000"/>
                </a:solidFill>
              </a:rPr>
              <a:t> Lograr interfaz impecable en múltiples dispositivos.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</a:rPr>
              <a:t>Solución:</a:t>
            </a:r>
            <a:r>
              <a:rPr lang="es" sz="1700">
                <a:solidFill>
                  <a:srgbClr val="000000"/>
                </a:solidFill>
              </a:rPr>
              <a:t> Aplicación extensiva de clases responsivas de Tailwind (</a:t>
            </a:r>
            <a:r>
              <a:rPr lang="es" sz="1700">
                <a:solidFill>
                  <a:srgbClr val="188038"/>
                </a:solidFill>
              </a:rPr>
              <a:t>md:</a:t>
            </a:r>
            <a:r>
              <a:rPr lang="es" sz="1700">
                <a:solidFill>
                  <a:srgbClr val="000000"/>
                </a:solidFill>
              </a:rPr>
              <a:t>, </a:t>
            </a:r>
            <a:r>
              <a:rPr lang="es" sz="1700">
                <a:solidFill>
                  <a:srgbClr val="188038"/>
                </a:solidFill>
              </a:rPr>
              <a:t>flex-col</a:t>
            </a:r>
            <a:r>
              <a:rPr lang="es" sz="1700">
                <a:solidFill>
                  <a:srgbClr val="000000"/>
                </a:solidFill>
              </a:rPr>
              <a:t>, </a:t>
            </a:r>
            <a:r>
              <a:rPr lang="es" sz="1700">
                <a:solidFill>
                  <a:srgbClr val="188038"/>
                </a:solidFill>
              </a:rPr>
              <a:t>grid-cols-1</a:t>
            </a:r>
            <a:r>
              <a:rPr lang="es" sz="1700">
                <a:solidFill>
                  <a:srgbClr val="000000"/>
                </a:solidFill>
              </a:rPr>
              <a:t>, </a:t>
            </a:r>
            <a:r>
              <a:rPr lang="es" sz="1700">
                <a:solidFill>
                  <a:srgbClr val="188038"/>
                </a:solidFill>
              </a:rPr>
              <a:t>hidden/inline</a:t>
            </a:r>
            <a:r>
              <a:rPr lang="es" sz="1700">
                <a:solidFill>
                  <a:srgbClr val="000000"/>
                </a:solidFill>
              </a:rPr>
              <a:t>) y personalización de colores (</a:t>
            </a:r>
            <a:r>
              <a:rPr lang="es" sz="1700">
                <a:solidFill>
                  <a:srgbClr val="188038"/>
                </a:solidFill>
              </a:rPr>
              <a:t>#A299F7</a:t>
            </a:r>
            <a:r>
              <a:rPr lang="es" sz="1700">
                <a:solidFill>
                  <a:srgbClr val="000000"/>
                </a:solidFill>
              </a:rPr>
              <a:t>).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CONCLUSIONES DEL PROYECTO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Estructura Modular:</a:t>
            </a:r>
            <a:r>
              <a:rPr lang="es">
                <a:solidFill>
                  <a:srgbClr val="000000"/>
                </a:solidFill>
              </a:rPr>
              <a:t> Demostró cómo la SRP y el Patrón Repositorio facilitan aplicaciones robustas y escalables.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Elección de Flask:</a:t>
            </a:r>
            <a:r>
              <a:rPr lang="es">
                <a:solidFill>
                  <a:srgbClr val="000000"/>
                </a:solidFill>
              </a:rPr>
              <a:t> Fundamental para desarrollo ágil y arquitectura limpia.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Validación de POO/DOO:</a:t>
            </a:r>
            <a:r>
              <a:rPr lang="es">
                <a:solidFill>
                  <a:srgbClr val="000000"/>
                </a:solidFill>
              </a:rPr>
              <a:t> El proyecto valida la eficacia de POO/DOO en un entorno real.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Beneficios del Framework:</a:t>
            </a:r>
            <a:r>
              <a:rPr lang="es">
                <a:solidFill>
                  <a:srgbClr val="000000"/>
                </a:solidFill>
              </a:rPr>
              <a:t> Destaca las ventajas de Flask para soluciones eficientes y mantenibles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925" y="1153550"/>
            <a:ext cx="3243024" cy="26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2978" y="1162789"/>
            <a:ext cx="2817926" cy="28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599150"/>
            <a:ext cx="8520600" cy="3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 title="pantalla clear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200" y="57725"/>
            <a:ext cx="9144001" cy="50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000000"/>
                </a:solidFill>
              </a:rPr>
              <a:t>EL PROYECTO: </a:t>
            </a:r>
            <a:r>
              <a:rPr b="1" i="1" lang="es" sz="1800">
                <a:solidFill>
                  <a:srgbClr val="000000"/>
                </a:solidFill>
              </a:rPr>
              <a:t>CLEAR PASS</a:t>
            </a:r>
            <a:endParaRPr b="1" i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32325"/>
            <a:ext cx="85206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Es una plataforma que aborda la falta de veracidad en la información de importadores, proporcionando un ranking con los más confiables.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POR QUÉ ELEGIMOS EL TEMA: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Por el interés en el desarrollo web y la versatilidad de Python.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Seleccionamos </a:t>
            </a:r>
            <a:r>
              <a:rPr i="1" lang="es">
                <a:solidFill>
                  <a:srgbClr val="000000"/>
                </a:solidFill>
              </a:rPr>
              <a:t>Flask </a:t>
            </a:r>
            <a:r>
              <a:rPr lang="es">
                <a:solidFill>
                  <a:srgbClr val="000000"/>
                </a:solidFill>
              </a:rPr>
              <a:t>por que nos permite construir una arquitectura flexible que expande funcionalidades sin afectar la base del proyecto.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70575" y="37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TECNOLOGÍAS</a:t>
            </a: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UTILIZADAS: </a:t>
            </a:r>
            <a:r>
              <a:rPr b="1" i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r>
              <a:rPr b="1" i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DESARROLLO</a:t>
            </a:r>
            <a:endParaRPr b="1"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887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Figma</a:t>
            </a:r>
            <a:r>
              <a:rPr b="1" lang="es">
                <a:solidFill>
                  <a:srgbClr val="000000"/>
                </a:solidFill>
              </a:rPr>
              <a:t>:</a:t>
            </a:r>
            <a:r>
              <a:rPr lang="es">
                <a:solidFill>
                  <a:srgbClr val="000000"/>
                </a:solidFill>
              </a:rPr>
              <a:t> Prototipado y maquetación de interfaz.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UML</a:t>
            </a:r>
            <a:r>
              <a:rPr b="1" lang="es">
                <a:solidFill>
                  <a:srgbClr val="000000"/>
                </a:solidFill>
              </a:rPr>
              <a:t>:</a:t>
            </a:r>
            <a:r>
              <a:rPr lang="es">
                <a:solidFill>
                  <a:srgbClr val="000000"/>
                </a:solidFill>
              </a:rPr>
              <a:t> Diagramas (caso de uso, secuencias y clases).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Trello</a:t>
            </a:r>
            <a:r>
              <a:rPr b="1" lang="es">
                <a:solidFill>
                  <a:srgbClr val="000000"/>
                </a:solidFill>
              </a:rPr>
              <a:t>:</a:t>
            </a:r>
            <a:r>
              <a:rPr lang="es">
                <a:solidFill>
                  <a:srgbClr val="000000"/>
                </a:solidFill>
              </a:rPr>
              <a:t> Asignación y seguimiento de tareas semanales.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Discord</a:t>
            </a:r>
            <a:r>
              <a:rPr b="1" lang="es">
                <a:solidFill>
                  <a:srgbClr val="000000"/>
                </a:solidFill>
              </a:rPr>
              <a:t>:</a:t>
            </a:r>
            <a:r>
              <a:rPr lang="es">
                <a:solidFill>
                  <a:srgbClr val="000000"/>
                </a:solidFill>
              </a:rPr>
              <a:t> Reuniones de equipo, servidor exclusivo.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u="sng">
                <a:solidFill>
                  <a:srgbClr val="000000"/>
                </a:solidFill>
              </a:rPr>
              <a:t>WhatsApp</a:t>
            </a:r>
            <a:r>
              <a:rPr b="1" lang="es">
                <a:solidFill>
                  <a:srgbClr val="000000"/>
                </a:solidFill>
              </a:rPr>
              <a:t>:</a:t>
            </a:r>
            <a:r>
              <a:rPr lang="es">
                <a:solidFill>
                  <a:srgbClr val="000000"/>
                </a:solidFill>
              </a:rPr>
              <a:t> Comunicación ágil y coordinación.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70575" y="37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TECNOLOGÍAS UTILIZADAS: </a:t>
            </a:r>
            <a:r>
              <a:rPr b="1" i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FRONTEND</a:t>
            </a:r>
            <a:endParaRPr b="1" i="1" sz="37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Estructura Web: </a:t>
            </a:r>
            <a:r>
              <a:rPr lang="es">
                <a:solidFill>
                  <a:srgbClr val="000000"/>
                </a:solidFill>
              </a:rPr>
              <a:t>HTML.5.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Estilos y Responsive Design: </a:t>
            </a:r>
            <a:r>
              <a:rPr lang="es">
                <a:solidFill>
                  <a:srgbClr val="000000"/>
                </a:solidFill>
              </a:rPr>
              <a:t>CSS. Tailwind CSS: Framework utility-first para desarrollo rápido y personalizable.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Renderizado Dinámico: </a:t>
            </a:r>
            <a:r>
              <a:rPr lang="es">
                <a:solidFill>
                  <a:srgbClr val="000000"/>
                </a:solidFill>
              </a:rPr>
              <a:t>Jinja2 (motor de plantillas con Flask).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Lógica Interactiva Cliente: </a:t>
            </a:r>
            <a:r>
              <a:rPr lang="es">
                <a:solidFill>
                  <a:srgbClr val="000000"/>
                </a:solidFill>
              </a:rPr>
              <a:t>JavaScript (ES6 Modules).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Módulos: </a:t>
            </a:r>
            <a:r>
              <a:rPr lang="es">
                <a:solidFill>
                  <a:srgbClr val="000000"/>
                </a:solidFill>
              </a:rPr>
              <a:t>auth.js, main.js, products.js, ui.js.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70575" y="37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TECNOLOGÍAS UTILIZADAS: </a:t>
            </a:r>
            <a:r>
              <a:rPr b="1" i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BACKEND</a:t>
            </a:r>
            <a:endParaRPr b="1" i="1" sz="37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Lenguaje Principal: </a:t>
            </a:r>
            <a:r>
              <a:rPr b="1" lang="es">
                <a:solidFill>
                  <a:srgbClr val="000000"/>
                </a:solidFill>
              </a:rPr>
              <a:t>Python.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Micro-framework Web: </a:t>
            </a:r>
            <a:r>
              <a:rPr lang="es">
                <a:solidFill>
                  <a:srgbClr val="000000"/>
                </a:solidFill>
              </a:rPr>
              <a:t>Flask. Elegido por ligereza, flexibilidad y estructura modular orientada a objetos.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Almacenamiento de Datos: </a:t>
            </a:r>
            <a:r>
              <a:rPr lang="es">
                <a:solidFill>
                  <a:srgbClr val="000000"/>
                </a:solidFill>
              </a:rPr>
              <a:t>Archivos JSON (data.json). </a:t>
            </a:r>
            <a:r>
              <a:rPr lang="es">
                <a:solidFill>
                  <a:srgbClr val="000000"/>
                </a:solidFill>
              </a:rPr>
              <a:t>Simulación de base de datos local para usuarios.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Integración Externa:</a:t>
            </a:r>
            <a:r>
              <a:rPr b="1"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ApiExterna (Fakestore). </a:t>
            </a:r>
            <a:r>
              <a:rPr lang="es">
                <a:solidFill>
                  <a:srgbClr val="000000"/>
                </a:solidFill>
              </a:rPr>
              <a:t>Simulación de productos y demostración de integración con terceros.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>
                <a:solidFill>
                  <a:srgbClr val="000000"/>
                </a:solidFill>
              </a:rPr>
              <a:t>COMPONENTES DEL BACKEND – LÓGICA Y RUTAS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app.py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Inicializa Flask, sesiones, rutas.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config.py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Configuraciones de seguridad y entorno.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routes/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Blueprints RESTful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auth_routes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product_routes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controllers/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Lógica de solicitud (ej.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auth_controller.py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services/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Reglas de negocio (ej. API externa)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70575" y="37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DISEÑO: CLASES Y ESTRUCTURAS (POO)</a:t>
            </a:r>
            <a:endParaRPr b="1" i="1" sz="370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755950"/>
            <a:ext cx="85206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>
                <a:solidFill>
                  <a:srgbClr val="000000"/>
                </a:solidFill>
              </a:rPr>
              <a:t>Fundamento:</a:t>
            </a:r>
            <a:r>
              <a:rPr lang="es">
                <a:solidFill>
                  <a:srgbClr val="000000"/>
                </a:solidFill>
              </a:rPr>
              <a:t> Principios sólidos de POO y patrones de diseño.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Clases y Objetos Clave: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88038"/>
                </a:solidFill>
              </a:rPr>
              <a:t>-UserRepository</a:t>
            </a:r>
            <a:r>
              <a:rPr lang="es">
                <a:solidFill>
                  <a:srgbClr val="000000"/>
                </a:solidFill>
              </a:rPr>
              <a:t>: Gestión de persistencia de usuarios.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88038"/>
                </a:solidFill>
              </a:rPr>
              <a:t>-ProductRepository</a:t>
            </a:r>
            <a:r>
              <a:rPr lang="es">
                <a:solidFill>
                  <a:srgbClr val="000000"/>
                </a:solidFill>
              </a:rPr>
              <a:t>: Gestión de persistencia/acceso a productos.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88038"/>
                </a:solidFill>
              </a:rPr>
              <a:t>-ExternalProductService</a:t>
            </a:r>
            <a:r>
              <a:rPr lang="es">
                <a:solidFill>
                  <a:srgbClr val="000000"/>
                </a:solidFill>
              </a:rPr>
              <a:t>: Interacción con APIs externas de productos.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88038"/>
                </a:solidFill>
              </a:rPr>
              <a:t>-JSONStorage</a:t>
            </a:r>
            <a:r>
              <a:rPr lang="es">
                <a:solidFill>
                  <a:srgbClr val="000000"/>
                </a:solidFill>
              </a:rPr>
              <a:t>: Interfaz genérica para lectura/escritura en JSON.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88038"/>
                </a:solidFill>
              </a:rPr>
              <a:t>-AuthController</a:t>
            </a:r>
            <a:r>
              <a:rPr lang="es">
                <a:solidFill>
                  <a:srgbClr val="000000"/>
                </a:solidFill>
              </a:rPr>
              <a:t>: Lógica de autenticación de usuarios.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88038"/>
                </a:solidFill>
              </a:rPr>
              <a:t>-ProductController</a:t>
            </a:r>
            <a:r>
              <a:rPr lang="es">
                <a:solidFill>
                  <a:srgbClr val="000000"/>
                </a:solidFill>
              </a:rPr>
              <a:t>: Lógica de gestión de productos.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170575" y="378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DISEÑO: CLASES Y ESTRUCTURAS (POO)</a:t>
            </a:r>
            <a:endParaRPr b="1" i="1" sz="37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9925" y="1085850"/>
            <a:ext cx="8839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Encapsulamiento: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clase encapsula datos y lógica interna, exponiendo solo interfaces públicas.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Abstracción: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repositorio de abstraer detalles de origen y almacenamiento de datos.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