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notesSlides/notesSlide3.xml" ContentType="application/vnd.openxmlformats-officedocument.presentationml.notesSlide+xml"/>
  <Override PartName="/ppt/charts/chart4.xml" ContentType="application/vnd.openxmlformats-officedocument.drawingml.chart+xml"/>
  <Override PartName="/ppt/notesSlides/notesSlide4.xml" ContentType="application/vnd.openxmlformats-officedocument.presentationml.notesSlide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109" autoAdjust="0"/>
  </p:normalViewPr>
  <p:slideViewPr>
    <p:cSldViewPr>
      <p:cViewPr>
        <p:scale>
          <a:sx n="125" d="100"/>
          <a:sy n="125" d="100"/>
        </p:scale>
        <p:origin x="-384" y="-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4385920"/>
        <c:axId val="104961152"/>
      </c:barChart>
      <c:catAx>
        <c:axId val="104385920"/>
        <c:scaling>
          <c:orientation val="minMax"/>
        </c:scaling>
        <c:delete val="0"/>
        <c:axPos val="b"/>
        <c:majorTickMark val="out"/>
        <c:minorTickMark val="none"/>
        <c:tickLblPos val="nextTo"/>
        <c:crossAx val="104961152"/>
        <c:crosses val="autoZero"/>
        <c:auto val="1"/>
        <c:lblAlgn val="ctr"/>
        <c:lblOffset val="100"/>
        <c:noMultiLvlLbl val="0"/>
      </c:catAx>
      <c:valAx>
        <c:axId val="1049611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438592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42"/>
    </mc:Choice>
    <mc:Fallback>
      <c:style val="42"/>
    </mc:Fallback>
  </mc:AlternateContent>
  <c:chart>
    <c:title>
      <c:tx>
        <c:rich>
          <a:bodyPr/>
          <a:lstStyle/>
          <a:p>
            <a:pPr>
              <a:defRPr sz="1400"/>
            </a:pPr>
            <a:r>
              <a:rPr lang="en-US" sz="1400"/>
              <a:t>Movie Rentals by Film Title and Category</a:t>
            </a: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'results (7)'!$C$1</c:f>
              <c:strCache>
                <c:ptCount val="1"/>
                <c:pt idx="0">
                  <c:v>rental_count</c:v>
                </c:pt>
              </c:strCache>
            </c:strRef>
          </c:tx>
          <c:invertIfNegative val="0"/>
          <c:cat>
            <c:multiLvlStrRef>
              <c:f>'results (7)'!$A$2:$B$11</c:f>
              <c:multiLvlStrCache>
                <c:ptCount val="10"/>
                <c:lvl>
                  <c:pt idx="0">
                    <c:v>Animation</c:v>
                  </c:pt>
                  <c:pt idx="1">
                    <c:v>Music</c:v>
                  </c:pt>
                  <c:pt idx="2">
                    <c:v>Children</c:v>
                  </c:pt>
                  <c:pt idx="3">
                    <c:v>Classics</c:v>
                  </c:pt>
                  <c:pt idx="4">
                    <c:v>Comedy</c:v>
                  </c:pt>
                  <c:pt idx="5">
                    <c:v>Family</c:v>
                  </c:pt>
                  <c:pt idx="6">
                    <c:v>Family</c:v>
                  </c:pt>
                  <c:pt idx="7">
                    <c:v>Family</c:v>
                  </c:pt>
                  <c:pt idx="8">
                    <c:v>Animation</c:v>
                  </c:pt>
                  <c:pt idx="9">
                    <c:v>Children</c:v>
                  </c:pt>
                </c:lvl>
                <c:lvl>
                  <c:pt idx="0">
                    <c:v>Juggler Hardly</c:v>
                  </c:pt>
                  <c:pt idx="1">
                    <c:v>Scalawag Duck</c:v>
                  </c:pt>
                  <c:pt idx="2">
                    <c:v>Robbers Joon</c:v>
                  </c:pt>
                  <c:pt idx="3">
                    <c:v>Timberland Sky</c:v>
                  </c:pt>
                  <c:pt idx="4">
                    <c:v>Zorro Ark</c:v>
                  </c:pt>
                  <c:pt idx="5">
                    <c:v>Network Peak</c:v>
                  </c:pt>
                  <c:pt idx="6">
                    <c:v>Rush Goodfellas</c:v>
                  </c:pt>
                  <c:pt idx="7">
                    <c:v>Apache Divine</c:v>
                  </c:pt>
                  <c:pt idx="8">
                    <c:v>Dogma Family</c:v>
                  </c:pt>
                  <c:pt idx="9">
                    <c:v>Idols Snatchers</c:v>
                  </c:pt>
                </c:lvl>
              </c:multiLvlStrCache>
            </c:multiLvlStrRef>
          </c:cat>
          <c:val>
            <c:numRef>
              <c:f>'results (7)'!$C$2:$C$11</c:f>
              <c:numCache>
                <c:formatCode>General</c:formatCode>
                <c:ptCount val="10"/>
                <c:pt idx="0">
                  <c:v>32</c:v>
                </c:pt>
                <c:pt idx="1">
                  <c:v>32</c:v>
                </c:pt>
                <c:pt idx="2">
                  <c:v>31</c:v>
                </c:pt>
                <c:pt idx="3">
                  <c:v>31</c:v>
                </c:pt>
                <c:pt idx="4">
                  <c:v>31</c:v>
                </c:pt>
                <c:pt idx="5">
                  <c:v>31</c:v>
                </c:pt>
                <c:pt idx="6">
                  <c:v>31</c:v>
                </c:pt>
                <c:pt idx="7">
                  <c:v>31</c:v>
                </c:pt>
                <c:pt idx="8">
                  <c:v>30</c:v>
                </c:pt>
                <c:pt idx="9">
                  <c:v>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5026304"/>
        <c:axId val="105028224"/>
      </c:barChart>
      <c:catAx>
        <c:axId val="105026304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1000"/>
                </a:pPr>
                <a:r>
                  <a:rPr lang="en-US" sz="1000" dirty="0"/>
                  <a:t>Film Title / Category</a:t>
                </a:r>
              </a:p>
            </c:rich>
          </c:tx>
          <c:layout>
            <c:manualLayout>
              <c:xMode val="edge"/>
              <c:yMode val="edge"/>
              <c:x val="1.65699001891839E-2"/>
              <c:y val="0.31096109309865677"/>
            </c:manualLayout>
          </c:layout>
          <c:overlay val="0"/>
        </c:title>
        <c:majorTickMark val="none"/>
        <c:minorTickMark val="none"/>
        <c:tickLblPos val="nextTo"/>
        <c:txPr>
          <a:bodyPr/>
          <a:lstStyle/>
          <a:p>
            <a:pPr>
              <a:defRPr sz="600"/>
            </a:pPr>
            <a:endParaRPr lang="en-US"/>
          </a:p>
        </c:txPr>
        <c:crossAx val="105028224"/>
        <c:crosses val="autoZero"/>
        <c:auto val="1"/>
        <c:lblAlgn val="ctr"/>
        <c:lblOffset val="100"/>
        <c:noMultiLvlLbl val="0"/>
      </c:catAx>
      <c:valAx>
        <c:axId val="105028224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 sz="1000"/>
                </a:pPr>
                <a:r>
                  <a:rPr lang="en-US" sz="1000" dirty="0"/>
                  <a:t>Number of </a:t>
                </a:r>
                <a:r>
                  <a:rPr lang="en-US" sz="1000" dirty="0" smtClean="0"/>
                  <a:t>Rental Orders</a:t>
                </a:r>
                <a:endParaRPr lang="en-US" sz="1000" dirty="0"/>
              </a:p>
            </c:rich>
          </c:tx>
          <c:layout>
            <c:manualLayout>
              <c:xMode val="edge"/>
              <c:yMode val="edge"/>
              <c:x val="0.29415747928762476"/>
              <c:y val="0.9297385620915033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105026304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0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42"/>
    </mc:Choice>
    <mc:Fallback>
      <c:style val="42"/>
    </mc:Fallback>
  </mc:AlternateContent>
  <c:chart>
    <c:title>
      <c:tx>
        <c:rich>
          <a:bodyPr/>
          <a:lstStyle/>
          <a:p>
            <a:pPr>
              <a:defRPr sz="1300"/>
            </a:pPr>
            <a:r>
              <a:rPr lang="en-US" sz="1300" dirty="0"/>
              <a:t>Rental Duration by Film Title </a:t>
            </a:r>
            <a:r>
              <a:rPr lang="en-US" sz="1300" dirty="0" smtClean="0"/>
              <a:t>and </a:t>
            </a:r>
            <a:r>
              <a:rPr lang="en-US" sz="1300" dirty="0"/>
              <a:t>Category</a:t>
            </a: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'results (8)'!$C$1</c:f>
              <c:strCache>
                <c:ptCount val="1"/>
                <c:pt idx="0">
                  <c:v>rental_duration</c:v>
                </c:pt>
              </c:strCache>
            </c:strRef>
          </c:tx>
          <c:invertIfNegative val="0"/>
          <c:cat>
            <c:multiLvlStrRef>
              <c:f>'results (8)'!$A$2:$B$11</c:f>
              <c:multiLvlStrCache>
                <c:ptCount val="10"/>
                <c:lvl>
                  <c:pt idx="0">
                    <c:v>Animation</c:v>
                  </c:pt>
                  <c:pt idx="1">
                    <c:v>Classics</c:v>
                  </c:pt>
                  <c:pt idx="2">
                    <c:v>Music</c:v>
                  </c:pt>
                  <c:pt idx="3">
                    <c:v>Comedy</c:v>
                  </c:pt>
                  <c:pt idx="4">
                    <c:v>Family</c:v>
                  </c:pt>
                  <c:pt idx="5">
                    <c:v>Comedy</c:v>
                  </c:pt>
                  <c:pt idx="6">
                    <c:v>Children</c:v>
                  </c:pt>
                  <c:pt idx="7">
                    <c:v>Family</c:v>
                  </c:pt>
                  <c:pt idx="8">
                    <c:v>Family</c:v>
                  </c:pt>
                  <c:pt idx="9">
                    <c:v>Classics</c:v>
                  </c:pt>
                </c:lvl>
                <c:lvl>
                  <c:pt idx="0">
                    <c:v>Oscar Gold</c:v>
                  </c:pt>
                  <c:pt idx="1">
                    <c:v>Wasteland Divine</c:v>
                  </c:pt>
                  <c:pt idx="2">
                    <c:v>Silence Kane</c:v>
                  </c:pt>
                  <c:pt idx="3">
                    <c:v>Party Knock</c:v>
                  </c:pt>
                  <c:pt idx="4">
                    <c:v>Opposite Necklace</c:v>
                  </c:pt>
                  <c:pt idx="5">
                    <c:v>Operation Operation</c:v>
                  </c:pt>
                  <c:pt idx="6">
                    <c:v>Shepherd Midsummer</c:v>
                  </c:pt>
                  <c:pt idx="7">
                    <c:v>Siege Madre</c:v>
                  </c:pt>
                  <c:pt idx="8">
                    <c:v>Music Boondock</c:v>
                  </c:pt>
                  <c:pt idx="9">
                    <c:v>Musketeers Wait</c:v>
                  </c:pt>
                </c:lvl>
              </c:multiLvlStrCache>
            </c:multiLvlStrRef>
          </c:cat>
          <c:val>
            <c:numRef>
              <c:f>'results (8)'!$C$2:$C$11</c:f>
              <c:numCache>
                <c:formatCode>General</c:formatCode>
                <c:ptCount val="10"/>
                <c:pt idx="0">
                  <c:v>7</c:v>
                </c:pt>
                <c:pt idx="1">
                  <c:v>7</c:v>
                </c:pt>
                <c:pt idx="2">
                  <c:v>7</c:v>
                </c:pt>
                <c:pt idx="3">
                  <c:v>7</c:v>
                </c:pt>
                <c:pt idx="4">
                  <c:v>7</c:v>
                </c:pt>
                <c:pt idx="5">
                  <c:v>7</c:v>
                </c:pt>
                <c:pt idx="6">
                  <c:v>7</c:v>
                </c:pt>
                <c:pt idx="7">
                  <c:v>7</c:v>
                </c:pt>
                <c:pt idx="8">
                  <c:v>7</c:v>
                </c:pt>
                <c:pt idx="9">
                  <c:v>7</c:v>
                </c:pt>
              </c:numCache>
            </c:numRef>
          </c:val>
        </c:ser>
        <c:ser>
          <c:idx val="1"/>
          <c:order val="1"/>
          <c:tx>
            <c:strRef>
              <c:f>'results (8)'!$D$1</c:f>
              <c:strCache>
                <c:ptCount val="1"/>
                <c:pt idx="0">
                  <c:v>duration_quartile</c:v>
                </c:pt>
              </c:strCache>
            </c:strRef>
          </c:tx>
          <c:invertIfNegative val="0"/>
          <c:cat>
            <c:multiLvlStrRef>
              <c:f>'results (8)'!$A$2:$B$11</c:f>
              <c:multiLvlStrCache>
                <c:ptCount val="10"/>
                <c:lvl>
                  <c:pt idx="0">
                    <c:v>Animation</c:v>
                  </c:pt>
                  <c:pt idx="1">
                    <c:v>Classics</c:v>
                  </c:pt>
                  <c:pt idx="2">
                    <c:v>Music</c:v>
                  </c:pt>
                  <c:pt idx="3">
                    <c:v>Comedy</c:v>
                  </c:pt>
                  <c:pt idx="4">
                    <c:v>Family</c:v>
                  </c:pt>
                  <c:pt idx="5">
                    <c:v>Comedy</c:v>
                  </c:pt>
                  <c:pt idx="6">
                    <c:v>Children</c:v>
                  </c:pt>
                  <c:pt idx="7">
                    <c:v>Family</c:v>
                  </c:pt>
                  <c:pt idx="8">
                    <c:v>Family</c:v>
                  </c:pt>
                  <c:pt idx="9">
                    <c:v>Classics</c:v>
                  </c:pt>
                </c:lvl>
                <c:lvl>
                  <c:pt idx="0">
                    <c:v>Oscar Gold</c:v>
                  </c:pt>
                  <c:pt idx="1">
                    <c:v>Wasteland Divine</c:v>
                  </c:pt>
                  <c:pt idx="2">
                    <c:v>Silence Kane</c:v>
                  </c:pt>
                  <c:pt idx="3">
                    <c:v>Party Knock</c:v>
                  </c:pt>
                  <c:pt idx="4">
                    <c:v>Opposite Necklace</c:v>
                  </c:pt>
                  <c:pt idx="5">
                    <c:v>Operation Operation</c:v>
                  </c:pt>
                  <c:pt idx="6">
                    <c:v>Shepherd Midsummer</c:v>
                  </c:pt>
                  <c:pt idx="7">
                    <c:v>Siege Madre</c:v>
                  </c:pt>
                  <c:pt idx="8">
                    <c:v>Music Boondock</c:v>
                  </c:pt>
                  <c:pt idx="9">
                    <c:v>Musketeers Wait</c:v>
                  </c:pt>
                </c:lvl>
              </c:multiLvlStrCache>
            </c:multiLvlStrRef>
          </c:cat>
          <c:val>
            <c:numRef>
              <c:f>'results (8)'!$D$2:$D$11</c:f>
              <c:numCache>
                <c:formatCode>General</c:formatCode>
                <c:ptCount val="10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4</c:v>
                </c:pt>
                <c:pt idx="7">
                  <c:v>4</c:v>
                </c:pt>
                <c:pt idx="8">
                  <c:v>4</c:v>
                </c:pt>
                <c:pt idx="9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4508288"/>
        <c:axId val="64510208"/>
      </c:barChart>
      <c:catAx>
        <c:axId val="64508288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1000"/>
                </a:pPr>
                <a:r>
                  <a:rPr lang="en-US" sz="1000"/>
                  <a:t>Film Title / Category</a:t>
                </a:r>
              </a:p>
            </c:rich>
          </c:tx>
          <c:layout>
            <c:manualLayout>
              <c:xMode val="edge"/>
              <c:yMode val="edge"/>
              <c:x val="1.6666666666666666E-2"/>
              <c:y val="0.31293044619422572"/>
            </c:manualLayout>
          </c:layout>
          <c:overlay val="0"/>
        </c:title>
        <c:majorTickMark val="none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64510208"/>
        <c:crosses val="autoZero"/>
        <c:auto val="1"/>
        <c:lblAlgn val="ctr"/>
        <c:lblOffset val="100"/>
        <c:noMultiLvlLbl val="0"/>
      </c:catAx>
      <c:valAx>
        <c:axId val="64510208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 sz="1000"/>
                </a:pPr>
                <a:r>
                  <a:rPr lang="en-US" sz="1000" dirty="0"/>
                  <a:t>Rental </a:t>
                </a:r>
                <a:r>
                  <a:rPr lang="en-US" sz="1000" dirty="0" smtClean="0"/>
                  <a:t>Duration </a:t>
                </a:r>
                <a:r>
                  <a:rPr lang="en-US" sz="1000" dirty="0"/>
                  <a:t>in </a:t>
                </a:r>
                <a:r>
                  <a:rPr lang="en-US" sz="1000" dirty="0" smtClean="0"/>
                  <a:t>Days </a:t>
                </a:r>
                <a:r>
                  <a:rPr lang="en-US" sz="1000" dirty="0"/>
                  <a:t>and by </a:t>
                </a:r>
                <a:r>
                  <a:rPr lang="en-US" sz="1000" dirty="0" smtClean="0"/>
                  <a:t>Quartile</a:t>
                </a:r>
                <a:endParaRPr lang="en-US" sz="1000" dirty="0"/>
              </a:p>
            </c:rich>
          </c:tx>
          <c:layout>
            <c:manualLayout>
              <c:xMode val="edge"/>
              <c:yMode val="edge"/>
              <c:x val="0.18015813648293966"/>
              <c:y val="0.92166666666666663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64508288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0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42"/>
    </mc:Choice>
    <mc:Fallback>
      <c:style val="42"/>
    </mc:Fallback>
  </mc:AlternateContent>
  <c:chart>
    <c:title>
      <c:tx>
        <c:rich>
          <a:bodyPr/>
          <a:lstStyle/>
          <a:p>
            <a:pPr>
              <a:defRPr sz="1250"/>
            </a:pPr>
            <a:r>
              <a:rPr lang="en-US" sz="1250" dirty="0"/>
              <a:t>Total Movie Rentals per Category </a:t>
            </a:r>
            <a:r>
              <a:rPr lang="en-US" sz="1250" dirty="0" smtClean="0"/>
              <a:t>and </a:t>
            </a:r>
            <a:r>
              <a:rPr lang="en-US" sz="1250" dirty="0"/>
              <a:t>Quartile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'SQL - Project Slide #3'!$B$1</c:f>
              <c:strCache>
                <c:ptCount val="1"/>
                <c:pt idx="0">
                  <c:v>duration_quartile</c:v>
                </c:pt>
              </c:strCache>
            </c:strRef>
          </c:tx>
          <c:invertIfNegative val="0"/>
          <c:cat>
            <c:strRef>
              <c:f>'SQL - Project Slide #3'!$A$2:$A$11</c:f>
              <c:strCache>
                <c:ptCount val="10"/>
                <c:pt idx="0">
                  <c:v>Animation</c:v>
                </c:pt>
                <c:pt idx="1">
                  <c:v>Family</c:v>
                </c:pt>
                <c:pt idx="2">
                  <c:v>Children</c:v>
                </c:pt>
                <c:pt idx="3">
                  <c:v>Comedy</c:v>
                </c:pt>
                <c:pt idx="4">
                  <c:v>Family</c:v>
                </c:pt>
                <c:pt idx="5">
                  <c:v>Family</c:v>
                </c:pt>
                <c:pt idx="6">
                  <c:v>Animation</c:v>
                </c:pt>
                <c:pt idx="7">
                  <c:v>Classics</c:v>
                </c:pt>
                <c:pt idx="8">
                  <c:v>Music</c:v>
                </c:pt>
                <c:pt idx="9">
                  <c:v>Comedy</c:v>
                </c:pt>
              </c:strCache>
            </c:strRef>
          </c:cat>
          <c:val>
            <c:numRef>
              <c:f>'SQL - Project Slide #3'!$B$2:$B$11</c:f>
              <c:numCache>
                <c:formatCode>General</c:formatCode>
                <c:ptCount val="10"/>
                <c:pt idx="0">
                  <c:v>1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  <c:pt idx="4">
                  <c:v>4</c:v>
                </c:pt>
                <c:pt idx="5">
                  <c:v>2</c:v>
                </c:pt>
                <c:pt idx="6">
                  <c:v>4</c:v>
                </c:pt>
                <c:pt idx="7">
                  <c:v>4</c:v>
                </c:pt>
                <c:pt idx="8">
                  <c:v>3</c:v>
                </c:pt>
                <c:pt idx="9">
                  <c:v>2</c:v>
                </c:pt>
              </c:numCache>
            </c:numRef>
          </c:val>
        </c:ser>
        <c:ser>
          <c:idx val="1"/>
          <c:order val="1"/>
          <c:tx>
            <c:strRef>
              <c:f>'SQL - Project Slide #3'!$C$1</c:f>
              <c:strCache>
                <c:ptCount val="1"/>
                <c:pt idx="0">
                  <c:v>film_count</c:v>
                </c:pt>
              </c:strCache>
            </c:strRef>
          </c:tx>
          <c:invertIfNegative val="0"/>
          <c:cat>
            <c:strRef>
              <c:f>'SQL - Project Slide #3'!$A$2:$A$11</c:f>
              <c:strCache>
                <c:ptCount val="10"/>
                <c:pt idx="0">
                  <c:v>Animation</c:v>
                </c:pt>
                <c:pt idx="1">
                  <c:v>Family</c:v>
                </c:pt>
                <c:pt idx="2">
                  <c:v>Children</c:v>
                </c:pt>
                <c:pt idx="3">
                  <c:v>Comedy</c:v>
                </c:pt>
                <c:pt idx="4">
                  <c:v>Family</c:v>
                </c:pt>
                <c:pt idx="5">
                  <c:v>Family</c:v>
                </c:pt>
                <c:pt idx="6">
                  <c:v>Animation</c:v>
                </c:pt>
                <c:pt idx="7">
                  <c:v>Classics</c:v>
                </c:pt>
                <c:pt idx="8">
                  <c:v>Music</c:v>
                </c:pt>
                <c:pt idx="9">
                  <c:v>Comedy</c:v>
                </c:pt>
              </c:strCache>
            </c:strRef>
          </c:cat>
          <c:val>
            <c:numRef>
              <c:f>'SQL - Project Slide #3'!$C$2:$C$11</c:f>
              <c:numCache>
                <c:formatCode>General</c:formatCode>
                <c:ptCount val="10"/>
                <c:pt idx="0">
                  <c:v>22</c:v>
                </c:pt>
                <c:pt idx="1">
                  <c:v>20</c:v>
                </c:pt>
                <c:pt idx="2">
                  <c:v>18</c:v>
                </c:pt>
                <c:pt idx="3">
                  <c:v>17</c:v>
                </c:pt>
                <c:pt idx="4">
                  <c:v>17</c:v>
                </c:pt>
                <c:pt idx="5">
                  <c:v>17</c:v>
                </c:pt>
                <c:pt idx="6">
                  <c:v>17</c:v>
                </c:pt>
                <c:pt idx="7">
                  <c:v>16</c:v>
                </c:pt>
                <c:pt idx="8">
                  <c:v>16</c:v>
                </c:pt>
                <c:pt idx="9">
                  <c:v>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8857088"/>
        <c:axId val="48859008"/>
      </c:barChart>
      <c:catAx>
        <c:axId val="4885708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Film Category</a:t>
                </a:r>
              </a:p>
            </c:rich>
          </c:tx>
          <c:layout/>
          <c:overlay val="0"/>
        </c:title>
        <c:majorTickMark val="none"/>
        <c:minorTickMark val="none"/>
        <c:tickLblPos val="nextTo"/>
        <c:crossAx val="48859008"/>
        <c:crosses val="autoZero"/>
        <c:auto val="1"/>
        <c:lblAlgn val="ctr"/>
        <c:lblOffset val="100"/>
        <c:noMultiLvlLbl val="0"/>
      </c:catAx>
      <c:valAx>
        <c:axId val="48859008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Number of </a:t>
                </a:r>
                <a:r>
                  <a:rPr lang="en-US" dirty="0" smtClean="0"/>
                  <a:t>Rental Orders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2.2222222222222223E-2"/>
              <c:y val="0.2268141732283464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4885708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42"/>
    </mc:Choice>
    <mc:Fallback>
      <c:style val="42"/>
    </mc:Fallback>
  </mc:AlternateContent>
  <c:pivotSource>
    <c:name>[results (10).csv]Sheet1!PivotTable1</c:name>
    <c:fmtId val="3"/>
  </c:pivotSource>
  <c:chart>
    <c:title>
      <c:tx>
        <c:rich>
          <a:bodyPr/>
          <a:lstStyle/>
          <a:p>
            <a:pPr>
              <a:defRPr sz="1400"/>
            </a:pPr>
            <a:r>
              <a:rPr lang="en-US" sz="1400"/>
              <a:t>Total Movie Rentals by Store</a:t>
            </a:r>
          </a:p>
        </c:rich>
      </c:tx>
      <c:layout/>
      <c:overlay val="0"/>
    </c:title>
    <c:autoTitleDeleted val="0"/>
    <c:pivotFmts>
      <c:pivotFmt>
        <c:idx val="0"/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cat>
            <c:multiLvlStrRef>
              <c:f>Sheet1!$A$4:$A$24</c:f>
              <c:multiLvlStrCache>
                <c:ptCount val="10"/>
                <c:lvl>
                  <c:pt idx="0">
                    <c:v>1</c:v>
                  </c:pt>
                  <c:pt idx="1">
                    <c:v>2</c:v>
                  </c:pt>
                  <c:pt idx="2">
                    <c:v>1</c:v>
                  </c:pt>
                  <c:pt idx="3">
                    <c:v>2</c:v>
                  </c:pt>
                  <c:pt idx="4">
                    <c:v>1</c:v>
                  </c:pt>
                  <c:pt idx="5">
                    <c:v>2</c:v>
                  </c:pt>
                  <c:pt idx="6">
                    <c:v>1</c:v>
                  </c:pt>
                  <c:pt idx="7">
                    <c:v>2</c:v>
                  </c:pt>
                  <c:pt idx="8">
                    <c:v>1</c:v>
                  </c:pt>
                  <c:pt idx="9">
                    <c:v>2</c:v>
                  </c:pt>
                </c:lvl>
                <c:lvl>
                  <c:pt idx="0">
                    <c:v>2006</c:v>
                  </c:pt>
                  <c:pt idx="2">
                    <c:v>2005</c:v>
                  </c:pt>
                  <c:pt idx="4">
                    <c:v>2005</c:v>
                  </c:pt>
                  <c:pt idx="6">
                    <c:v>2005</c:v>
                  </c:pt>
                  <c:pt idx="8">
                    <c:v>2005</c:v>
                  </c:pt>
                </c:lvl>
                <c:lvl>
                  <c:pt idx="0">
                    <c:v>2</c:v>
                  </c:pt>
                  <c:pt idx="2">
                    <c:v>5</c:v>
                  </c:pt>
                  <c:pt idx="4">
                    <c:v>6</c:v>
                  </c:pt>
                  <c:pt idx="6">
                    <c:v>7</c:v>
                  </c:pt>
                  <c:pt idx="8">
                    <c:v>8</c:v>
                  </c:pt>
                </c:lvl>
              </c:multiLvlStrCache>
            </c:multiLvlStrRef>
          </c:cat>
          <c:val>
            <c:numRef>
              <c:f>Sheet1!$B$4:$B$24</c:f>
              <c:numCache>
                <c:formatCode>General</c:formatCode>
                <c:ptCount val="10"/>
                <c:pt idx="0">
                  <c:v>85</c:v>
                </c:pt>
                <c:pt idx="1">
                  <c:v>97</c:v>
                </c:pt>
                <c:pt idx="2">
                  <c:v>558</c:v>
                </c:pt>
                <c:pt idx="3">
                  <c:v>598</c:v>
                </c:pt>
                <c:pt idx="4">
                  <c:v>1163</c:v>
                </c:pt>
                <c:pt idx="5">
                  <c:v>1148</c:v>
                </c:pt>
                <c:pt idx="6">
                  <c:v>3342</c:v>
                </c:pt>
                <c:pt idx="7">
                  <c:v>3367</c:v>
                </c:pt>
                <c:pt idx="8">
                  <c:v>2892</c:v>
                </c:pt>
                <c:pt idx="9">
                  <c:v>2794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8752128"/>
        <c:axId val="48631808"/>
      </c:barChart>
      <c:catAx>
        <c:axId val="4875212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000"/>
                </a:pPr>
                <a:r>
                  <a:rPr lang="en-US" sz="1000" dirty="0"/>
                  <a:t>Store ID and Year / Month</a:t>
                </a:r>
              </a:p>
            </c:rich>
          </c:tx>
          <c:layout>
            <c:manualLayout>
              <c:xMode val="edge"/>
              <c:yMode val="edge"/>
              <c:x val="0.30566484277144174"/>
              <c:y val="0.92465277777777777"/>
            </c:manualLayout>
          </c:layout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48631808"/>
        <c:crosses val="autoZero"/>
        <c:auto val="1"/>
        <c:lblAlgn val="ctr"/>
        <c:lblOffset val="100"/>
        <c:noMultiLvlLbl val="0"/>
      </c:catAx>
      <c:valAx>
        <c:axId val="4863180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000"/>
                </a:pPr>
                <a:r>
                  <a:rPr lang="en-US" sz="1000"/>
                  <a:t>Number of Rental Orders</a:t>
                </a:r>
              </a:p>
            </c:rich>
          </c:tx>
          <c:layout>
            <c:manualLayout>
              <c:xMode val="edge"/>
              <c:yMode val="edge"/>
              <c:x val="1.1163117762102534E-2"/>
              <c:y val="0.2259634733158354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  <a:endParaRPr lang="en-US"/>
          </a:p>
        </c:txPr>
        <c:crossAx val="48752128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0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1457692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68f83b5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68f83b5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d6d4cc2e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d6d4cc2e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d6d4cc2e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d6d4cc2e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d6d4cc2e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d6d4cc2e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5158200" y="1047750"/>
            <a:ext cx="3591300" cy="38862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dirty="0" smtClean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The most rented movies are “</a:t>
            </a:r>
            <a:r>
              <a:rPr lang="en-US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Juggler Hardly” and “Scalawag Duck” followed by movies that stem from various film categories.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US" dirty="0" smtClean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In the top 10 of the most rented family movies, the category “Family” appeared most often followed by the categories “Animation” and “Children”.</a:t>
            </a:r>
            <a:endParaRPr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&lt;visualization&gt;</a:t>
            </a:r>
            <a:endParaRPr dirty="0"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chemeClr val="tx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400" dirty="0" smtClean="0">
                <a:solidFill>
                  <a:schemeClr val="bg1"/>
                </a:solidFill>
              </a:rPr>
              <a:t>What </a:t>
            </a:r>
            <a:r>
              <a:rPr lang="en-US" sz="2400" dirty="0">
                <a:solidFill>
                  <a:schemeClr val="bg1"/>
                </a:solidFill>
              </a:rPr>
              <a:t>are the 10 family movies with its associated film category </a:t>
            </a:r>
            <a:r>
              <a:rPr lang="en-US" sz="2400" dirty="0" smtClean="0">
                <a:solidFill>
                  <a:schemeClr val="bg1"/>
                </a:solidFill>
              </a:rPr>
              <a:t>that </a:t>
            </a:r>
            <a:r>
              <a:rPr lang="en-US" sz="2400" dirty="0">
                <a:solidFill>
                  <a:schemeClr val="bg1"/>
                </a:solidFill>
              </a:rPr>
              <a:t>were rented </a:t>
            </a:r>
            <a:r>
              <a:rPr lang="en-US" sz="2400" dirty="0" smtClean="0">
                <a:solidFill>
                  <a:schemeClr val="bg1"/>
                </a:solidFill>
              </a:rPr>
              <a:t>most often?</a:t>
            </a:r>
            <a:r>
              <a:rPr lang="en-US" dirty="0"/>
              <a:t/>
            </a:r>
            <a:br>
              <a:rPr lang="en-US" dirty="0"/>
            </a:b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9008799"/>
              </p:ext>
            </p:extLst>
          </p:nvPr>
        </p:nvGraphicFramePr>
        <p:xfrm>
          <a:off x="354301" y="1418450"/>
          <a:ext cx="4550699" cy="307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4328644"/>
              </p:ext>
            </p:extLst>
          </p:nvPr>
        </p:nvGraphicFramePr>
        <p:xfrm>
          <a:off x="330300" y="1011650"/>
          <a:ext cx="4598700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5105400" y="1047750"/>
            <a:ext cx="3591300" cy="38100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dirty="0" smtClean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For all top </a:t>
            </a:r>
            <a:r>
              <a:rPr lang="en-US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10 </a:t>
            </a:r>
            <a:r>
              <a:rPr lang="en-US" dirty="0" smtClean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family movies that were rented the longest, the rental duration is the same with 7 days and duration quartile 4.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US" dirty="0" smtClean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The </a:t>
            </a:r>
            <a:r>
              <a:rPr lang="en-US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category “Family” </a:t>
            </a:r>
            <a:r>
              <a:rPr lang="en-US" dirty="0" smtClean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appeared </a:t>
            </a:r>
            <a:r>
              <a:rPr lang="en-US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most often followed by the categories </a:t>
            </a:r>
            <a:r>
              <a:rPr lang="en-US" dirty="0" smtClean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“Classic” </a:t>
            </a:r>
            <a:r>
              <a:rPr lang="en-US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and “</a:t>
            </a:r>
            <a:r>
              <a:rPr lang="en-US" dirty="0" smtClean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Comedy”.</a:t>
            </a:r>
            <a:endParaRPr lang="en-US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346680" y="140702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&lt;visualization&gt;</a:t>
            </a:r>
            <a:endParaRPr dirty="0"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chemeClr val="tx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400" dirty="0" smtClean="0">
                <a:solidFill>
                  <a:schemeClr val="bg1"/>
                </a:solidFill>
              </a:rPr>
              <a:t>What </a:t>
            </a:r>
            <a:r>
              <a:rPr lang="en-US" sz="2400" dirty="0">
                <a:solidFill>
                  <a:schemeClr val="bg1"/>
                </a:solidFill>
              </a:rPr>
              <a:t>are the 10 family movies with </a:t>
            </a:r>
            <a:r>
              <a:rPr lang="en-US" sz="2400" dirty="0" smtClean="0">
                <a:solidFill>
                  <a:schemeClr val="bg1"/>
                </a:solidFill>
              </a:rPr>
              <a:t>its associated film category and rental duration quartile with the </a:t>
            </a:r>
            <a:r>
              <a:rPr lang="en-US" sz="2400" dirty="0">
                <a:solidFill>
                  <a:schemeClr val="bg1"/>
                </a:solidFill>
              </a:rPr>
              <a:t>longest rental duration?</a:t>
            </a:r>
            <a:r>
              <a:rPr lang="en-US" dirty="0"/>
              <a:t/>
            </a:r>
            <a:br>
              <a:rPr lang="en-US" dirty="0"/>
            </a:b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3242972"/>
              </p:ext>
            </p:extLst>
          </p:nvPr>
        </p:nvGraphicFramePr>
        <p:xfrm>
          <a:off x="325380" y="1038320"/>
          <a:ext cx="45720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5158200" y="1047750"/>
            <a:ext cx="3591300" cy="38100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smtClean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Within the top 10, the film category “Animation” with duration quartile 1 was rented most often with a total of 22 rental orders.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smtClean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The data of the top 10 most rented movies does not reveal a clear correlation between rental duration quartile, film category, and number of rental orders.</a:t>
            </a:r>
            <a:endParaRPr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chemeClr val="tx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 smtClean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br>
              <a:rPr lang="en" dirty="0" smtClean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dirty="0" smtClean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" dirty="0" smtClean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dirty="0" smtClean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" dirty="0" smtClean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400" dirty="0" smtClean="0">
                <a:solidFill>
                  <a:schemeClr val="bg1"/>
                </a:solidFill>
              </a:rPr>
              <a:t>How </a:t>
            </a:r>
            <a:r>
              <a:rPr lang="en-US" sz="2400" dirty="0">
                <a:solidFill>
                  <a:schemeClr val="bg1"/>
                </a:solidFill>
              </a:rPr>
              <a:t>many movies were rented in each </a:t>
            </a:r>
            <a:r>
              <a:rPr lang="en-US" sz="2400" dirty="0" smtClean="0">
                <a:solidFill>
                  <a:schemeClr val="bg1"/>
                </a:solidFill>
              </a:rPr>
              <a:t>rental quartile </a:t>
            </a:r>
            <a:r>
              <a:rPr lang="en-US" sz="2400" dirty="0">
                <a:solidFill>
                  <a:schemeClr val="bg1"/>
                </a:solidFill>
              </a:rPr>
              <a:t>and its associated </a:t>
            </a:r>
            <a:r>
              <a:rPr lang="en-US" sz="2400" dirty="0" smtClean="0">
                <a:solidFill>
                  <a:schemeClr val="bg1"/>
                </a:solidFill>
              </a:rPr>
              <a:t>film category for </a:t>
            </a:r>
            <a:r>
              <a:rPr lang="en-US" sz="2400" dirty="0">
                <a:solidFill>
                  <a:schemeClr val="bg1"/>
                </a:solidFill>
              </a:rPr>
              <a:t>the 10 most often rented movies?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solidFill>
                  <a:schemeClr val="bg1"/>
                </a:solidFill>
              </a:rPr>
              <a:t/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endParaRPr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3169215"/>
              </p:ext>
            </p:extLst>
          </p:nvPr>
        </p:nvGraphicFramePr>
        <p:xfrm>
          <a:off x="354300" y="1049750"/>
          <a:ext cx="45720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5158200" y="1123950"/>
            <a:ext cx="3591300" cy="365760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 smtClean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The number of rental orders in both stores is almost identical during the evaluated time periods.</a:t>
            </a:r>
            <a:endParaRPr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" name="Google Shape;77;p16"/>
          <p:cNvSpPr/>
          <p:nvPr/>
        </p:nvSpPr>
        <p:spPr>
          <a:xfrm>
            <a:off x="354300" y="1418450"/>
            <a:ext cx="4550700" cy="3072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&lt;visualization&gt;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chemeClr val="tx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sz="2400" dirty="0" smtClean="0">
                <a:solidFill>
                  <a:schemeClr val="bg1"/>
                </a:solidFill>
              </a:rPr>
              <a:t>How </a:t>
            </a:r>
            <a:r>
              <a:rPr lang="en-US" sz="2400" dirty="0">
                <a:solidFill>
                  <a:schemeClr val="bg1"/>
                </a:solidFill>
              </a:rPr>
              <a:t>do the two stores compare regarding their rental orders during the months of </a:t>
            </a:r>
            <a:r>
              <a:rPr lang="en-US" sz="2400" dirty="0" smtClean="0">
                <a:solidFill>
                  <a:schemeClr val="bg1"/>
                </a:solidFill>
              </a:rPr>
              <a:t>available </a:t>
            </a:r>
            <a:r>
              <a:rPr lang="en-US" sz="2400" dirty="0">
                <a:solidFill>
                  <a:schemeClr val="bg1"/>
                </a:solidFill>
              </a:rPr>
              <a:t>years?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5565544"/>
              </p:ext>
            </p:extLst>
          </p:nvPr>
        </p:nvGraphicFramePr>
        <p:xfrm>
          <a:off x="354300" y="1123950"/>
          <a:ext cx="45507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4309</TotalTime>
  <Words>265</Words>
  <Application>Microsoft Office PowerPoint</Application>
  <PresentationFormat>On-screen Show (16:9)</PresentationFormat>
  <Paragraphs>27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Simple Light</vt:lpstr>
      <vt:lpstr>   What are the 10 family movies with its associated film category that were rented most often? </vt:lpstr>
      <vt:lpstr>   What are the 10 family movies with its associated film category and rental duration quartile with the longest rental duration? </vt:lpstr>
      <vt:lpstr>    How many movies were rented in each rental quartile and its associated film category for the 10 most often rented movies?   </vt:lpstr>
      <vt:lpstr>How do the two stores compare regarding their rental orders during the months of available years?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Michael Kaletsch</dc:creator>
  <cp:lastModifiedBy>Mika &amp; Shpresa</cp:lastModifiedBy>
  <cp:revision>23</cp:revision>
  <dcterms:modified xsi:type="dcterms:W3CDTF">2018-12-25T03:49:55Z</dcterms:modified>
</cp:coreProperties>
</file>