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62" r:id="rId9"/>
    <p:sldId id="258" r:id="rId10"/>
    <p:sldId id="275" r:id="rId11"/>
    <p:sldId id="267" r:id="rId12"/>
    <p:sldId id="276" r:id="rId13"/>
    <p:sldId id="277" r:id="rId14"/>
    <p:sldId id="278" r:id="rId15"/>
    <p:sldId id="279" r:id="rId16"/>
    <p:sldId id="271" r:id="rId17"/>
    <p:sldId id="273" r:id="rId18"/>
    <p:sldId id="272" r:id="rId19"/>
    <p:sldId id="268" r:id="rId20"/>
    <p:sldId id="274" r:id="rId21"/>
    <p:sldId id="266" r:id="rId22"/>
    <p:sldId id="269" r:id="rId23"/>
    <p:sldId id="280" r:id="rId24"/>
    <p:sldId id="281" r:id="rId25"/>
  </p:sldIdLst>
  <p:sldSz cx="13716000" cy="10972800"/>
  <p:notesSz cx="6858000" cy="9144000"/>
  <p:defaultTextStyle>
    <a:defPPr>
      <a:defRPr lang="en-US"/>
    </a:defPPr>
    <a:lvl1pPr marL="0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05368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10736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16104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21473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526841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232209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4937577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642945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2" autoAdjust="0"/>
    <p:restoredTop sz="90267" autoAdjust="0"/>
  </p:normalViewPr>
  <p:slideViewPr>
    <p:cSldViewPr>
      <p:cViewPr varScale="1">
        <p:scale>
          <a:sx n="63" d="100"/>
          <a:sy n="63" d="100"/>
        </p:scale>
        <p:origin x="-1998" y="-126"/>
      </p:cViewPr>
      <p:guideLst>
        <p:guide orient="horz" pos="3456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8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6A7A5-A8D4-4A55-BCFD-FA429F3027F1}" type="datetimeFigureOut">
              <a:rPr lang="en-US" smtClean="0"/>
              <a:t>9/18/2012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E9534-3BE7-4AEC-BBBA-7B7487897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07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705368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1410736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2116104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2821473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3526841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232209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4937577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642945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E9534-3BE7-4AEC-BBBA-7B7487897D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22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app screen zoom on whatever area contains the most data points? Determine a way to intuitively show the necessary information on a small screen. Data</a:t>
            </a:r>
            <a:r>
              <a:rPr lang="en-US" baseline="0" dirty="0" smtClean="0"/>
              <a:t> labels may be difficult to include or position automatically? Show as mouse/</a:t>
            </a:r>
            <a:r>
              <a:rPr lang="en-US" baseline="0" dirty="0" err="1" smtClean="0"/>
              <a:t>thumbover</a:t>
            </a:r>
            <a:r>
              <a:rPr lang="en-US" baseline="0" dirty="0" smtClean="0"/>
              <a:t> if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E9534-3BE7-4AEC-BBBA-7B7487897D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60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Need to have select</a:t>
            </a:r>
            <a:r>
              <a:rPr lang="en-US" baseline="0" dirty="0" smtClean="0"/>
              <a:t> and compare for different menu sections – list menu as a whole or do subsections if needed. Example – Person wants to compare broccoli cheese soup to a sandwich – Have them click on soup and a mini list of options come up including “compare”, “add to meal”, “add to day” if tracking their diet longer than a meal-by-meal basis</a:t>
            </a:r>
          </a:p>
          <a:p>
            <a:pPr marL="342900" marR="0" indent="-342900" algn="l" defTabSz="14107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Different</a:t>
            </a:r>
            <a:r>
              <a:rPr lang="en-US" baseline="0" dirty="0" smtClean="0"/>
              <a:t> sizes will show different kcal – what solution? “you pick two”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bowl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cup of soup. Have mini list pop up and ask what size they’d like to add/see? Default show kcal of a specific size?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E9534-3BE7-4AEC-BBBA-7B7487897D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57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Try to make labels easier </a:t>
            </a:r>
            <a:r>
              <a:rPr lang="en-US" baseline="0" smtClean="0"/>
              <a:t>to read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E9534-3BE7-4AEC-BBBA-7B7487897D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60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Sandwiches difficult for different</a:t>
            </a:r>
            <a:r>
              <a:rPr lang="en-US" baseline="0" dirty="0" smtClean="0"/>
              <a:t> restaurants – </a:t>
            </a:r>
            <a:r>
              <a:rPr lang="en-US" baseline="0" dirty="0" err="1" smtClean="0"/>
              <a:t>panera</a:t>
            </a:r>
            <a:r>
              <a:rPr lang="en-US" baseline="0" dirty="0" smtClean="0"/>
              <a:t> has several subsections, could be chicken/beef organized (like BK), etc.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Build a meal or </a:t>
            </a:r>
            <a:r>
              <a:rPr lang="en-US" baseline="0" dirty="0" err="1" smtClean="0"/>
              <a:t>alacarte</a:t>
            </a:r>
            <a:r>
              <a:rPr lang="en-US" baseline="0" dirty="0" smtClean="0"/>
              <a:t> like </a:t>
            </a:r>
            <a:r>
              <a:rPr lang="en-US" baseline="0" dirty="0" err="1" smtClean="0"/>
              <a:t>microsize</a:t>
            </a:r>
            <a:r>
              <a:rPr lang="en-US" baseline="0" dirty="0" smtClean="0"/>
              <a:t> project decent approach. “</a:t>
            </a:r>
            <a:r>
              <a:rPr lang="en-US" baseline="0" dirty="0" err="1" smtClean="0"/>
              <a:t>Microsized</a:t>
            </a:r>
            <a:r>
              <a:rPr lang="en-US" baseline="0" dirty="0" smtClean="0"/>
              <a:t>” is recommending similar foods closest to the target.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E9534-3BE7-4AEC-BBBA-7B7487897D3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95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Need to have select</a:t>
            </a:r>
            <a:r>
              <a:rPr lang="en-US" baseline="0" dirty="0" smtClean="0"/>
              <a:t> and compare for different menu sections – list menu as a whole or do subsections if needed. Example – Person wants to compare broccoli cheese soup to a sandwich – Have them click on soup and a mini list of options come up including “compare”, “add to meal”, “add to day” if tracking their diet longer than a meal-by-meal basis</a:t>
            </a:r>
          </a:p>
          <a:p>
            <a:pPr marL="342900" marR="0" indent="-342900" algn="l" defTabSz="14107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Different</a:t>
            </a:r>
            <a:r>
              <a:rPr lang="en-US" baseline="0" dirty="0" smtClean="0"/>
              <a:t> sizes will show different kcal – what solution? “you pick two”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bowl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cup of soup. Have mini list pop up and ask what size they’d like to add/see? Default show kcal of a specific size?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E9534-3BE7-4AEC-BBBA-7B7487897D3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57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3408681"/>
            <a:ext cx="11658600" cy="2352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6217920"/>
            <a:ext cx="9601200" cy="2804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05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10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1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21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2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32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3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642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DEFD-258D-456F-A2D6-8E39AFEF2F13}" type="datetimeFigureOut">
              <a:rPr lang="en-US" smtClean="0"/>
              <a:t>9/18/2012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BF0C-BBE8-4B22-8A6E-EE223A2EE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DEFD-258D-456F-A2D6-8E39AFEF2F13}" type="datetimeFigureOut">
              <a:rPr lang="en-US" smtClean="0"/>
              <a:t>9/18/2012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BF0C-BBE8-4B22-8A6E-EE223A2EE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2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0" y="439422"/>
            <a:ext cx="3086100" cy="93624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39422"/>
            <a:ext cx="9029700" cy="93624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DEFD-258D-456F-A2D6-8E39AFEF2F13}" type="datetimeFigureOut">
              <a:rPr lang="en-US" smtClean="0"/>
              <a:t>9/18/2012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BF0C-BBE8-4B22-8A6E-EE223A2EE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94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DEFD-258D-456F-A2D6-8E39AFEF2F13}" type="datetimeFigureOut">
              <a:rPr lang="en-US" smtClean="0"/>
              <a:t>9/18/2012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BF0C-BBE8-4B22-8A6E-EE223A2EE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3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7051041"/>
            <a:ext cx="11658600" cy="2179320"/>
          </a:xfrm>
        </p:spPr>
        <p:txBody>
          <a:bodyPr anchor="t"/>
          <a:lstStyle>
            <a:lvl1pPr algn="l">
              <a:defRPr sz="6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4650742"/>
            <a:ext cx="11658600" cy="2400299"/>
          </a:xfrm>
        </p:spPr>
        <p:txBody>
          <a:bodyPr anchor="b"/>
          <a:lstStyle>
            <a:lvl1pPr marL="0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1pPr>
            <a:lvl2pPr marL="705368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41073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11610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821473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526841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23220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4937577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64294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DEFD-258D-456F-A2D6-8E39AFEF2F13}" type="datetimeFigureOut">
              <a:rPr lang="en-US" smtClean="0"/>
              <a:t>9/18/2012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BF0C-BBE8-4B22-8A6E-EE223A2EE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93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560321"/>
            <a:ext cx="6057900" cy="7241541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2560321"/>
            <a:ext cx="6057900" cy="7241541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DEFD-258D-456F-A2D6-8E39AFEF2F13}" type="datetimeFigureOut">
              <a:rPr lang="en-US" smtClean="0"/>
              <a:t>9/18/2012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BF0C-BBE8-4B22-8A6E-EE223A2EE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7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56181"/>
            <a:ext cx="6060282" cy="1023619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5368" indent="0">
              <a:buNone/>
              <a:defRPr sz="3100" b="1"/>
            </a:lvl2pPr>
            <a:lvl3pPr marL="1410736" indent="0">
              <a:buNone/>
              <a:defRPr sz="2800" b="1"/>
            </a:lvl3pPr>
            <a:lvl4pPr marL="2116104" indent="0">
              <a:buNone/>
              <a:defRPr sz="2500" b="1"/>
            </a:lvl4pPr>
            <a:lvl5pPr marL="2821473" indent="0">
              <a:buNone/>
              <a:defRPr sz="2500" b="1"/>
            </a:lvl5pPr>
            <a:lvl6pPr marL="3526841" indent="0">
              <a:buNone/>
              <a:defRPr sz="2500" b="1"/>
            </a:lvl6pPr>
            <a:lvl7pPr marL="4232209" indent="0">
              <a:buNone/>
              <a:defRPr sz="2500" b="1"/>
            </a:lvl7pPr>
            <a:lvl8pPr marL="4937577" indent="0">
              <a:buNone/>
              <a:defRPr sz="2500" b="1"/>
            </a:lvl8pPr>
            <a:lvl9pPr marL="5642945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479800"/>
            <a:ext cx="6060282" cy="6322061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2456181"/>
            <a:ext cx="6062663" cy="1023619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5368" indent="0">
              <a:buNone/>
              <a:defRPr sz="3100" b="1"/>
            </a:lvl2pPr>
            <a:lvl3pPr marL="1410736" indent="0">
              <a:buNone/>
              <a:defRPr sz="2800" b="1"/>
            </a:lvl3pPr>
            <a:lvl4pPr marL="2116104" indent="0">
              <a:buNone/>
              <a:defRPr sz="2500" b="1"/>
            </a:lvl4pPr>
            <a:lvl5pPr marL="2821473" indent="0">
              <a:buNone/>
              <a:defRPr sz="2500" b="1"/>
            </a:lvl5pPr>
            <a:lvl6pPr marL="3526841" indent="0">
              <a:buNone/>
              <a:defRPr sz="2500" b="1"/>
            </a:lvl6pPr>
            <a:lvl7pPr marL="4232209" indent="0">
              <a:buNone/>
              <a:defRPr sz="2500" b="1"/>
            </a:lvl7pPr>
            <a:lvl8pPr marL="4937577" indent="0">
              <a:buNone/>
              <a:defRPr sz="2500" b="1"/>
            </a:lvl8pPr>
            <a:lvl9pPr marL="5642945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3479800"/>
            <a:ext cx="6062663" cy="6322061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DEFD-258D-456F-A2D6-8E39AFEF2F13}" type="datetimeFigureOut">
              <a:rPr lang="en-US" smtClean="0"/>
              <a:t>9/18/2012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BF0C-BBE8-4B22-8A6E-EE223A2EE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DEFD-258D-456F-A2D6-8E39AFEF2F13}" type="datetimeFigureOut">
              <a:rPr lang="en-US" smtClean="0"/>
              <a:t>9/18/2012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BF0C-BBE8-4B22-8A6E-EE223A2EE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0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DEFD-258D-456F-A2D6-8E39AFEF2F13}" type="datetimeFigureOut">
              <a:rPr lang="en-US" smtClean="0"/>
              <a:t>9/18/2012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BF0C-BBE8-4B22-8A6E-EE223A2EE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36880"/>
            <a:ext cx="4512470" cy="1859280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436881"/>
            <a:ext cx="7667625" cy="9364981"/>
          </a:xfrm>
        </p:spPr>
        <p:txBody>
          <a:bodyPr/>
          <a:lstStyle>
            <a:lvl1pPr>
              <a:defRPr sz="4900"/>
            </a:lvl1pPr>
            <a:lvl2pPr>
              <a:defRPr sz="4300"/>
            </a:lvl2pPr>
            <a:lvl3pPr>
              <a:defRPr sz="37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296161"/>
            <a:ext cx="4512470" cy="7505701"/>
          </a:xfrm>
        </p:spPr>
        <p:txBody>
          <a:bodyPr/>
          <a:lstStyle>
            <a:lvl1pPr marL="0" indent="0">
              <a:buNone/>
              <a:defRPr sz="2200"/>
            </a:lvl1pPr>
            <a:lvl2pPr marL="705368" indent="0">
              <a:buNone/>
              <a:defRPr sz="1900"/>
            </a:lvl2pPr>
            <a:lvl3pPr marL="1410736" indent="0">
              <a:buNone/>
              <a:defRPr sz="1500"/>
            </a:lvl3pPr>
            <a:lvl4pPr marL="2116104" indent="0">
              <a:buNone/>
              <a:defRPr sz="1400"/>
            </a:lvl4pPr>
            <a:lvl5pPr marL="2821473" indent="0">
              <a:buNone/>
              <a:defRPr sz="1400"/>
            </a:lvl5pPr>
            <a:lvl6pPr marL="3526841" indent="0">
              <a:buNone/>
              <a:defRPr sz="1400"/>
            </a:lvl6pPr>
            <a:lvl7pPr marL="4232209" indent="0">
              <a:buNone/>
              <a:defRPr sz="1400"/>
            </a:lvl7pPr>
            <a:lvl8pPr marL="4937577" indent="0">
              <a:buNone/>
              <a:defRPr sz="1400"/>
            </a:lvl8pPr>
            <a:lvl9pPr marL="564294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DEFD-258D-456F-A2D6-8E39AFEF2F13}" type="datetimeFigureOut">
              <a:rPr lang="en-US" smtClean="0"/>
              <a:t>9/18/2012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BF0C-BBE8-4B22-8A6E-EE223A2EE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0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7680960"/>
            <a:ext cx="8229600" cy="906781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980440"/>
            <a:ext cx="8229600" cy="6583680"/>
          </a:xfrm>
        </p:spPr>
        <p:txBody>
          <a:bodyPr/>
          <a:lstStyle>
            <a:lvl1pPr marL="0" indent="0">
              <a:buNone/>
              <a:defRPr sz="4900"/>
            </a:lvl1pPr>
            <a:lvl2pPr marL="705368" indent="0">
              <a:buNone/>
              <a:defRPr sz="4300"/>
            </a:lvl2pPr>
            <a:lvl3pPr marL="1410736" indent="0">
              <a:buNone/>
              <a:defRPr sz="3700"/>
            </a:lvl3pPr>
            <a:lvl4pPr marL="2116104" indent="0">
              <a:buNone/>
              <a:defRPr sz="3100"/>
            </a:lvl4pPr>
            <a:lvl5pPr marL="2821473" indent="0">
              <a:buNone/>
              <a:defRPr sz="3100"/>
            </a:lvl5pPr>
            <a:lvl6pPr marL="3526841" indent="0">
              <a:buNone/>
              <a:defRPr sz="3100"/>
            </a:lvl6pPr>
            <a:lvl7pPr marL="4232209" indent="0">
              <a:buNone/>
              <a:defRPr sz="3100"/>
            </a:lvl7pPr>
            <a:lvl8pPr marL="4937577" indent="0">
              <a:buNone/>
              <a:defRPr sz="3100"/>
            </a:lvl8pPr>
            <a:lvl9pPr marL="5642945" indent="0">
              <a:buNone/>
              <a:defRPr sz="3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8587741"/>
            <a:ext cx="8229600" cy="1287779"/>
          </a:xfrm>
        </p:spPr>
        <p:txBody>
          <a:bodyPr/>
          <a:lstStyle>
            <a:lvl1pPr marL="0" indent="0">
              <a:buNone/>
              <a:defRPr sz="2200"/>
            </a:lvl1pPr>
            <a:lvl2pPr marL="705368" indent="0">
              <a:buNone/>
              <a:defRPr sz="1900"/>
            </a:lvl2pPr>
            <a:lvl3pPr marL="1410736" indent="0">
              <a:buNone/>
              <a:defRPr sz="1500"/>
            </a:lvl3pPr>
            <a:lvl4pPr marL="2116104" indent="0">
              <a:buNone/>
              <a:defRPr sz="1400"/>
            </a:lvl4pPr>
            <a:lvl5pPr marL="2821473" indent="0">
              <a:buNone/>
              <a:defRPr sz="1400"/>
            </a:lvl5pPr>
            <a:lvl6pPr marL="3526841" indent="0">
              <a:buNone/>
              <a:defRPr sz="1400"/>
            </a:lvl6pPr>
            <a:lvl7pPr marL="4232209" indent="0">
              <a:buNone/>
              <a:defRPr sz="1400"/>
            </a:lvl7pPr>
            <a:lvl8pPr marL="4937577" indent="0">
              <a:buNone/>
              <a:defRPr sz="1400"/>
            </a:lvl8pPr>
            <a:lvl9pPr marL="564294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DEFD-258D-456F-A2D6-8E39AFEF2F13}" type="datetimeFigureOut">
              <a:rPr lang="en-US" smtClean="0"/>
              <a:t>9/18/2012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BF0C-BBE8-4B22-8A6E-EE223A2EE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8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39421"/>
            <a:ext cx="12344400" cy="1828800"/>
          </a:xfrm>
          <a:prstGeom prst="rect">
            <a:avLst/>
          </a:prstGeom>
        </p:spPr>
        <p:txBody>
          <a:bodyPr vert="horz" lIns="141074" tIns="70537" rIns="141074" bIns="7053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560321"/>
            <a:ext cx="12344400" cy="7241541"/>
          </a:xfrm>
          <a:prstGeom prst="rect">
            <a:avLst/>
          </a:prstGeom>
        </p:spPr>
        <p:txBody>
          <a:bodyPr vert="horz" lIns="141074" tIns="70537" rIns="141074" bIns="7053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10170161"/>
            <a:ext cx="3200400" cy="584200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CDEFD-258D-456F-A2D6-8E39AFEF2F13}" type="datetimeFigureOut">
              <a:rPr lang="en-US" smtClean="0"/>
              <a:t>9/18/2012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10170161"/>
            <a:ext cx="4343400" cy="584200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10170161"/>
            <a:ext cx="3200400" cy="584200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EBF0C-BBE8-4B22-8A6E-EE223A2EE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4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10736" rtl="0" eaLnBrk="1" latinLnBrk="0" hangingPunct="1">
        <a:spcBef>
          <a:spcPct val="0"/>
        </a:spcBef>
        <a:buNone/>
        <a:defRPr sz="6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9026" indent="-529026" algn="l" defTabSz="1410736" rtl="0" eaLnBrk="1" latinLnBrk="0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146223" indent="-440855" algn="l" defTabSz="1410736" rtl="0" eaLnBrk="1" latinLnBrk="0" hangingPunct="1">
        <a:spcBef>
          <a:spcPct val="20000"/>
        </a:spcBef>
        <a:buFont typeface="Arial" pitchFamily="34" charset="0"/>
        <a:buChar char="–"/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1763420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468789" indent="-352684" algn="l" defTabSz="1410736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74157" indent="-352684" algn="l" defTabSz="1410736" rtl="0" eaLnBrk="1" latinLnBrk="0" hangingPunct="1">
        <a:spcBef>
          <a:spcPct val="20000"/>
        </a:spcBef>
        <a:buFont typeface="Arial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879525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584893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290261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5995629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05368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10736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16104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21473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6841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32209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937577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642945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4NPS Fast Food Application Mockups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9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71800" y="304800"/>
            <a:ext cx="8382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Four Nutrient Profiling System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2971800" y="1600200"/>
            <a:ext cx="8382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1. Choose restaurant from list or what’s near me (GPS)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2971800" y="2667000"/>
            <a:ext cx="8382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  <a:r>
              <a:rPr lang="en-US" sz="4000" dirty="0" smtClean="0"/>
              <a:t>. Hungry for something specific?</a:t>
            </a:r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2960451" y="3733800"/>
            <a:ext cx="8382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3. Search for food item, restaurant, or keyword </a:t>
            </a:r>
            <a:endParaRPr lang="en-US" sz="4000" dirty="0"/>
          </a:p>
        </p:txBody>
      </p:sp>
      <p:sp>
        <p:nvSpPr>
          <p:cNvPr id="11" name="Rectangle 10"/>
          <p:cNvSpPr/>
          <p:nvPr/>
        </p:nvSpPr>
        <p:spPr>
          <a:xfrm>
            <a:off x="2971800" y="4800600"/>
            <a:ext cx="8382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4. Saved meals/favorites?</a:t>
            </a:r>
            <a:endParaRPr lang="en-US" sz="4000" dirty="0"/>
          </a:p>
        </p:txBody>
      </p:sp>
      <p:sp>
        <p:nvSpPr>
          <p:cNvPr id="12" name="Rectangle 11"/>
          <p:cNvSpPr/>
          <p:nvPr/>
        </p:nvSpPr>
        <p:spPr>
          <a:xfrm>
            <a:off x="2960451" y="5867400"/>
            <a:ext cx="8382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  <a:r>
              <a:rPr lang="en-US" sz="4000" dirty="0" smtClean="0"/>
              <a:t>. Help/walkthrough/instructions/FAQ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1066800" y="8839200"/>
            <a:ext cx="10350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Options: Basic/advanced mode – will change axes to be more detailed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38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91821"/>
            <a:ext cx="12344400" cy="4749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 List of Restaurants</a:t>
            </a:r>
            <a:br>
              <a:rPr lang="en-US" dirty="0" smtClean="0"/>
            </a:br>
            <a:r>
              <a:rPr lang="en-US" dirty="0" smtClean="0"/>
              <a:t>“Where are you/want to go?: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47605" y="2333381"/>
            <a:ext cx="4322505" cy="4184844"/>
          </a:xfrm>
          <a:prstGeom prst="rect">
            <a:avLst/>
          </a:prstGeom>
          <a:gradFill flip="none" rotWithShape="1">
            <a:gsLst>
              <a:gs pos="49000">
                <a:srgbClr val="00B050">
                  <a:lumMod val="43000"/>
                  <a:lumOff val="57000"/>
                </a:srgbClr>
              </a:gs>
              <a:gs pos="12000">
                <a:srgbClr val="FF5050">
                  <a:lumMod val="82000"/>
                  <a:lumOff val="18000"/>
                </a:srgbClr>
              </a:gs>
              <a:gs pos="24000">
                <a:srgbClr val="FFFF00">
                  <a:lumMod val="40000"/>
                  <a:lumOff val="60000"/>
                </a:srgbClr>
              </a:gs>
              <a:gs pos="13000">
                <a:srgbClr val="FFFF9F"/>
              </a:gs>
              <a:gs pos="26000">
                <a:srgbClr val="61FFA8"/>
              </a:gs>
              <a:gs pos="51000">
                <a:srgbClr val="00B0F0">
                  <a:lumMod val="52000"/>
                  <a:lumOff val="48000"/>
                </a:srgbClr>
              </a:gs>
              <a:gs pos="100000">
                <a:srgbClr val="00B0F0">
                  <a:lumMod val="43000"/>
                  <a:lumOff val="57000"/>
                </a:srgbClr>
              </a:gs>
            </a:gsLst>
            <a:lin ang="18900000" scaled="1"/>
            <a:tileRect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249" tIns="55125" rIns="110249" bIns="55125" spcCol="0" rtlCol="0" anchor="ctr"/>
          <a:lstStyle/>
          <a:p>
            <a:pPr algn="ctr"/>
            <a:r>
              <a:rPr lang="en-US" sz="1100" dirty="0" smtClean="0"/>
              <a:t>b</a:t>
            </a:r>
            <a:endParaRPr lang="en-US" sz="11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47606" y="5472016"/>
            <a:ext cx="1080627" cy="10462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6" idx="1"/>
            <a:endCxn id="6" idx="2"/>
          </p:cNvCxnSpPr>
          <p:nvPr/>
        </p:nvCxnSpPr>
        <p:spPr>
          <a:xfrm>
            <a:off x="8347605" y="4425804"/>
            <a:ext cx="2161252" cy="20924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47605" y="2331584"/>
            <a:ext cx="4322505" cy="41866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54240" y="5230123"/>
            <a:ext cx="696562" cy="215072"/>
          </a:xfrm>
          <a:prstGeom prst="rect">
            <a:avLst/>
          </a:prstGeom>
          <a:solidFill>
            <a:schemeClr val="bg1">
              <a:alpha val="48000"/>
            </a:schemeClr>
          </a:solidFill>
          <a:ln w="6350">
            <a:solidFill>
              <a:schemeClr val="tx1"/>
            </a:solidFill>
          </a:ln>
        </p:spPr>
        <p:txBody>
          <a:bodyPr wrap="none" lIns="75831" tIns="37916" rIns="75831" bIns="37916" rtlCol="0">
            <a:spAutoFit/>
          </a:bodyPr>
          <a:lstStyle/>
          <a:p>
            <a:pPr algn="ctr"/>
            <a:r>
              <a:rPr lang="en-US" sz="900" dirty="0" smtClean="0"/>
              <a:t>Burger King</a:t>
            </a:r>
            <a:endParaRPr lang="en-US" sz="900" dirty="0"/>
          </a:p>
        </p:txBody>
      </p:sp>
      <p:sp>
        <p:nvSpPr>
          <p:cNvPr id="14" name="TextBox 13"/>
          <p:cNvSpPr txBox="1"/>
          <p:nvPr/>
        </p:nvSpPr>
        <p:spPr>
          <a:xfrm>
            <a:off x="8959581" y="5653191"/>
            <a:ext cx="709386" cy="215072"/>
          </a:xfrm>
          <a:prstGeom prst="rect">
            <a:avLst/>
          </a:prstGeom>
          <a:solidFill>
            <a:schemeClr val="bg1">
              <a:alpha val="48000"/>
            </a:schemeClr>
          </a:solidFill>
          <a:ln w="6350">
            <a:solidFill>
              <a:schemeClr val="tx1"/>
            </a:solidFill>
          </a:ln>
        </p:spPr>
        <p:txBody>
          <a:bodyPr wrap="none" lIns="75831" tIns="37916" rIns="75831" bIns="37916" rtlCol="0">
            <a:spAutoFit/>
          </a:bodyPr>
          <a:lstStyle/>
          <a:p>
            <a:pPr algn="ctr"/>
            <a:r>
              <a:rPr lang="en-US" sz="900" dirty="0" smtClean="0"/>
              <a:t>McDonald’s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8991043" y="5122587"/>
            <a:ext cx="480156" cy="215072"/>
          </a:xfrm>
          <a:prstGeom prst="rect">
            <a:avLst/>
          </a:prstGeom>
          <a:solidFill>
            <a:schemeClr val="bg1">
              <a:alpha val="48000"/>
            </a:schemeClr>
          </a:solidFill>
          <a:ln w="6350">
            <a:solidFill>
              <a:schemeClr val="tx1"/>
            </a:solidFill>
          </a:ln>
        </p:spPr>
        <p:txBody>
          <a:bodyPr wrap="none" lIns="75831" tIns="37916" rIns="75831" bIns="37916" rtlCol="0">
            <a:spAutoFit/>
          </a:bodyPr>
          <a:lstStyle/>
          <a:p>
            <a:pPr algn="ctr"/>
            <a:r>
              <a:rPr lang="en-US" sz="900" dirty="0" smtClean="0"/>
              <a:t>Panera</a:t>
            </a:r>
            <a:endParaRPr lang="en-US" sz="9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10515740" y="6518227"/>
            <a:ext cx="0" cy="1777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428231" y="6518227"/>
            <a:ext cx="0" cy="1777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564246" y="6513745"/>
            <a:ext cx="0" cy="1777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2670110" y="6518227"/>
            <a:ext cx="0" cy="1777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8207614" y="2338886"/>
            <a:ext cx="16519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8189049" y="3376594"/>
            <a:ext cx="16519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Frame 30"/>
          <p:cNvSpPr/>
          <p:nvPr/>
        </p:nvSpPr>
        <p:spPr>
          <a:xfrm>
            <a:off x="9428231" y="4424906"/>
            <a:ext cx="1080627" cy="1047111"/>
          </a:xfrm>
          <a:prstGeom prst="frame">
            <a:avLst>
              <a:gd name="adj1" fmla="val 2084"/>
            </a:avLst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9562440" y="4561939"/>
            <a:ext cx="813346" cy="767785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9685265" y="4678423"/>
            <a:ext cx="566559" cy="534821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9463793" y="4471985"/>
            <a:ext cx="1009502" cy="952953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Target</a:t>
            </a:r>
            <a:endParaRPr lang="en-US" sz="1100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8189049" y="4425803"/>
            <a:ext cx="16519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174967" y="5472013"/>
            <a:ext cx="18149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021083" y="6680419"/>
            <a:ext cx="81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1x fiber minimum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01709" y="6680419"/>
            <a:ext cx="81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2x fiber minimum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11157097" y="6680419"/>
            <a:ext cx="81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3x fiber minimum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12041089" y="6680419"/>
            <a:ext cx="81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4x fiber minimum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7521386" y="5298768"/>
            <a:ext cx="81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1x protein minimum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7537521" y="4235860"/>
            <a:ext cx="81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2x protein minimum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7537521" y="3187498"/>
            <a:ext cx="81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3x protein minimum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7537521" y="2275320"/>
            <a:ext cx="81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4x protein minimum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8300094" y="6687776"/>
            <a:ext cx="479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Fiber</a:t>
            </a:r>
            <a:endParaRPr lang="en-US" sz="1100" b="1" dirty="0"/>
          </a:p>
        </p:txBody>
      </p:sp>
      <p:sp>
        <p:nvSpPr>
          <p:cNvPr id="69" name="TextBox 68"/>
          <p:cNvSpPr txBox="1"/>
          <p:nvPr/>
        </p:nvSpPr>
        <p:spPr>
          <a:xfrm rot="16200000">
            <a:off x="7766234" y="6061084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Protein</a:t>
            </a:r>
            <a:endParaRPr lang="en-US" sz="1100" b="1" dirty="0"/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7943365" y="6037324"/>
            <a:ext cx="0" cy="3091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8404697" y="6949387"/>
            <a:ext cx="31382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9053726" y="5337659"/>
            <a:ext cx="108408" cy="110128"/>
            <a:chOff x="2590800" y="3657600"/>
            <a:chExt cx="146482" cy="153194"/>
          </a:xfrm>
        </p:grpSpPr>
        <p:sp>
          <p:nvSpPr>
            <p:cNvPr id="75" name="Oval 74"/>
            <p:cNvSpPr/>
            <p:nvPr/>
          </p:nvSpPr>
          <p:spPr>
            <a:xfrm>
              <a:off x="2590800" y="3657600"/>
              <a:ext cx="146482" cy="152400"/>
            </a:xfrm>
            <a:prstGeom prst="ellipse">
              <a:avLst/>
            </a:prstGeom>
            <a:gradFill>
              <a:gsLst>
                <a:gs pos="54000">
                  <a:srgbClr val="FF0000"/>
                </a:gs>
                <a:gs pos="47000">
                  <a:srgbClr val="00B0F0"/>
                </a:gs>
                <a:gs pos="48000">
                  <a:srgbClr val="00B0F0"/>
                </a:gs>
              </a:gsLst>
              <a:lin ang="10800000" scaled="1"/>
            </a:gradFill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76" name="Straight Connector 75"/>
            <p:cNvCxnSpPr>
              <a:stCxn id="75" idx="0"/>
              <a:endCxn id="75" idx="4"/>
            </p:cNvCxnSpPr>
            <p:nvPr/>
          </p:nvCxnSpPr>
          <p:spPr>
            <a:xfrm rot="16200000" flipH="1">
              <a:off x="2587841" y="3733800"/>
              <a:ext cx="152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9383521" y="5414212"/>
            <a:ext cx="517025" cy="215072"/>
          </a:xfrm>
          <a:prstGeom prst="rect">
            <a:avLst/>
          </a:prstGeom>
          <a:solidFill>
            <a:schemeClr val="bg1">
              <a:alpha val="48000"/>
            </a:schemeClr>
          </a:solidFill>
          <a:ln w="6350">
            <a:solidFill>
              <a:schemeClr val="tx1"/>
            </a:solidFill>
          </a:ln>
        </p:spPr>
        <p:txBody>
          <a:bodyPr wrap="none" lIns="75831" tIns="37916" rIns="75831" bIns="37916" rtlCol="0">
            <a:spAutoFit/>
          </a:bodyPr>
          <a:lstStyle/>
          <a:p>
            <a:pPr algn="ctr"/>
            <a:r>
              <a:rPr lang="en-US" sz="900" dirty="0" smtClean="0"/>
              <a:t>Subway</a:t>
            </a:r>
            <a:endParaRPr lang="en-US" sz="900" dirty="0"/>
          </a:p>
        </p:txBody>
      </p:sp>
      <p:grpSp>
        <p:nvGrpSpPr>
          <p:cNvPr id="90" name="Group 89"/>
          <p:cNvGrpSpPr/>
          <p:nvPr/>
        </p:nvGrpSpPr>
        <p:grpSpPr>
          <a:xfrm>
            <a:off x="8721457" y="5443759"/>
            <a:ext cx="108408" cy="110128"/>
            <a:chOff x="2590800" y="3657600"/>
            <a:chExt cx="146482" cy="153194"/>
          </a:xfrm>
        </p:grpSpPr>
        <p:sp>
          <p:nvSpPr>
            <p:cNvPr id="91" name="Oval 90"/>
            <p:cNvSpPr/>
            <p:nvPr/>
          </p:nvSpPr>
          <p:spPr>
            <a:xfrm>
              <a:off x="2590800" y="3657600"/>
              <a:ext cx="146482" cy="152400"/>
            </a:xfrm>
            <a:prstGeom prst="ellipse">
              <a:avLst/>
            </a:prstGeom>
            <a:gradFill>
              <a:gsLst>
                <a:gs pos="54000">
                  <a:srgbClr val="FF0000"/>
                </a:gs>
                <a:gs pos="47000">
                  <a:srgbClr val="FFFF00"/>
                </a:gs>
                <a:gs pos="48000">
                  <a:srgbClr val="00B0F0"/>
                </a:gs>
              </a:gsLst>
              <a:lin ang="10800000" scaled="1"/>
            </a:gradFill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92" name="Straight Connector 91"/>
            <p:cNvCxnSpPr>
              <a:stCxn id="91" idx="0"/>
              <a:endCxn id="91" idx="4"/>
            </p:cNvCxnSpPr>
            <p:nvPr/>
          </p:nvCxnSpPr>
          <p:spPr>
            <a:xfrm rot="16200000" flipH="1">
              <a:off x="2587841" y="3733800"/>
              <a:ext cx="152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9275113" y="5497966"/>
            <a:ext cx="108408" cy="110128"/>
            <a:chOff x="2590800" y="3657600"/>
            <a:chExt cx="146482" cy="153194"/>
          </a:xfrm>
        </p:grpSpPr>
        <p:sp>
          <p:nvSpPr>
            <p:cNvPr id="97" name="Oval 96"/>
            <p:cNvSpPr/>
            <p:nvPr/>
          </p:nvSpPr>
          <p:spPr>
            <a:xfrm>
              <a:off x="2590800" y="3657600"/>
              <a:ext cx="146482" cy="152400"/>
            </a:xfrm>
            <a:prstGeom prst="ellipse">
              <a:avLst/>
            </a:prstGeom>
            <a:gradFill>
              <a:gsLst>
                <a:gs pos="54000">
                  <a:srgbClr val="FF0000"/>
                </a:gs>
                <a:gs pos="47000">
                  <a:srgbClr val="00B0F0"/>
                </a:gs>
                <a:gs pos="48000">
                  <a:srgbClr val="00B0F0"/>
                </a:gs>
              </a:gsLst>
              <a:lin ang="10800000" scaled="1"/>
            </a:gradFill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98" name="Straight Connector 97"/>
            <p:cNvCxnSpPr>
              <a:stCxn id="97" idx="0"/>
              <a:endCxn id="97" idx="4"/>
            </p:cNvCxnSpPr>
            <p:nvPr/>
          </p:nvCxnSpPr>
          <p:spPr>
            <a:xfrm rot="16200000" flipH="1">
              <a:off x="2587841" y="3733800"/>
              <a:ext cx="152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8851173" y="5553316"/>
            <a:ext cx="108408" cy="110128"/>
            <a:chOff x="2590800" y="3657600"/>
            <a:chExt cx="146482" cy="153194"/>
          </a:xfrm>
        </p:grpSpPr>
        <p:sp>
          <p:nvSpPr>
            <p:cNvPr id="106" name="Oval 105"/>
            <p:cNvSpPr/>
            <p:nvPr/>
          </p:nvSpPr>
          <p:spPr>
            <a:xfrm>
              <a:off x="2590800" y="3657600"/>
              <a:ext cx="146482" cy="152400"/>
            </a:xfrm>
            <a:prstGeom prst="ellipse">
              <a:avLst/>
            </a:prstGeom>
            <a:gradFill>
              <a:gsLst>
                <a:gs pos="54000">
                  <a:srgbClr val="FF0000"/>
                </a:gs>
                <a:gs pos="47000">
                  <a:srgbClr val="FFFF00"/>
                </a:gs>
                <a:gs pos="48000">
                  <a:srgbClr val="00B0F0"/>
                </a:gs>
              </a:gsLst>
              <a:lin ang="10800000" scaled="1"/>
            </a:gradFill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107" name="Straight Connector 106"/>
            <p:cNvCxnSpPr>
              <a:stCxn id="106" idx="0"/>
              <a:endCxn id="106" idx="4"/>
            </p:cNvCxnSpPr>
            <p:nvPr/>
          </p:nvCxnSpPr>
          <p:spPr>
            <a:xfrm rot="16200000" flipH="1">
              <a:off x="2587841" y="3733800"/>
              <a:ext cx="152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539903" y="5608666"/>
            <a:ext cx="108408" cy="110128"/>
            <a:chOff x="2590800" y="3657600"/>
            <a:chExt cx="146482" cy="153194"/>
          </a:xfrm>
        </p:grpSpPr>
        <p:sp>
          <p:nvSpPr>
            <p:cNvPr id="112" name="Oval 111"/>
            <p:cNvSpPr/>
            <p:nvPr/>
          </p:nvSpPr>
          <p:spPr>
            <a:xfrm>
              <a:off x="2590800" y="3657600"/>
              <a:ext cx="146482" cy="152400"/>
            </a:xfrm>
            <a:prstGeom prst="ellipse">
              <a:avLst/>
            </a:prstGeom>
            <a:gradFill>
              <a:gsLst>
                <a:gs pos="54000">
                  <a:srgbClr val="FF0000"/>
                </a:gs>
                <a:gs pos="47000">
                  <a:srgbClr val="FFFF00"/>
                </a:gs>
                <a:gs pos="48000">
                  <a:srgbClr val="00B0F0"/>
                </a:gs>
              </a:gsLst>
              <a:lin ang="10800000" scaled="1"/>
            </a:gradFill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113" name="Straight Connector 112"/>
            <p:cNvCxnSpPr>
              <a:stCxn id="112" idx="0"/>
              <a:endCxn id="112" idx="4"/>
            </p:cNvCxnSpPr>
            <p:nvPr/>
          </p:nvCxnSpPr>
          <p:spPr>
            <a:xfrm rot="16200000" flipH="1">
              <a:off x="2587841" y="3733800"/>
              <a:ext cx="152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extBox 115"/>
          <p:cNvSpPr txBox="1"/>
          <p:nvPr/>
        </p:nvSpPr>
        <p:spPr>
          <a:xfrm>
            <a:off x="8335682" y="5698878"/>
            <a:ext cx="581145" cy="215072"/>
          </a:xfrm>
          <a:prstGeom prst="rect">
            <a:avLst/>
          </a:prstGeom>
          <a:solidFill>
            <a:schemeClr val="bg1">
              <a:alpha val="48000"/>
            </a:schemeClr>
          </a:solidFill>
          <a:ln w="6350">
            <a:solidFill>
              <a:schemeClr val="tx1"/>
            </a:solidFill>
          </a:ln>
        </p:spPr>
        <p:txBody>
          <a:bodyPr wrap="none" lIns="75831" tIns="37916" rIns="75831" bIns="37916" rtlCol="0">
            <a:spAutoFit/>
          </a:bodyPr>
          <a:lstStyle/>
          <a:p>
            <a:pPr algn="ctr"/>
            <a:r>
              <a:rPr lang="en-US" sz="900" dirty="0" smtClean="0"/>
              <a:t>Pizza Hut</a:t>
            </a:r>
            <a:endParaRPr lang="en-US" sz="900" dirty="0"/>
          </a:p>
        </p:txBody>
      </p:sp>
      <p:grpSp>
        <p:nvGrpSpPr>
          <p:cNvPr id="148" name="Group 147"/>
          <p:cNvGrpSpPr/>
          <p:nvPr/>
        </p:nvGrpSpPr>
        <p:grpSpPr>
          <a:xfrm>
            <a:off x="384629" y="3199733"/>
            <a:ext cx="4728029" cy="4060780"/>
            <a:chOff x="380999" y="1803651"/>
            <a:chExt cx="4728029" cy="4060780"/>
          </a:xfrm>
        </p:grpSpPr>
        <p:grpSp>
          <p:nvGrpSpPr>
            <p:cNvPr id="127" name="Group 126"/>
            <p:cNvGrpSpPr/>
            <p:nvPr/>
          </p:nvGrpSpPr>
          <p:grpSpPr>
            <a:xfrm>
              <a:off x="381000" y="2615807"/>
              <a:ext cx="4724399" cy="812156"/>
              <a:chOff x="9562440" y="5868263"/>
              <a:chExt cx="6400765" cy="1904999"/>
            </a:xfrm>
          </p:grpSpPr>
          <p:grpSp>
            <p:nvGrpSpPr>
              <p:cNvPr id="123" name="Group 122"/>
              <p:cNvGrpSpPr/>
              <p:nvPr/>
            </p:nvGrpSpPr>
            <p:grpSpPr>
              <a:xfrm>
                <a:off x="9562440" y="5868263"/>
                <a:ext cx="6400765" cy="1904999"/>
                <a:chOff x="0" y="0"/>
                <a:chExt cx="6400765" cy="1904999"/>
              </a:xfrm>
            </p:grpSpPr>
            <p:sp>
              <p:nvSpPr>
                <p:cNvPr id="125" name="Rounded Rectangle 124"/>
                <p:cNvSpPr/>
                <p:nvPr/>
              </p:nvSpPr>
              <p:spPr>
                <a:xfrm>
                  <a:off x="0" y="0"/>
                  <a:ext cx="6400765" cy="1904999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26" name="Rounded Rectangle 4"/>
                <p:cNvSpPr/>
                <p:nvPr/>
              </p:nvSpPr>
              <p:spPr>
                <a:xfrm>
                  <a:off x="1470652" y="0"/>
                  <a:ext cx="4930112" cy="190499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40970" tIns="140970" rIns="140970" bIns="140970" numCol="1" spcCol="1270" anchor="t" anchorCtr="0">
                  <a:noAutofit/>
                </a:bodyPr>
                <a:lstStyle/>
                <a:p>
                  <a:pPr lvl="0" algn="l" defTabSz="16446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3700" kern="1200" dirty="0" smtClean="0"/>
                    <a:t>Panera</a:t>
                  </a:r>
                  <a:endParaRPr lang="en-US" sz="3700" kern="1200" dirty="0"/>
                </a:p>
                <a:p>
                  <a:pPr marL="285750" lvl="1" indent="-285750" algn="l" defTabSz="1289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•"/>
                  </a:pPr>
                  <a:endParaRPr lang="en-US" sz="2900" kern="1200" dirty="0"/>
                </a:p>
                <a:p>
                  <a:pPr marL="285750" lvl="1" indent="-285750" algn="l" defTabSz="1289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•"/>
                  </a:pPr>
                  <a:endParaRPr lang="en-US" sz="2900" kern="1200" dirty="0"/>
                </a:p>
              </p:txBody>
            </p:sp>
          </p:grpSp>
          <p:sp>
            <p:nvSpPr>
              <p:cNvPr id="124" name="Rounded Rectangle 123"/>
              <p:cNvSpPr/>
              <p:nvPr/>
            </p:nvSpPr>
            <p:spPr>
              <a:xfrm>
                <a:off x="9752940" y="6058762"/>
                <a:ext cx="1280153" cy="1523999"/>
              </a:xfrm>
              <a:prstGeom prst="roundRect">
                <a:avLst>
                  <a:gd name="adj" fmla="val 10000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128" name="Group 127"/>
            <p:cNvGrpSpPr/>
            <p:nvPr/>
          </p:nvGrpSpPr>
          <p:grpSpPr>
            <a:xfrm>
              <a:off x="380999" y="1803651"/>
              <a:ext cx="4724399" cy="812156"/>
              <a:chOff x="9562440" y="5868263"/>
              <a:chExt cx="6400765" cy="1904999"/>
            </a:xfrm>
          </p:grpSpPr>
          <p:grpSp>
            <p:nvGrpSpPr>
              <p:cNvPr id="129" name="Group 128"/>
              <p:cNvGrpSpPr/>
              <p:nvPr/>
            </p:nvGrpSpPr>
            <p:grpSpPr>
              <a:xfrm>
                <a:off x="9562440" y="5868263"/>
                <a:ext cx="6400765" cy="1904999"/>
                <a:chOff x="0" y="0"/>
                <a:chExt cx="6400765" cy="1904999"/>
              </a:xfrm>
            </p:grpSpPr>
            <p:sp>
              <p:nvSpPr>
                <p:cNvPr id="131" name="Rounded Rectangle 130"/>
                <p:cNvSpPr/>
                <p:nvPr/>
              </p:nvSpPr>
              <p:spPr>
                <a:xfrm>
                  <a:off x="0" y="0"/>
                  <a:ext cx="6400765" cy="1904999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32" name="Rounded Rectangle 4"/>
                <p:cNvSpPr/>
                <p:nvPr/>
              </p:nvSpPr>
              <p:spPr>
                <a:xfrm>
                  <a:off x="1470652" y="0"/>
                  <a:ext cx="4930112" cy="190499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40970" tIns="140970" rIns="140970" bIns="140970" numCol="1" spcCol="1270" anchor="t" anchorCtr="0">
                  <a:noAutofit/>
                </a:bodyPr>
                <a:lstStyle/>
                <a:p>
                  <a:pPr lvl="0" algn="l" defTabSz="16446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3700" kern="1200" dirty="0" smtClean="0"/>
                    <a:t>McDonald’s</a:t>
                  </a:r>
                  <a:endParaRPr lang="en-US" sz="2900" kern="1200" dirty="0"/>
                </a:p>
              </p:txBody>
            </p:sp>
          </p:grpSp>
          <p:sp>
            <p:nvSpPr>
              <p:cNvPr id="130" name="Rounded Rectangle 129"/>
              <p:cNvSpPr/>
              <p:nvPr/>
            </p:nvSpPr>
            <p:spPr>
              <a:xfrm>
                <a:off x="9752940" y="6058762"/>
                <a:ext cx="1280153" cy="1523999"/>
              </a:xfrm>
              <a:prstGeom prst="roundRect">
                <a:avLst>
                  <a:gd name="adj" fmla="val 10000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133" name="Group 132"/>
            <p:cNvGrpSpPr/>
            <p:nvPr/>
          </p:nvGrpSpPr>
          <p:grpSpPr>
            <a:xfrm>
              <a:off x="384629" y="3427963"/>
              <a:ext cx="4724399" cy="812156"/>
              <a:chOff x="9562440" y="5868263"/>
              <a:chExt cx="6400765" cy="1904999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9562440" y="5868263"/>
                <a:ext cx="6400765" cy="1904999"/>
                <a:chOff x="0" y="0"/>
                <a:chExt cx="6400765" cy="1904999"/>
              </a:xfrm>
            </p:grpSpPr>
            <p:sp>
              <p:nvSpPr>
                <p:cNvPr id="136" name="Rounded Rectangle 135"/>
                <p:cNvSpPr/>
                <p:nvPr/>
              </p:nvSpPr>
              <p:spPr>
                <a:xfrm>
                  <a:off x="0" y="0"/>
                  <a:ext cx="6400765" cy="1904999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37" name="Rounded Rectangle 4"/>
                <p:cNvSpPr/>
                <p:nvPr/>
              </p:nvSpPr>
              <p:spPr>
                <a:xfrm>
                  <a:off x="1470652" y="0"/>
                  <a:ext cx="4930112" cy="190499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40970" tIns="140970" rIns="140970" bIns="140970" numCol="1" spcCol="1270" anchor="t" anchorCtr="0">
                  <a:noAutofit/>
                </a:bodyPr>
                <a:lstStyle/>
                <a:p>
                  <a:pPr lvl="0" algn="l" defTabSz="16446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3700" kern="1200" dirty="0" smtClean="0"/>
                    <a:t>Burger King</a:t>
                  </a:r>
                  <a:endParaRPr lang="en-US" sz="3700" kern="1200" dirty="0"/>
                </a:p>
                <a:p>
                  <a:pPr marL="285750" lvl="1" indent="-285750" algn="l" defTabSz="1289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•"/>
                  </a:pPr>
                  <a:endParaRPr lang="en-US" sz="2900" kern="1200" dirty="0"/>
                </a:p>
                <a:p>
                  <a:pPr marL="285750" lvl="1" indent="-285750" algn="l" defTabSz="1289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•"/>
                  </a:pPr>
                  <a:endParaRPr lang="en-US" sz="2900" kern="1200" dirty="0"/>
                </a:p>
              </p:txBody>
            </p:sp>
          </p:grpSp>
          <p:sp>
            <p:nvSpPr>
              <p:cNvPr id="135" name="Rounded Rectangle 134"/>
              <p:cNvSpPr/>
              <p:nvPr/>
            </p:nvSpPr>
            <p:spPr>
              <a:xfrm>
                <a:off x="9752940" y="6058762"/>
                <a:ext cx="1280153" cy="1523999"/>
              </a:xfrm>
              <a:prstGeom prst="roundRect">
                <a:avLst>
                  <a:gd name="adj" fmla="val 10000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138" name="Group 137"/>
            <p:cNvGrpSpPr/>
            <p:nvPr/>
          </p:nvGrpSpPr>
          <p:grpSpPr>
            <a:xfrm>
              <a:off x="384629" y="4240119"/>
              <a:ext cx="4724399" cy="812156"/>
              <a:chOff x="9562440" y="5868263"/>
              <a:chExt cx="6400765" cy="1904999"/>
            </a:xfrm>
          </p:grpSpPr>
          <p:grpSp>
            <p:nvGrpSpPr>
              <p:cNvPr id="139" name="Group 138"/>
              <p:cNvGrpSpPr/>
              <p:nvPr/>
            </p:nvGrpSpPr>
            <p:grpSpPr>
              <a:xfrm>
                <a:off x="9562440" y="5868263"/>
                <a:ext cx="6400765" cy="1904999"/>
                <a:chOff x="0" y="0"/>
                <a:chExt cx="6400765" cy="1904999"/>
              </a:xfrm>
            </p:grpSpPr>
            <p:sp>
              <p:nvSpPr>
                <p:cNvPr id="141" name="Rounded Rectangle 140"/>
                <p:cNvSpPr/>
                <p:nvPr/>
              </p:nvSpPr>
              <p:spPr>
                <a:xfrm>
                  <a:off x="0" y="0"/>
                  <a:ext cx="6400765" cy="1904999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42" name="Rounded Rectangle 4"/>
                <p:cNvSpPr/>
                <p:nvPr/>
              </p:nvSpPr>
              <p:spPr>
                <a:xfrm>
                  <a:off x="1470652" y="0"/>
                  <a:ext cx="4930112" cy="190499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40970" tIns="140970" rIns="140970" bIns="140970" numCol="1" spcCol="1270" anchor="t" anchorCtr="0">
                  <a:noAutofit/>
                </a:bodyPr>
                <a:lstStyle/>
                <a:p>
                  <a:pPr lvl="0" algn="l" defTabSz="16446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3700" kern="1200" dirty="0" smtClean="0"/>
                    <a:t>Pizza Hut</a:t>
                  </a:r>
                  <a:endParaRPr lang="en-US" sz="3700" kern="1200" dirty="0"/>
                </a:p>
                <a:p>
                  <a:pPr marL="285750" lvl="1" indent="-285750" algn="l" defTabSz="1289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•"/>
                  </a:pPr>
                  <a:endParaRPr lang="en-US" sz="2900" kern="1200" dirty="0"/>
                </a:p>
                <a:p>
                  <a:pPr marL="285750" lvl="1" indent="-285750" algn="l" defTabSz="1289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•"/>
                  </a:pPr>
                  <a:endParaRPr lang="en-US" sz="2900" kern="1200" dirty="0"/>
                </a:p>
              </p:txBody>
            </p:sp>
          </p:grpSp>
          <p:sp>
            <p:nvSpPr>
              <p:cNvPr id="140" name="Rounded Rectangle 139"/>
              <p:cNvSpPr/>
              <p:nvPr/>
            </p:nvSpPr>
            <p:spPr>
              <a:xfrm>
                <a:off x="9752940" y="6058762"/>
                <a:ext cx="1280153" cy="1523999"/>
              </a:xfrm>
              <a:prstGeom prst="roundRect">
                <a:avLst>
                  <a:gd name="adj" fmla="val 10000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143" name="Group 142"/>
            <p:cNvGrpSpPr/>
            <p:nvPr/>
          </p:nvGrpSpPr>
          <p:grpSpPr>
            <a:xfrm>
              <a:off x="384629" y="5052275"/>
              <a:ext cx="4724399" cy="812156"/>
              <a:chOff x="9562440" y="5868263"/>
              <a:chExt cx="6400765" cy="1904999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9562440" y="5868263"/>
                <a:ext cx="6400765" cy="1904999"/>
                <a:chOff x="0" y="0"/>
                <a:chExt cx="6400765" cy="1904999"/>
              </a:xfrm>
            </p:grpSpPr>
            <p:sp>
              <p:nvSpPr>
                <p:cNvPr id="146" name="Rounded Rectangle 145"/>
                <p:cNvSpPr/>
                <p:nvPr/>
              </p:nvSpPr>
              <p:spPr>
                <a:xfrm>
                  <a:off x="0" y="0"/>
                  <a:ext cx="6400765" cy="1904999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47" name="Rounded Rectangle 4"/>
                <p:cNvSpPr/>
                <p:nvPr/>
              </p:nvSpPr>
              <p:spPr>
                <a:xfrm>
                  <a:off x="1470652" y="0"/>
                  <a:ext cx="4930112" cy="190499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40970" tIns="140970" rIns="140970" bIns="140970" numCol="1" spcCol="1270" anchor="t" anchorCtr="0">
                  <a:noAutofit/>
                </a:bodyPr>
                <a:lstStyle/>
                <a:p>
                  <a:pPr lvl="0" algn="l" defTabSz="16446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3700" kern="1200" dirty="0" smtClean="0"/>
                    <a:t>Subway</a:t>
                  </a:r>
                  <a:endParaRPr lang="en-US" sz="3700" kern="1200" dirty="0"/>
                </a:p>
                <a:p>
                  <a:pPr marL="285750" lvl="1" indent="-285750" algn="l" defTabSz="1289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•"/>
                  </a:pPr>
                  <a:endParaRPr lang="en-US" sz="2900" kern="1200" dirty="0"/>
                </a:p>
                <a:p>
                  <a:pPr marL="285750" lvl="1" indent="-285750" algn="l" defTabSz="1289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•"/>
                  </a:pPr>
                  <a:endParaRPr lang="en-US" sz="2900" kern="1200" dirty="0"/>
                </a:p>
              </p:txBody>
            </p:sp>
          </p:grpSp>
          <p:sp>
            <p:nvSpPr>
              <p:cNvPr id="145" name="Rounded Rectangle 144"/>
              <p:cNvSpPr/>
              <p:nvPr/>
            </p:nvSpPr>
            <p:spPr>
              <a:xfrm>
                <a:off x="9752940" y="6058762"/>
                <a:ext cx="1280153" cy="1523999"/>
              </a:xfrm>
              <a:prstGeom prst="roundRect">
                <a:avLst>
                  <a:gd name="adj" fmla="val 10000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</p:grpSp>
      <p:sp>
        <p:nvSpPr>
          <p:cNvPr id="150" name="Rounded Rectangle 149"/>
          <p:cNvSpPr/>
          <p:nvPr/>
        </p:nvSpPr>
        <p:spPr>
          <a:xfrm>
            <a:off x="3040924" y="7281124"/>
            <a:ext cx="2068106" cy="812156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 dirty="0" smtClean="0"/>
              <a:t>See Summary Comparisons</a:t>
            </a:r>
            <a:endParaRPr lang="en-US" sz="2400" dirty="0"/>
          </a:p>
        </p:txBody>
      </p:sp>
      <p:cxnSp>
        <p:nvCxnSpPr>
          <p:cNvPr id="151" name="Straight Arrow Connector 150"/>
          <p:cNvCxnSpPr/>
          <p:nvPr/>
        </p:nvCxnSpPr>
        <p:spPr>
          <a:xfrm flipV="1">
            <a:off x="5486400" y="6680419"/>
            <a:ext cx="2286000" cy="10067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762000" y="1524000"/>
            <a:ext cx="31761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Either alphabetical order </a:t>
            </a:r>
          </a:p>
          <a:p>
            <a:r>
              <a:rPr lang="en-US" sz="2000" dirty="0" smtClean="0"/>
              <a:t>or popularity/location-based</a:t>
            </a:r>
            <a:endParaRPr lang="en-US" sz="2000" dirty="0"/>
          </a:p>
        </p:txBody>
      </p:sp>
      <p:cxnSp>
        <p:nvCxnSpPr>
          <p:cNvPr id="154" name="Straight Arrow Connector 153"/>
          <p:cNvCxnSpPr/>
          <p:nvPr/>
        </p:nvCxnSpPr>
        <p:spPr>
          <a:xfrm>
            <a:off x="2175720" y="2331584"/>
            <a:ext cx="186480" cy="716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7704677" y="7179297"/>
            <a:ext cx="60804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Summaries will do formula for all foods at restaurant</a:t>
            </a:r>
          </a:p>
          <a:p>
            <a:r>
              <a:rPr lang="en-US" sz="2000" dirty="0" smtClean="0"/>
              <a:t>to give overall rating (exclude beverages or include 1 size</a:t>
            </a:r>
          </a:p>
          <a:p>
            <a:r>
              <a:rPr lang="en-US" sz="2000" dirty="0" smtClean="0"/>
              <a:t>of all and 1 “soda” summary for all sodas – difficult with</a:t>
            </a:r>
          </a:p>
          <a:p>
            <a:r>
              <a:rPr lang="en-US" sz="2000" dirty="0" smtClean="0"/>
              <a:t>different serving sizes of foods on menu</a:t>
            </a:r>
          </a:p>
        </p:txBody>
      </p:sp>
      <p:sp>
        <p:nvSpPr>
          <p:cNvPr id="158" name="TextBox 157"/>
          <p:cNvSpPr txBox="1"/>
          <p:nvPr/>
        </p:nvSpPr>
        <p:spPr>
          <a:xfrm rot="20061423">
            <a:off x="5894891" y="6884726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Click</a:t>
            </a:r>
            <a:endParaRPr lang="en-US" sz="2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8016864" y="1813655"/>
            <a:ext cx="4936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Total menu summaries of restaurants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6287572" y="9220200"/>
            <a:ext cx="67953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Clicking a restaurant will bring up a summary</a:t>
            </a:r>
          </a:p>
          <a:p>
            <a:r>
              <a:rPr lang="en-US" dirty="0" smtClean="0"/>
              <a:t>of that menu’s subsections (like slide 6 and 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2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9421"/>
            <a:ext cx="12344400" cy="855979"/>
          </a:xfrm>
        </p:spPr>
        <p:txBody>
          <a:bodyPr>
            <a:noAutofit/>
          </a:bodyPr>
          <a:lstStyle/>
          <a:p>
            <a:r>
              <a:rPr lang="en-US" sz="4000" dirty="0" smtClean="0"/>
              <a:t>Once a restaurant is selected, 2 options come up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12344400" cy="845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“Make a meal” – fast, very simple meal formation for a user who wants to choose a good meal quickly</a:t>
            </a:r>
            <a:endParaRPr lang="en-US" sz="2800" dirty="0" smtClean="0"/>
          </a:p>
          <a:p>
            <a:pPr lvl="1"/>
            <a:r>
              <a:rPr lang="en-US" sz="2800" dirty="0" smtClean="0"/>
              <a:t>Entrée is selected from menu </a:t>
            </a:r>
          </a:p>
          <a:p>
            <a:pPr lvl="2"/>
            <a:r>
              <a:rPr lang="en-US" sz="2200" dirty="0" smtClean="0"/>
              <a:t>(all entrée choices plotted, they choose which they want OR</a:t>
            </a:r>
          </a:p>
          <a:p>
            <a:pPr lvl="2"/>
            <a:r>
              <a:rPr lang="en-US" sz="2200" dirty="0" smtClean="0"/>
              <a:t> List of menu subsections will come up if menu is too large to show all entrees at once (</a:t>
            </a:r>
            <a:r>
              <a:rPr lang="en-US" sz="2200" dirty="0" err="1" smtClean="0"/>
              <a:t>ie</a:t>
            </a:r>
            <a:r>
              <a:rPr lang="en-US" sz="2200" dirty="0" smtClean="0"/>
              <a:t> choose from burger, chicken, </a:t>
            </a:r>
            <a:r>
              <a:rPr lang="en-US" sz="2200" dirty="0" err="1" smtClean="0"/>
              <a:t>etc</a:t>
            </a:r>
            <a:r>
              <a:rPr lang="en-US" sz="2200" dirty="0" smtClean="0"/>
              <a:t>, then plot will show all items in that subsection) </a:t>
            </a:r>
          </a:p>
          <a:p>
            <a:pPr lvl="2"/>
            <a:endParaRPr lang="en-US" sz="2200" dirty="0"/>
          </a:p>
          <a:p>
            <a:pPr lvl="1"/>
            <a:r>
              <a:rPr lang="en-US" sz="2800" dirty="0" smtClean="0"/>
              <a:t>Several side items are then suggested that will be the best for the meal</a:t>
            </a:r>
          </a:p>
          <a:p>
            <a:pPr lvl="1"/>
            <a:endParaRPr lang="en-US" sz="2800" dirty="0"/>
          </a:p>
          <a:p>
            <a:r>
              <a:rPr lang="en-US" sz="3400" b="1" dirty="0" smtClean="0"/>
              <a:t>Explore – look through the restaurant’s offerings </a:t>
            </a:r>
          </a:p>
          <a:p>
            <a:pPr lvl="1"/>
            <a:r>
              <a:rPr lang="en-US" sz="2800" dirty="0" smtClean="0"/>
              <a:t>Compare menu subsections, foods within each subsections, play with foods to form different meals, etc.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4660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9421"/>
            <a:ext cx="12344400" cy="855979"/>
          </a:xfrm>
        </p:spPr>
        <p:txBody>
          <a:bodyPr>
            <a:noAutofit/>
          </a:bodyPr>
          <a:lstStyle/>
          <a:p>
            <a:r>
              <a:rPr lang="en-US" sz="4000" dirty="0" smtClean="0"/>
              <a:t>“Make a Meal” option (Arby’s chosen)</a:t>
            </a:r>
            <a:endParaRPr lang="en-US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9525000" cy="8469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601200" y="1704945"/>
            <a:ext cx="355655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Entrees shown on plot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Labels appear when zooming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Selection of food will take to</a:t>
            </a:r>
          </a:p>
          <a:p>
            <a:r>
              <a:rPr lang="en-US" sz="2000" dirty="0" smtClean="0"/>
              <a:t>       side item suggestion screen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258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12344400" cy="855979"/>
          </a:xfrm>
        </p:spPr>
        <p:txBody>
          <a:bodyPr>
            <a:noAutofit/>
          </a:bodyPr>
          <a:lstStyle/>
          <a:p>
            <a:r>
              <a:rPr lang="en-US" sz="4000" dirty="0" smtClean="0"/>
              <a:t>“Make a Meal” option (Arby’s chosen)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9601200" y="1704945"/>
            <a:ext cx="37387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Highlight one that would bring</a:t>
            </a:r>
          </a:p>
          <a:p>
            <a:r>
              <a:rPr lang="en-US" sz="2000" dirty="0"/>
              <a:t>c</a:t>
            </a:r>
            <a:r>
              <a:rPr lang="en-US" sz="2000" dirty="0" smtClean="0"/>
              <a:t>ombination closest to target</a:t>
            </a:r>
          </a:p>
          <a:p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Show others to discourage bad</a:t>
            </a:r>
          </a:p>
          <a:p>
            <a:r>
              <a:rPr lang="en-US" sz="2000" dirty="0" smtClean="0"/>
              <a:t>selections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" y="1295400"/>
            <a:ext cx="9340923" cy="830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428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1" r="10185" b="9024"/>
          <a:stretch/>
        </p:blipFill>
        <p:spPr bwMode="auto">
          <a:xfrm>
            <a:off x="533400" y="1402404"/>
            <a:ext cx="8891082" cy="7829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12344400" cy="855979"/>
          </a:xfrm>
        </p:spPr>
        <p:txBody>
          <a:bodyPr>
            <a:noAutofit/>
          </a:bodyPr>
          <a:lstStyle/>
          <a:p>
            <a:r>
              <a:rPr lang="en-US" sz="4000" dirty="0" smtClean="0"/>
              <a:t>“Make a Meal” option (Arby’s chosen)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9601200" y="1704945"/>
            <a:ext cx="3405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Meal formation step shown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73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78411"/>
            <a:ext cx="11201400" cy="10517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48344" y="998483"/>
            <a:ext cx="119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Panera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12344400" cy="896621"/>
          </a:xfrm>
        </p:spPr>
        <p:txBody>
          <a:bodyPr>
            <a:noAutofit/>
          </a:bodyPr>
          <a:lstStyle/>
          <a:p>
            <a:r>
              <a:rPr lang="en-US" sz="2800" dirty="0" smtClean="0"/>
              <a:t>Clicking a restaurant from the list will bring up a summary of each of its subsections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5029200" y="2121867"/>
            <a:ext cx="6858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/>
              <a:t>Have app screen zoom on whatever area contains the most data points? Determine a way to intuitively show the necessary information on a small screen. Data labels may be difficult to include or position automatically? Show as mouse/</a:t>
            </a:r>
            <a:r>
              <a:rPr lang="en-US" sz="1800" dirty="0" err="1"/>
              <a:t>thumbover</a:t>
            </a:r>
            <a:r>
              <a:rPr lang="en-US" sz="1800" dirty="0"/>
              <a:t> if needed</a:t>
            </a:r>
          </a:p>
        </p:txBody>
      </p:sp>
    </p:spTree>
    <p:extLst>
      <p:ext uri="{BB962C8B-B14F-4D97-AF65-F5344CB8AC3E}">
        <p14:creationId xmlns:p14="http://schemas.microsoft.com/office/powerpoint/2010/main" val="170558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12344400" cy="1084579"/>
          </a:xfrm>
        </p:spPr>
        <p:txBody>
          <a:bodyPr>
            <a:noAutofit/>
          </a:bodyPr>
          <a:lstStyle/>
          <a:p>
            <a:r>
              <a:rPr lang="en-US" sz="3200" dirty="0" smtClean="0"/>
              <a:t>Clicking a subsection of a specific restaurant (</a:t>
            </a:r>
            <a:r>
              <a:rPr lang="en-US" sz="3200" dirty="0" err="1" smtClean="0"/>
              <a:t>ie</a:t>
            </a:r>
            <a:r>
              <a:rPr lang="en-US" sz="3200" dirty="0" smtClean="0"/>
              <a:t> soups from </a:t>
            </a:r>
            <a:r>
              <a:rPr lang="en-US" sz="3200" dirty="0" err="1" smtClean="0"/>
              <a:t>panera</a:t>
            </a:r>
            <a:r>
              <a:rPr lang="en-US" sz="3200" dirty="0" smtClean="0"/>
              <a:t>) will bring up a screen summarizing each item from that subsection</a:t>
            </a:r>
            <a:endParaRPr 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945" y="1219200"/>
            <a:ext cx="10485438" cy="9361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43800" y="9344055"/>
            <a:ext cx="3115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Large orders of soup shown</a:t>
            </a:r>
            <a:endParaRPr lang="en-US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4648200" y="2133600"/>
            <a:ext cx="6858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1600" dirty="0"/>
              <a:t>Different sizes will show different kcal – what solution? “you pick two” </a:t>
            </a:r>
            <a:r>
              <a:rPr lang="en-US" sz="1600" dirty="0" err="1"/>
              <a:t>vs</a:t>
            </a:r>
            <a:r>
              <a:rPr lang="en-US" sz="1600" dirty="0"/>
              <a:t> bowl </a:t>
            </a:r>
            <a:r>
              <a:rPr lang="en-US" sz="1600" dirty="0" err="1"/>
              <a:t>vs</a:t>
            </a:r>
            <a:r>
              <a:rPr lang="en-US" sz="1600" dirty="0"/>
              <a:t> cup of soup. Have mini list pop up and ask what size they’d like to add/see? Default show kcal of a specific size?</a:t>
            </a:r>
          </a:p>
        </p:txBody>
      </p:sp>
    </p:spTree>
    <p:extLst>
      <p:ext uri="{BB962C8B-B14F-4D97-AF65-F5344CB8AC3E}">
        <p14:creationId xmlns:p14="http://schemas.microsoft.com/office/powerpoint/2010/main" val="61856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91343"/>
            <a:ext cx="11430000" cy="1020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48344" y="998483"/>
            <a:ext cx="1864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Burger King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15099" y="4662638"/>
            <a:ext cx="5136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Show average kcal per item in each subsection, </a:t>
            </a:r>
          </a:p>
          <a:p>
            <a:r>
              <a:rPr lang="en-US" sz="2000" dirty="0" smtClean="0"/>
              <a:t>if space allows, or show on click/</a:t>
            </a:r>
            <a:r>
              <a:rPr lang="en-US" sz="2000" dirty="0" err="1" smtClean="0"/>
              <a:t>mouseover</a:t>
            </a:r>
            <a:endParaRPr lang="en-US" sz="20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85800" y="-76200"/>
            <a:ext cx="12344400" cy="896621"/>
          </a:xfrm>
          <a:prstGeom prst="rect">
            <a:avLst/>
          </a:prstGeom>
        </p:spPr>
        <p:txBody>
          <a:bodyPr vert="horz" lIns="141074" tIns="70537" rIns="141074" bIns="70537" rtlCol="0" anchor="ctr">
            <a:noAutofit/>
          </a:bodyPr>
          <a:lstStyle>
            <a:lvl1pPr algn="ctr" defTabSz="1410736" rtl="0" eaLnBrk="1" latinLnBrk="0" hangingPunct="1">
              <a:spcBef>
                <a:spcPct val="0"/>
              </a:spcBef>
              <a:buNone/>
              <a:defRPr sz="6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smtClean="0"/>
              <a:t>Clicking a restaurant from the list will bring up a summary of each of its subsections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53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91821"/>
            <a:ext cx="12344400" cy="474979"/>
          </a:xfrm>
        </p:spPr>
        <p:txBody>
          <a:bodyPr>
            <a:normAutofit fontScale="90000"/>
          </a:bodyPr>
          <a:lstStyle/>
          <a:p>
            <a:r>
              <a:rPr lang="en-US" dirty="0"/>
              <a:t>2</a:t>
            </a:r>
            <a:r>
              <a:rPr lang="en-US" dirty="0" smtClean="0"/>
              <a:t>. Specific food categories:</a:t>
            </a:r>
            <a:br>
              <a:rPr lang="en-US" dirty="0" smtClean="0"/>
            </a:br>
            <a:r>
              <a:rPr lang="en-US" dirty="0" smtClean="0"/>
              <a:t>“what are you hungry for?”</a:t>
            </a:r>
            <a:endParaRPr lang="en-US" dirty="0"/>
          </a:p>
        </p:txBody>
      </p:sp>
      <p:grpSp>
        <p:nvGrpSpPr>
          <p:cNvPr id="90" name="Group 89"/>
          <p:cNvGrpSpPr/>
          <p:nvPr/>
        </p:nvGrpSpPr>
        <p:grpSpPr>
          <a:xfrm>
            <a:off x="384629" y="2350060"/>
            <a:ext cx="4728029" cy="4098297"/>
            <a:chOff x="380999" y="953978"/>
            <a:chExt cx="4728029" cy="4098297"/>
          </a:xfrm>
        </p:grpSpPr>
        <p:grpSp>
          <p:nvGrpSpPr>
            <p:cNvPr id="112" name="Group 111"/>
            <p:cNvGrpSpPr/>
            <p:nvPr/>
          </p:nvGrpSpPr>
          <p:grpSpPr>
            <a:xfrm>
              <a:off x="381000" y="2615807"/>
              <a:ext cx="4724399" cy="812156"/>
              <a:chOff x="0" y="0"/>
              <a:chExt cx="6400765" cy="1904999"/>
            </a:xfrm>
          </p:grpSpPr>
          <p:sp>
            <p:nvSpPr>
              <p:cNvPr id="114" name="Rounded Rectangle 113"/>
              <p:cNvSpPr/>
              <p:nvPr/>
            </p:nvSpPr>
            <p:spPr>
              <a:xfrm>
                <a:off x="0" y="0"/>
                <a:ext cx="6400765" cy="1904999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5" name="Rounded Rectangle 4"/>
              <p:cNvSpPr/>
              <p:nvPr/>
            </p:nvSpPr>
            <p:spPr>
              <a:xfrm>
                <a:off x="1470652" y="0"/>
                <a:ext cx="4930112" cy="190499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40970" tIns="140970" rIns="140970" bIns="140970" numCol="1" spcCol="1270" anchor="t" anchorCtr="0">
                <a:noAutofit/>
              </a:bodyPr>
              <a:lstStyle/>
              <a:p>
                <a:pPr lvl="0" algn="l" defTabSz="1644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3700" kern="1200" dirty="0" smtClean="0"/>
                  <a:t>Soups</a:t>
                </a:r>
                <a:endParaRPr lang="en-US" sz="3700" kern="1200" dirty="0"/>
              </a:p>
              <a:p>
                <a:pPr marL="285750" lvl="1" indent="-285750" algn="l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en-US" sz="2900" kern="1200" dirty="0"/>
              </a:p>
              <a:p>
                <a:pPr marL="285750" lvl="1" indent="-285750" algn="l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en-US" sz="2900" kern="1200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80999" y="1803651"/>
              <a:ext cx="4724399" cy="812156"/>
              <a:chOff x="0" y="0"/>
              <a:chExt cx="6400765" cy="1904999"/>
            </a:xfrm>
          </p:grpSpPr>
          <p:sp>
            <p:nvSpPr>
              <p:cNvPr id="110" name="Rounded Rectangle 109"/>
              <p:cNvSpPr/>
              <p:nvPr/>
            </p:nvSpPr>
            <p:spPr>
              <a:xfrm>
                <a:off x="0" y="0"/>
                <a:ext cx="6400765" cy="1904999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1" name="Rounded Rectangle 4"/>
              <p:cNvSpPr/>
              <p:nvPr/>
            </p:nvSpPr>
            <p:spPr>
              <a:xfrm>
                <a:off x="1470652" y="0"/>
                <a:ext cx="4930112" cy="190499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40970" tIns="140970" rIns="140970" bIns="140970" numCol="1" spcCol="1270" anchor="t" anchorCtr="0">
                <a:noAutofit/>
              </a:bodyPr>
              <a:lstStyle/>
              <a:p>
                <a:pPr lvl="0" algn="l" defTabSz="1644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3700" kern="1200" dirty="0" smtClean="0"/>
                  <a:t>Sandwiches</a:t>
                </a:r>
                <a:endParaRPr lang="en-US" sz="2900" kern="1200" dirty="0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384629" y="3427963"/>
              <a:ext cx="4724399" cy="812156"/>
              <a:chOff x="0" y="0"/>
              <a:chExt cx="6400765" cy="1904999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0" y="0"/>
                <a:ext cx="6400765" cy="1904999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7" name="Rounded Rectangle 4"/>
              <p:cNvSpPr/>
              <p:nvPr/>
            </p:nvSpPr>
            <p:spPr>
              <a:xfrm>
                <a:off x="1470652" y="0"/>
                <a:ext cx="4930112" cy="190499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40970" tIns="140970" rIns="140970" bIns="140970" numCol="1" spcCol="1270" anchor="t" anchorCtr="0">
                <a:noAutofit/>
              </a:bodyPr>
              <a:lstStyle/>
              <a:p>
                <a:pPr lvl="0" algn="l" defTabSz="1644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3700" kern="1200" dirty="0" smtClean="0"/>
                  <a:t>Salads</a:t>
                </a:r>
                <a:endParaRPr lang="en-US" sz="3700" kern="1200" dirty="0"/>
              </a:p>
              <a:p>
                <a:pPr marL="285750" lvl="1" indent="-285750" algn="l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en-US" sz="2900" kern="1200" dirty="0"/>
              </a:p>
              <a:p>
                <a:pPr marL="285750" lvl="1" indent="-285750" algn="l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en-US" sz="2900" kern="1200" dirty="0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384629" y="4240119"/>
              <a:ext cx="4724399" cy="812156"/>
              <a:chOff x="0" y="0"/>
              <a:chExt cx="6400765" cy="1904999"/>
            </a:xfrm>
          </p:grpSpPr>
          <p:sp>
            <p:nvSpPr>
              <p:cNvPr id="102" name="Rounded Rectangle 101"/>
              <p:cNvSpPr/>
              <p:nvPr/>
            </p:nvSpPr>
            <p:spPr>
              <a:xfrm>
                <a:off x="0" y="0"/>
                <a:ext cx="6400765" cy="1904999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3" name="Rounded Rectangle 4"/>
              <p:cNvSpPr/>
              <p:nvPr/>
            </p:nvSpPr>
            <p:spPr>
              <a:xfrm>
                <a:off x="1470652" y="0"/>
                <a:ext cx="4930112" cy="190499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40970" tIns="140970" rIns="140970" bIns="140970" numCol="1" spcCol="1270" anchor="t" anchorCtr="0">
                <a:noAutofit/>
              </a:bodyPr>
              <a:lstStyle/>
              <a:p>
                <a:pPr lvl="0" algn="l" defTabSz="1644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3700" kern="1200" dirty="0" smtClean="0"/>
                  <a:t>Desserts/treats</a:t>
                </a:r>
                <a:endParaRPr lang="en-US" sz="3700" kern="1200" dirty="0"/>
              </a:p>
              <a:p>
                <a:pPr marL="285750" lvl="1" indent="-285750" algn="l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en-US" sz="2900" kern="1200" dirty="0"/>
              </a:p>
              <a:p>
                <a:pPr marL="285750" lvl="1" indent="-285750" algn="l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en-US" sz="2900" kern="1200" dirty="0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384629" y="953978"/>
              <a:ext cx="4724399" cy="824249"/>
              <a:chOff x="0" y="-9612998"/>
              <a:chExt cx="6400765" cy="1933365"/>
            </a:xfrm>
          </p:grpSpPr>
          <p:sp>
            <p:nvSpPr>
              <p:cNvPr id="98" name="Rounded Rectangle 97"/>
              <p:cNvSpPr/>
              <p:nvPr/>
            </p:nvSpPr>
            <p:spPr>
              <a:xfrm>
                <a:off x="0" y="-9584632"/>
                <a:ext cx="6400765" cy="1904999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9" name="Rounded Rectangle 4"/>
              <p:cNvSpPr/>
              <p:nvPr/>
            </p:nvSpPr>
            <p:spPr>
              <a:xfrm>
                <a:off x="1470653" y="-9612998"/>
                <a:ext cx="4930112" cy="190499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40970" tIns="140970" rIns="140970" bIns="140970" numCol="1" spcCol="1270" anchor="t" anchorCtr="0">
                <a:noAutofit/>
              </a:bodyPr>
              <a:lstStyle/>
              <a:p>
                <a:pPr lvl="0" algn="l" defTabSz="1644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3700" kern="1200" dirty="0" smtClean="0"/>
                  <a:t>Entrees</a:t>
                </a:r>
                <a:endParaRPr lang="en-US" sz="3700" kern="1200" dirty="0"/>
              </a:p>
              <a:p>
                <a:pPr marL="285750" lvl="1" indent="-285750" algn="l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en-US" sz="2900" kern="1200" dirty="0"/>
              </a:p>
              <a:p>
                <a:pPr marL="285750" lvl="1" indent="-285750" algn="l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en-US" sz="2900" kern="1200" dirty="0"/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7983425" y="2832259"/>
            <a:ext cx="4322505" cy="4184844"/>
          </a:xfrm>
          <a:prstGeom prst="rect">
            <a:avLst/>
          </a:prstGeom>
          <a:gradFill flip="none" rotWithShape="1">
            <a:gsLst>
              <a:gs pos="49000">
                <a:srgbClr val="00B050">
                  <a:lumMod val="43000"/>
                  <a:lumOff val="57000"/>
                </a:srgbClr>
              </a:gs>
              <a:gs pos="12000">
                <a:srgbClr val="FF5050">
                  <a:lumMod val="82000"/>
                  <a:lumOff val="18000"/>
                </a:srgbClr>
              </a:gs>
              <a:gs pos="24000">
                <a:srgbClr val="FFFF00">
                  <a:lumMod val="40000"/>
                  <a:lumOff val="60000"/>
                </a:srgbClr>
              </a:gs>
              <a:gs pos="13000">
                <a:srgbClr val="FFFF9F"/>
              </a:gs>
              <a:gs pos="26000">
                <a:srgbClr val="61FFA8"/>
              </a:gs>
              <a:gs pos="51000">
                <a:srgbClr val="00B0F0">
                  <a:lumMod val="52000"/>
                  <a:lumOff val="48000"/>
                </a:srgbClr>
              </a:gs>
              <a:gs pos="100000">
                <a:srgbClr val="00B0F0">
                  <a:lumMod val="43000"/>
                  <a:lumOff val="57000"/>
                </a:srgbClr>
              </a:gs>
            </a:gsLst>
            <a:lin ang="18900000" scaled="1"/>
            <a:tileRect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249" tIns="55125" rIns="110249" bIns="55125" spcCol="0" rtlCol="0" anchor="ctr"/>
          <a:lstStyle/>
          <a:p>
            <a:pPr algn="ctr"/>
            <a:r>
              <a:rPr lang="en-US" sz="1100" dirty="0" smtClean="0"/>
              <a:t>b</a:t>
            </a:r>
            <a:endParaRPr lang="en-US" sz="1100" dirty="0"/>
          </a:p>
        </p:txBody>
      </p:sp>
      <p:cxnSp>
        <p:nvCxnSpPr>
          <p:cNvPr id="117" name="Straight Connector 116"/>
          <p:cNvCxnSpPr/>
          <p:nvPr/>
        </p:nvCxnSpPr>
        <p:spPr>
          <a:xfrm>
            <a:off x="7983426" y="5970894"/>
            <a:ext cx="1080627" cy="10462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6" idx="1"/>
            <a:endCxn id="116" idx="2"/>
          </p:cNvCxnSpPr>
          <p:nvPr/>
        </p:nvCxnSpPr>
        <p:spPr>
          <a:xfrm>
            <a:off x="7983425" y="4924682"/>
            <a:ext cx="2161252" cy="20924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7983425" y="2830462"/>
            <a:ext cx="4322505" cy="41866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7990060" y="5795711"/>
            <a:ext cx="696562" cy="215072"/>
          </a:xfrm>
          <a:prstGeom prst="rect">
            <a:avLst/>
          </a:prstGeom>
          <a:solidFill>
            <a:schemeClr val="bg1">
              <a:alpha val="48000"/>
            </a:schemeClr>
          </a:solidFill>
          <a:ln w="6350">
            <a:solidFill>
              <a:schemeClr val="tx1"/>
            </a:solidFill>
          </a:ln>
        </p:spPr>
        <p:txBody>
          <a:bodyPr wrap="none" lIns="75831" tIns="37916" rIns="75831" bIns="37916" rtlCol="0">
            <a:spAutoFit/>
          </a:bodyPr>
          <a:lstStyle/>
          <a:p>
            <a:pPr algn="ctr"/>
            <a:r>
              <a:rPr lang="en-US" sz="900" dirty="0" smtClean="0"/>
              <a:t>Burger King</a:t>
            </a:r>
            <a:endParaRPr lang="en-US" sz="900" dirty="0"/>
          </a:p>
        </p:txBody>
      </p:sp>
      <p:sp>
        <p:nvSpPr>
          <p:cNvPr id="121" name="TextBox 120"/>
          <p:cNvSpPr txBox="1"/>
          <p:nvPr/>
        </p:nvSpPr>
        <p:spPr>
          <a:xfrm>
            <a:off x="8595401" y="6152069"/>
            <a:ext cx="709386" cy="215072"/>
          </a:xfrm>
          <a:prstGeom prst="rect">
            <a:avLst/>
          </a:prstGeom>
          <a:solidFill>
            <a:schemeClr val="bg1">
              <a:alpha val="48000"/>
            </a:schemeClr>
          </a:solidFill>
          <a:ln w="6350">
            <a:solidFill>
              <a:schemeClr val="tx1"/>
            </a:solidFill>
          </a:ln>
        </p:spPr>
        <p:txBody>
          <a:bodyPr wrap="none" lIns="75831" tIns="37916" rIns="75831" bIns="37916" rtlCol="0">
            <a:spAutoFit/>
          </a:bodyPr>
          <a:lstStyle/>
          <a:p>
            <a:pPr algn="ctr"/>
            <a:r>
              <a:rPr lang="en-US" sz="900" dirty="0" smtClean="0"/>
              <a:t>McDonald’s</a:t>
            </a:r>
            <a:endParaRPr lang="en-US" sz="900" dirty="0"/>
          </a:p>
        </p:txBody>
      </p:sp>
      <p:sp>
        <p:nvSpPr>
          <p:cNvPr id="122" name="TextBox 121"/>
          <p:cNvSpPr txBox="1"/>
          <p:nvPr/>
        </p:nvSpPr>
        <p:spPr>
          <a:xfrm>
            <a:off x="8626863" y="5621465"/>
            <a:ext cx="480156" cy="215072"/>
          </a:xfrm>
          <a:prstGeom prst="rect">
            <a:avLst/>
          </a:prstGeom>
          <a:solidFill>
            <a:schemeClr val="bg1">
              <a:alpha val="48000"/>
            </a:schemeClr>
          </a:solidFill>
          <a:ln w="6350">
            <a:solidFill>
              <a:schemeClr val="tx1"/>
            </a:solidFill>
          </a:ln>
        </p:spPr>
        <p:txBody>
          <a:bodyPr wrap="none" lIns="75831" tIns="37916" rIns="75831" bIns="37916" rtlCol="0">
            <a:spAutoFit/>
          </a:bodyPr>
          <a:lstStyle/>
          <a:p>
            <a:pPr algn="ctr"/>
            <a:r>
              <a:rPr lang="en-US" sz="900" dirty="0" smtClean="0"/>
              <a:t>Panera</a:t>
            </a:r>
            <a:endParaRPr lang="en-US" sz="900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10151560" y="7017105"/>
            <a:ext cx="0" cy="1777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9064051" y="7017105"/>
            <a:ext cx="0" cy="1777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11200066" y="7012623"/>
            <a:ext cx="0" cy="1777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12305930" y="7017105"/>
            <a:ext cx="0" cy="1777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7843434" y="2837764"/>
            <a:ext cx="16519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7824869" y="3875472"/>
            <a:ext cx="16519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Frame 128"/>
          <p:cNvSpPr/>
          <p:nvPr/>
        </p:nvSpPr>
        <p:spPr>
          <a:xfrm>
            <a:off x="9064051" y="4923784"/>
            <a:ext cx="1080627" cy="1047111"/>
          </a:xfrm>
          <a:prstGeom prst="frame">
            <a:avLst>
              <a:gd name="adj1" fmla="val 2084"/>
            </a:avLst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9198260" y="5060817"/>
            <a:ext cx="813346" cy="767785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321085" y="5177301"/>
            <a:ext cx="566559" cy="534821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9099613" y="4970863"/>
            <a:ext cx="1009502" cy="952953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Target</a:t>
            </a:r>
            <a:endParaRPr lang="en-US" sz="1100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cxnSp>
        <p:nvCxnSpPr>
          <p:cNvPr id="133" name="Straight Connector 132"/>
          <p:cNvCxnSpPr/>
          <p:nvPr/>
        </p:nvCxnSpPr>
        <p:spPr>
          <a:xfrm flipH="1">
            <a:off x="7824869" y="4924681"/>
            <a:ext cx="16519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7810787" y="5970891"/>
            <a:ext cx="18149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8656903" y="7179297"/>
            <a:ext cx="81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1x fiber minimum</a:t>
            </a:r>
            <a:endParaRPr lang="en-US" sz="1000" dirty="0"/>
          </a:p>
        </p:txBody>
      </p:sp>
      <p:sp>
        <p:nvSpPr>
          <p:cNvPr id="136" name="TextBox 135"/>
          <p:cNvSpPr txBox="1"/>
          <p:nvPr/>
        </p:nvSpPr>
        <p:spPr>
          <a:xfrm>
            <a:off x="9737529" y="7179297"/>
            <a:ext cx="81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2x fiber minimum</a:t>
            </a:r>
            <a:endParaRPr lang="en-US" sz="1000" dirty="0"/>
          </a:p>
        </p:txBody>
      </p:sp>
      <p:sp>
        <p:nvSpPr>
          <p:cNvPr id="137" name="TextBox 136"/>
          <p:cNvSpPr txBox="1"/>
          <p:nvPr/>
        </p:nvSpPr>
        <p:spPr>
          <a:xfrm>
            <a:off x="10792917" y="7179297"/>
            <a:ext cx="81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3x fiber minimum</a:t>
            </a:r>
            <a:endParaRPr lang="en-US" sz="1000" dirty="0"/>
          </a:p>
        </p:txBody>
      </p:sp>
      <p:sp>
        <p:nvSpPr>
          <p:cNvPr id="138" name="TextBox 137"/>
          <p:cNvSpPr txBox="1"/>
          <p:nvPr/>
        </p:nvSpPr>
        <p:spPr>
          <a:xfrm>
            <a:off x="11676909" y="7179297"/>
            <a:ext cx="81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4x fiber minimum</a:t>
            </a:r>
            <a:endParaRPr lang="en-US" sz="1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7157206" y="5797646"/>
            <a:ext cx="81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1x protein minimum</a:t>
            </a:r>
            <a:endParaRPr lang="en-US" sz="1000" dirty="0"/>
          </a:p>
        </p:txBody>
      </p:sp>
      <p:sp>
        <p:nvSpPr>
          <p:cNvPr id="140" name="TextBox 139"/>
          <p:cNvSpPr txBox="1"/>
          <p:nvPr/>
        </p:nvSpPr>
        <p:spPr>
          <a:xfrm>
            <a:off x="7173341" y="4734738"/>
            <a:ext cx="81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2x protein minimum</a:t>
            </a:r>
            <a:endParaRPr lang="en-US" sz="1000" dirty="0"/>
          </a:p>
        </p:txBody>
      </p:sp>
      <p:sp>
        <p:nvSpPr>
          <p:cNvPr id="141" name="TextBox 140"/>
          <p:cNvSpPr txBox="1"/>
          <p:nvPr/>
        </p:nvSpPr>
        <p:spPr>
          <a:xfrm>
            <a:off x="7173341" y="3686376"/>
            <a:ext cx="81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3x protein minimum</a:t>
            </a:r>
            <a:endParaRPr lang="en-US" sz="1000" dirty="0"/>
          </a:p>
        </p:txBody>
      </p:sp>
      <p:sp>
        <p:nvSpPr>
          <p:cNvPr id="142" name="TextBox 141"/>
          <p:cNvSpPr txBox="1"/>
          <p:nvPr/>
        </p:nvSpPr>
        <p:spPr>
          <a:xfrm>
            <a:off x="7173341" y="2774198"/>
            <a:ext cx="81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4x protein minimum</a:t>
            </a:r>
            <a:endParaRPr lang="en-US" sz="1000" dirty="0"/>
          </a:p>
        </p:txBody>
      </p:sp>
      <p:sp>
        <p:nvSpPr>
          <p:cNvPr id="143" name="TextBox 142"/>
          <p:cNvSpPr txBox="1"/>
          <p:nvPr/>
        </p:nvSpPr>
        <p:spPr>
          <a:xfrm>
            <a:off x="7935914" y="7186654"/>
            <a:ext cx="479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Fiber</a:t>
            </a:r>
            <a:endParaRPr lang="en-US" sz="1100" b="1" dirty="0"/>
          </a:p>
        </p:txBody>
      </p:sp>
      <p:sp>
        <p:nvSpPr>
          <p:cNvPr id="144" name="TextBox 143"/>
          <p:cNvSpPr txBox="1"/>
          <p:nvPr/>
        </p:nvSpPr>
        <p:spPr>
          <a:xfrm rot="16200000">
            <a:off x="7402054" y="6559962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Protein</a:t>
            </a:r>
            <a:endParaRPr lang="en-US" sz="1100" b="1" dirty="0"/>
          </a:p>
        </p:txBody>
      </p:sp>
      <p:cxnSp>
        <p:nvCxnSpPr>
          <p:cNvPr id="145" name="Straight Arrow Connector 144"/>
          <p:cNvCxnSpPr/>
          <p:nvPr/>
        </p:nvCxnSpPr>
        <p:spPr>
          <a:xfrm flipV="1">
            <a:off x="7579185" y="6536202"/>
            <a:ext cx="0" cy="3091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8040517" y="7448265"/>
            <a:ext cx="31382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7" name="Group 146"/>
          <p:cNvGrpSpPr/>
          <p:nvPr/>
        </p:nvGrpSpPr>
        <p:grpSpPr>
          <a:xfrm>
            <a:off x="8689546" y="5836537"/>
            <a:ext cx="108408" cy="110128"/>
            <a:chOff x="2590800" y="3657600"/>
            <a:chExt cx="146482" cy="153194"/>
          </a:xfrm>
        </p:grpSpPr>
        <p:sp>
          <p:nvSpPr>
            <p:cNvPr id="148" name="Oval 147"/>
            <p:cNvSpPr/>
            <p:nvPr/>
          </p:nvSpPr>
          <p:spPr>
            <a:xfrm>
              <a:off x="2590800" y="3657600"/>
              <a:ext cx="146482" cy="152400"/>
            </a:xfrm>
            <a:prstGeom prst="ellipse">
              <a:avLst/>
            </a:prstGeom>
            <a:gradFill>
              <a:gsLst>
                <a:gs pos="54000">
                  <a:srgbClr val="FF0000"/>
                </a:gs>
                <a:gs pos="47000">
                  <a:srgbClr val="00B0F0"/>
                </a:gs>
                <a:gs pos="48000">
                  <a:srgbClr val="00B0F0"/>
                </a:gs>
              </a:gsLst>
              <a:lin ang="10800000" scaled="1"/>
            </a:gradFill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149" name="Straight Connector 148"/>
            <p:cNvCxnSpPr>
              <a:stCxn id="148" idx="0"/>
              <a:endCxn id="148" idx="4"/>
            </p:cNvCxnSpPr>
            <p:nvPr/>
          </p:nvCxnSpPr>
          <p:spPr>
            <a:xfrm rot="16200000" flipH="1">
              <a:off x="2587841" y="3733800"/>
              <a:ext cx="152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TextBox 149"/>
          <p:cNvSpPr txBox="1"/>
          <p:nvPr/>
        </p:nvSpPr>
        <p:spPr>
          <a:xfrm>
            <a:off x="9019341" y="5913090"/>
            <a:ext cx="517025" cy="215072"/>
          </a:xfrm>
          <a:prstGeom prst="rect">
            <a:avLst/>
          </a:prstGeom>
          <a:solidFill>
            <a:schemeClr val="bg1">
              <a:alpha val="48000"/>
            </a:schemeClr>
          </a:solidFill>
          <a:ln w="6350">
            <a:solidFill>
              <a:schemeClr val="tx1"/>
            </a:solidFill>
          </a:ln>
        </p:spPr>
        <p:txBody>
          <a:bodyPr wrap="none" lIns="75831" tIns="37916" rIns="75831" bIns="37916" rtlCol="0">
            <a:spAutoFit/>
          </a:bodyPr>
          <a:lstStyle/>
          <a:p>
            <a:pPr algn="ctr"/>
            <a:r>
              <a:rPr lang="en-US" sz="900" dirty="0" smtClean="0"/>
              <a:t>Subway</a:t>
            </a:r>
            <a:endParaRPr lang="en-US" sz="900" dirty="0"/>
          </a:p>
        </p:txBody>
      </p:sp>
      <p:grpSp>
        <p:nvGrpSpPr>
          <p:cNvPr id="151" name="Group 150"/>
          <p:cNvGrpSpPr/>
          <p:nvPr/>
        </p:nvGrpSpPr>
        <p:grpSpPr>
          <a:xfrm>
            <a:off x="8357277" y="5942637"/>
            <a:ext cx="108408" cy="110128"/>
            <a:chOff x="2590800" y="3657600"/>
            <a:chExt cx="146482" cy="153194"/>
          </a:xfrm>
        </p:grpSpPr>
        <p:sp>
          <p:nvSpPr>
            <p:cNvPr id="152" name="Oval 151"/>
            <p:cNvSpPr/>
            <p:nvPr/>
          </p:nvSpPr>
          <p:spPr>
            <a:xfrm>
              <a:off x="2590800" y="3657600"/>
              <a:ext cx="146482" cy="152400"/>
            </a:xfrm>
            <a:prstGeom prst="ellipse">
              <a:avLst/>
            </a:prstGeom>
            <a:gradFill>
              <a:gsLst>
                <a:gs pos="54000">
                  <a:srgbClr val="FF0000"/>
                </a:gs>
                <a:gs pos="47000">
                  <a:srgbClr val="FFFF00"/>
                </a:gs>
                <a:gs pos="48000">
                  <a:srgbClr val="00B0F0"/>
                </a:gs>
              </a:gsLst>
              <a:lin ang="10800000" scaled="1"/>
            </a:gradFill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153" name="Straight Connector 152"/>
            <p:cNvCxnSpPr>
              <a:stCxn id="152" idx="0"/>
              <a:endCxn id="152" idx="4"/>
            </p:cNvCxnSpPr>
            <p:nvPr/>
          </p:nvCxnSpPr>
          <p:spPr>
            <a:xfrm rot="16200000" flipH="1">
              <a:off x="2587841" y="3733800"/>
              <a:ext cx="152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/>
          <p:cNvGrpSpPr/>
          <p:nvPr/>
        </p:nvGrpSpPr>
        <p:grpSpPr>
          <a:xfrm>
            <a:off x="8910933" y="5996844"/>
            <a:ext cx="108408" cy="110128"/>
            <a:chOff x="2590800" y="3657600"/>
            <a:chExt cx="146482" cy="153194"/>
          </a:xfrm>
        </p:grpSpPr>
        <p:sp>
          <p:nvSpPr>
            <p:cNvPr id="155" name="Oval 154"/>
            <p:cNvSpPr/>
            <p:nvPr/>
          </p:nvSpPr>
          <p:spPr>
            <a:xfrm>
              <a:off x="2590800" y="3657600"/>
              <a:ext cx="146482" cy="152400"/>
            </a:xfrm>
            <a:prstGeom prst="ellipse">
              <a:avLst/>
            </a:prstGeom>
            <a:gradFill>
              <a:gsLst>
                <a:gs pos="54000">
                  <a:srgbClr val="FF0000"/>
                </a:gs>
                <a:gs pos="47000">
                  <a:srgbClr val="00B0F0"/>
                </a:gs>
                <a:gs pos="48000">
                  <a:srgbClr val="00B0F0"/>
                </a:gs>
              </a:gsLst>
              <a:lin ang="10800000" scaled="1"/>
            </a:gradFill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156" name="Straight Connector 155"/>
            <p:cNvCxnSpPr>
              <a:stCxn id="155" idx="0"/>
              <a:endCxn id="155" idx="4"/>
            </p:cNvCxnSpPr>
            <p:nvPr/>
          </p:nvCxnSpPr>
          <p:spPr>
            <a:xfrm rot="16200000" flipH="1">
              <a:off x="2587841" y="3733800"/>
              <a:ext cx="152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8486993" y="6052194"/>
            <a:ext cx="108408" cy="110128"/>
            <a:chOff x="2590800" y="3657600"/>
            <a:chExt cx="146482" cy="153194"/>
          </a:xfrm>
        </p:grpSpPr>
        <p:sp>
          <p:nvSpPr>
            <p:cNvPr id="158" name="Oval 157"/>
            <p:cNvSpPr/>
            <p:nvPr/>
          </p:nvSpPr>
          <p:spPr>
            <a:xfrm>
              <a:off x="2590800" y="3657600"/>
              <a:ext cx="146482" cy="152400"/>
            </a:xfrm>
            <a:prstGeom prst="ellipse">
              <a:avLst/>
            </a:prstGeom>
            <a:gradFill>
              <a:gsLst>
                <a:gs pos="54000">
                  <a:srgbClr val="FF0000"/>
                </a:gs>
                <a:gs pos="47000">
                  <a:srgbClr val="FFFF00"/>
                </a:gs>
                <a:gs pos="48000">
                  <a:srgbClr val="00B0F0"/>
                </a:gs>
              </a:gsLst>
              <a:lin ang="10800000" scaled="1"/>
            </a:gradFill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159" name="Straight Connector 158"/>
            <p:cNvCxnSpPr>
              <a:stCxn id="158" idx="0"/>
              <a:endCxn id="158" idx="4"/>
            </p:cNvCxnSpPr>
            <p:nvPr/>
          </p:nvCxnSpPr>
          <p:spPr>
            <a:xfrm rot="16200000" flipH="1">
              <a:off x="2587841" y="3733800"/>
              <a:ext cx="152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159"/>
          <p:cNvGrpSpPr/>
          <p:nvPr/>
        </p:nvGrpSpPr>
        <p:grpSpPr>
          <a:xfrm>
            <a:off x="8248869" y="5717710"/>
            <a:ext cx="108408" cy="110128"/>
            <a:chOff x="2590800" y="3657600"/>
            <a:chExt cx="146482" cy="153194"/>
          </a:xfrm>
        </p:grpSpPr>
        <p:sp>
          <p:nvSpPr>
            <p:cNvPr id="161" name="Oval 160"/>
            <p:cNvSpPr/>
            <p:nvPr/>
          </p:nvSpPr>
          <p:spPr>
            <a:xfrm>
              <a:off x="2590800" y="3657600"/>
              <a:ext cx="146482" cy="152400"/>
            </a:xfrm>
            <a:prstGeom prst="ellipse">
              <a:avLst/>
            </a:prstGeom>
            <a:gradFill>
              <a:gsLst>
                <a:gs pos="54000">
                  <a:srgbClr val="FF0000"/>
                </a:gs>
                <a:gs pos="47000">
                  <a:srgbClr val="FFFF00"/>
                </a:gs>
                <a:gs pos="48000">
                  <a:srgbClr val="00B0F0"/>
                </a:gs>
              </a:gsLst>
              <a:lin ang="10800000" scaled="1"/>
            </a:gradFill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162" name="Straight Connector 161"/>
            <p:cNvCxnSpPr>
              <a:stCxn id="161" idx="0"/>
              <a:endCxn id="161" idx="4"/>
            </p:cNvCxnSpPr>
            <p:nvPr/>
          </p:nvCxnSpPr>
          <p:spPr>
            <a:xfrm rot="16200000" flipH="1">
              <a:off x="2587841" y="3733800"/>
              <a:ext cx="152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TextBox 162"/>
          <p:cNvSpPr txBox="1"/>
          <p:nvPr/>
        </p:nvSpPr>
        <p:spPr>
          <a:xfrm>
            <a:off x="8043790" y="5510910"/>
            <a:ext cx="448096" cy="215072"/>
          </a:xfrm>
          <a:prstGeom prst="rect">
            <a:avLst/>
          </a:prstGeom>
          <a:solidFill>
            <a:schemeClr val="bg1">
              <a:alpha val="48000"/>
            </a:schemeClr>
          </a:solidFill>
          <a:ln w="6350">
            <a:solidFill>
              <a:schemeClr val="tx1"/>
            </a:solidFill>
          </a:ln>
        </p:spPr>
        <p:txBody>
          <a:bodyPr wrap="none" lIns="75831" tIns="37916" rIns="75831" bIns="37916" rtlCol="0">
            <a:spAutoFit/>
          </a:bodyPr>
          <a:lstStyle/>
          <a:p>
            <a:pPr algn="ctr"/>
            <a:r>
              <a:rPr lang="en-US" sz="900" dirty="0" smtClean="0"/>
              <a:t>Arby’s</a:t>
            </a:r>
            <a:endParaRPr lang="en-US" sz="900" dirty="0"/>
          </a:p>
        </p:txBody>
      </p:sp>
      <p:sp>
        <p:nvSpPr>
          <p:cNvPr id="164" name="TextBox 163"/>
          <p:cNvSpPr txBox="1"/>
          <p:nvPr/>
        </p:nvSpPr>
        <p:spPr>
          <a:xfrm>
            <a:off x="7564352" y="2257381"/>
            <a:ext cx="569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Sandwich comparison between restaurants</a:t>
            </a:r>
          </a:p>
        </p:txBody>
      </p:sp>
      <p:sp>
        <p:nvSpPr>
          <p:cNvPr id="166" name="Rounded Rectangle 165"/>
          <p:cNvSpPr/>
          <p:nvPr/>
        </p:nvSpPr>
        <p:spPr>
          <a:xfrm>
            <a:off x="388259" y="6457814"/>
            <a:ext cx="4724399" cy="812156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7" name="Rounded Rectangle 4"/>
          <p:cNvSpPr/>
          <p:nvPr/>
        </p:nvSpPr>
        <p:spPr>
          <a:xfrm>
            <a:off x="1473746" y="6457814"/>
            <a:ext cx="3638911" cy="8121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0970" tIns="140970" rIns="140970" bIns="140970" numCol="1" spcCol="1270" anchor="t" anchorCtr="0">
            <a:noAutofit/>
          </a:bodyPr>
          <a:lstStyle/>
          <a:p>
            <a:pPr lvl="0" algn="l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Tacos (or other varieties)</a:t>
            </a:r>
            <a:endParaRPr lang="en-US" sz="2400" kern="1200" dirty="0"/>
          </a:p>
          <a:p>
            <a:pPr marL="285750" lvl="1" indent="-285750" algn="l" defTabSz="1289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2400" kern="1200" dirty="0"/>
          </a:p>
          <a:p>
            <a:pPr marL="285750" lvl="1" indent="-285750" algn="l" defTabSz="1289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2400" kern="1200" dirty="0"/>
          </a:p>
        </p:txBody>
      </p:sp>
      <p:cxnSp>
        <p:nvCxnSpPr>
          <p:cNvPr id="168" name="Straight Arrow Connector 167"/>
          <p:cNvCxnSpPr>
            <a:stCxn id="110" idx="3"/>
          </p:cNvCxnSpPr>
          <p:nvPr/>
        </p:nvCxnSpPr>
        <p:spPr>
          <a:xfrm>
            <a:off x="5109028" y="3605811"/>
            <a:ext cx="1901372" cy="661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 rot="1003433">
            <a:off x="5794335" y="3486321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Click</a:t>
            </a:r>
            <a:endParaRPr lang="en-US" sz="2000" dirty="0"/>
          </a:p>
        </p:txBody>
      </p:sp>
      <p:sp>
        <p:nvSpPr>
          <p:cNvPr id="172" name="TextBox 171"/>
          <p:cNvSpPr txBox="1"/>
          <p:nvPr/>
        </p:nvSpPr>
        <p:spPr>
          <a:xfrm>
            <a:off x="7250996" y="8534400"/>
            <a:ext cx="632096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Only comparing “sandwich” portion of </a:t>
            </a:r>
          </a:p>
          <a:p>
            <a:r>
              <a:rPr lang="en-US" dirty="0" smtClean="0"/>
              <a:t>each restaurant’s menu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Clicking a restaurant will bring up that </a:t>
            </a:r>
          </a:p>
          <a:p>
            <a:r>
              <a:rPr lang="en-US" dirty="0" smtClean="0"/>
              <a:t>Restaurant’s sub-menu (like slide 10)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8259" y="8001000"/>
            <a:ext cx="567145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Sandwiches difficult for different restaurants – </a:t>
            </a:r>
            <a:r>
              <a:rPr lang="en-US" sz="2000" dirty="0" err="1"/>
              <a:t>panera</a:t>
            </a:r>
            <a:r>
              <a:rPr lang="en-US" sz="2000" dirty="0"/>
              <a:t> has several subsections, could be chicken/beef organized (like BK), etc.</a:t>
            </a:r>
          </a:p>
          <a:p>
            <a:endParaRPr lang="en-US" sz="2000" dirty="0"/>
          </a:p>
          <a:p>
            <a:r>
              <a:rPr lang="en-US" sz="2000" dirty="0"/>
              <a:t>Build a meal or </a:t>
            </a:r>
            <a:r>
              <a:rPr lang="en-US" sz="2000" dirty="0" err="1"/>
              <a:t>alacarte</a:t>
            </a:r>
            <a:r>
              <a:rPr lang="en-US" sz="2000" dirty="0"/>
              <a:t> like </a:t>
            </a:r>
            <a:r>
              <a:rPr lang="en-US" sz="2000" dirty="0" err="1"/>
              <a:t>microsize</a:t>
            </a:r>
            <a:r>
              <a:rPr lang="en-US" sz="2000" dirty="0"/>
              <a:t> project decent approach. “</a:t>
            </a:r>
            <a:r>
              <a:rPr lang="en-US" sz="2000" dirty="0" err="1"/>
              <a:t>Microsized</a:t>
            </a:r>
            <a:r>
              <a:rPr lang="en-US" sz="2000" dirty="0"/>
              <a:t>” is recommending similar foods closest to the target.</a:t>
            </a:r>
          </a:p>
        </p:txBody>
      </p:sp>
    </p:spTree>
    <p:extLst>
      <p:ext uri="{BB962C8B-B14F-4D97-AF65-F5344CB8AC3E}">
        <p14:creationId xmlns:p14="http://schemas.microsoft.com/office/powerpoint/2010/main" val="300879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/>
          <p:cNvGrpSpPr/>
          <p:nvPr/>
        </p:nvGrpSpPr>
        <p:grpSpPr>
          <a:xfrm>
            <a:off x="1003566" y="1259455"/>
            <a:ext cx="9905998" cy="8204078"/>
            <a:chOff x="228602" y="228601"/>
            <a:chExt cx="5333998" cy="4781818"/>
          </a:xfrm>
        </p:grpSpPr>
        <p:sp>
          <p:nvSpPr>
            <p:cNvPr id="92" name="TextBox 91"/>
            <p:cNvSpPr txBox="1"/>
            <p:nvPr/>
          </p:nvSpPr>
          <p:spPr>
            <a:xfrm rot="2652308">
              <a:off x="862665" y="3494885"/>
              <a:ext cx="2008908" cy="421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100" dirty="0">
                  <a:solidFill>
                    <a:schemeClr val="tx1">
                      <a:alpha val="14000"/>
                    </a:schemeClr>
                  </a:solidFill>
                  <a:effectLst>
                    <a:glow rad="101600">
                      <a:schemeClr val="accent6">
                        <a:satMod val="175000"/>
                        <a:alpha val="12000"/>
                      </a:schemeClr>
                    </a:glow>
                  </a:effectLst>
                </a:rPr>
                <a:t>½</a:t>
              </a:r>
              <a:r>
                <a:rPr lang="en-US" sz="4100" dirty="0">
                  <a:solidFill>
                    <a:schemeClr val="tx1">
                      <a:alpha val="8000"/>
                    </a:schemeClr>
                  </a:solidFill>
                  <a:effectLst>
                    <a:glow rad="101600">
                      <a:schemeClr val="accent6">
                        <a:satMod val="175000"/>
                        <a:alpha val="12000"/>
                      </a:schemeClr>
                    </a:glow>
                  </a:effectLst>
                </a:rPr>
                <a:t> Healthy Range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 rot="2652308">
              <a:off x="1041099" y="3947772"/>
              <a:ext cx="669118" cy="421567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12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4100" dirty="0">
                  <a:solidFill>
                    <a:schemeClr val="tx1">
                      <a:alpha val="8000"/>
                    </a:schemeClr>
                  </a:solidFill>
                  <a:effectLst>
                    <a:glow rad="101600">
                      <a:schemeClr val="accent6">
                        <a:satMod val="175000"/>
                        <a:alpha val="12000"/>
                      </a:schemeClr>
                    </a:glow>
                  </a:effectLst>
                </a:rPr>
                <a:t>Limit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054821" y="286663"/>
              <a:ext cx="4322505" cy="4184844"/>
            </a:xfrm>
            <a:prstGeom prst="rect">
              <a:avLst/>
            </a:prstGeom>
            <a:gradFill flip="none" rotWithShape="1">
              <a:gsLst>
                <a:gs pos="49000">
                  <a:srgbClr val="00B050">
                    <a:lumMod val="43000"/>
                    <a:lumOff val="57000"/>
                  </a:srgbClr>
                </a:gs>
                <a:gs pos="12000">
                  <a:srgbClr val="FF5050">
                    <a:lumMod val="82000"/>
                    <a:lumOff val="18000"/>
                  </a:srgbClr>
                </a:gs>
                <a:gs pos="24000">
                  <a:srgbClr val="FFFF00">
                    <a:lumMod val="40000"/>
                    <a:lumOff val="60000"/>
                  </a:srgbClr>
                </a:gs>
                <a:gs pos="13000">
                  <a:srgbClr val="FFFF9F"/>
                </a:gs>
                <a:gs pos="26000">
                  <a:srgbClr val="61FFA8"/>
                </a:gs>
                <a:gs pos="51000">
                  <a:srgbClr val="00B0F0">
                    <a:lumMod val="52000"/>
                    <a:lumOff val="48000"/>
                  </a:srgbClr>
                </a:gs>
                <a:gs pos="100000">
                  <a:srgbClr val="00B0F0">
                    <a:lumMod val="43000"/>
                    <a:lumOff val="57000"/>
                  </a:srgbClr>
                </a:gs>
              </a:gsLst>
              <a:lin ang="18900000" scaled="1"/>
              <a:tileRect/>
            </a:gra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0249" tIns="55125" rIns="110249" bIns="55125" spcCol="0" rtlCol="0" anchor="ctr"/>
            <a:lstStyle/>
            <a:p>
              <a:pPr algn="ctr"/>
              <a:r>
                <a:rPr lang="en-US" sz="2300" dirty="0"/>
                <a:t>b</a:t>
              </a:r>
              <a:endParaRPr lang="en-US" sz="2300" dirty="0"/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1054821" y="3425298"/>
              <a:ext cx="1080627" cy="104621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94" idx="1"/>
              <a:endCxn id="94" idx="2"/>
            </p:cNvCxnSpPr>
            <p:nvPr/>
          </p:nvCxnSpPr>
          <p:spPr>
            <a:xfrm>
              <a:off x="1054820" y="2379085"/>
              <a:ext cx="2161252" cy="209242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1054821" y="284866"/>
              <a:ext cx="4322505" cy="418664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3810109" y="3056397"/>
              <a:ext cx="108408" cy="110128"/>
              <a:chOff x="2590800" y="3657600"/>
              <a:chExt cx="146482" cy="153194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2590800" y="3657600"/>
                <a:ext cx="146482" cy="152400"/>
              </a:xfrm>
              <a:prstGeom prst="ellipse">
                <a:avLst/>
              </a:prstGeom>
              <a:gradFill>
                <a:gsLst>
                  <a:gs pos="54000">
                    <a:srgbClr val="FF0000"/>
                  </a:gs>
                  <a:gs pos="47000">
                    <a:srgbClr val="00B0F0"/>
                  </a:gs>
                  <a:gs pos="48000">
                    <a:srgbClr val="00B0F0"/>
                  </a:gs>
                </a:gsLst>
                <a:lin ang="10800000" scaled="1"/>
              </a:gra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00"/>
              </a:p>
            </p:txBody>
          </p:sp>
          <p:cxnSp>
            <p:nvCxnSpPr>
              <p:cNvPr id="154" name="Straight Connector 153"/>
              <p:cNvCxnSpPr>
                <a:stCxn id="153" idx="0"/>
                <a:endCxn id="153" idx="4"/>
              </p:cNvCxnSpPr>
              <p:nvPr/>
            </p:nvCxnSpPr>
            <p:spPr>
              <a:xfrm rot="16200000" flipH="1">
                <a:off x="2587841" y="3733800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TextBox 98"/>
            <p:cNvSpPr txBox="1"/>
            <p:nvPr/>
          </p:nvSpPr>
          <p:spPr>
            <a:xfrm>
              <a:off x="1255939" y="2035628"/>
              <a:ext cx="784138" cy="313716"/>
            </a:xfrm>
            <a:prstGeom prst="rect">
              <a:avLst/>
            </a:prstGeom>
            <a:solidFill>
              <a:schemeClr val="bg1">
                <a:alpha val="48000"/>
              </a:schemeClr>
            </a:solidFill>
            <a:ln w="6350">
              <a:solidFill>
                <a:schemeClr val="tx1"/>
              </a:solidFill>
            </a:ln>
          </p:spPr>
          <p:txBody>
            <a:bodyPr wrap="none" lIns="75831" tIns="37916" rIns="75831" bIns="37916" rtlCol="0">
              <a:spAutoFit/>
            </a:bodyPr>
            <a:lstStyle/>
            <a:p>
              <a:pPr algn="ctr"/>
              <a:r>
                <a:rPr lang="en-US" sz="1500" dirty="0"/>
                <a:t>Turkey Sandwich</a:t>
              </a:r>
              <a:endParaRPr lang="en-US" sz="1500" dirty="0"/>
            </a:p>
            <a:p>
              <a:pPr algn="ctr"/>
              <a:r>
                <a:rPr lang="en-US" sz="1500" dirty="0"/>
                <a:t>420 </a:t>
              </a:r>
              <a:r>
                <a:rPr lang="en-US" sz="1500" dirty="0"/>
                <a:t>kcal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045713" y="4036618"/>
              <a:ext cx="609194" cy="313716"/>
            </a:xfrm>
            <a:prstGeom prst="rect">
              <a:avLst/>
            </a:prstGeom>
            <a:solidFill>
              <a:schemeClr val="bg1">
                <a:alpha val="48000"/>
              </a:schemeClr>
            </a:solidFill>
            <a:ln w="6350">
              <a:solidFill>
                <a:schemeClr val="tx1"/>
              </a:solidFill>
            </a:ln>
          </p:spPr>
          <p:txBody>
            <a:bodyPr wrap="none" lIns="75831" tIns="37916" rIns="75831" bIns="37916" rtlCol="0">
              <a:spAutoFit/>
            </a:bodyPr>
            <a:lstStyle/>
            <a:p>
              <a:pPr algn="ctr"/>
              <a:r>
                <a:rPr lang="en-US" sz="1500" dirty="0"/>
                <a:t>Potato Chips</a:t>
              </a:r>
              <a:endParaRPr lang="en-US" sz="1500" dirty="0"/>
            </a:p>
            <a:p>
              <a:pPr algn="ctr"/>
              <a:r>
                <a:rPr lang="en-US" sz="1500" dirty="0"/>
                <a:t>160 kcal</a:t>
              </a:r>
              <a:endParaRPr lang="en-US" sz="1500" dirty="0"/>
            </a:p>
          </p:txBody>
        </p:sp>
        <p:cxnSp>
          <p:nvCxnSpPr>
            <p:cNvPr id="101" name="Straight Connector 100"/>
            <p:cNvCxnSpPr>
              <a:stCxn id="149" idx="4"/>
              <a:endCxn id="147" idx="0"/>
            </p:cNvCxnSpPr>
            <p:nvPr/>
          </p:nvCxnSpPr>
          <p:spPr>
            <a:xfrm>
              <a:off x="1567885" y="2490418"/>
              <a:ext cx="355095" cy="150771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3297384" y="3169987"/>
              <a:ext cx="772123" cy="313716"/>
            </a:xfrm>
            <a:prstGeom prst="rect">
              <a:avLst/>
            </a:prstGeom>
            <a:solidFill>
              <a:schemeClr val="bg1">
                <a:alpha val="48000"/>
              </a:schemeClr>
            </a:solidFill>
            <a:ln w="6350">
              <a:solidFill>
                <a:schemeClr val="tx1"/>
              </a:solidFill>
            </a:ln>
          </p:spPr>
          <p:txBody>
            <a:bodyPr wrap="none" lIns="75831" tIns="37916" rIns="75831" bIns="37916" rtlCol="0">
              <a:spAutoFit/>
            </a:bodyPr>
            <a:lstStyle/>
            <a:p>
              <a:pPr algn="ctr"/>
              <a:r>
                <a:rPr lang="en-US" sz="1500" dirty="0"/>
                <a:t>Black Bean Soup</a:t>
              </a:r>
              <a:endParaRPr lang="en-US" sz="1500" dirty="0"/>
            </a:p>
            <a:p>
              <a:pPr algn="ctr"/>
              <a:r>
                <a:rPr lang="en-US" sz="1500" dirty="0"/>
                <a:t>170 </a:t>
              </a:r>
              <a:r>
                <a:rPr lang="en-US" sz="1500" dirty="0"/>
                <a:t>kcal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030482" y="2627229"/>
              <a:ext cx="499366" cy="367533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none" lIns="75831" tIns="37916" rIns="75831" bIns="37916" rtlCol="0">
              <a:spAutoFit/>
            </a:bodyPr>
            <a:lstStyle/>
            <a:p>
              <a:pPr algn="ctr"/>
              <a:r>
                <a:rPr lang="en-US" sz="1800" b="1" dirty="0"/>
                <a:t>Meal</a:t>
              </a:r>
            </a:p>
            <a:p>
              <a:pPr algn="ctr"/>
              <a:r>
                <a:rPr lang="en-US" sz="1800" b="1" dirty="0"/>
                <a:t>580 </a:t>
              </a:r>
              <a:r>
                <a:rPr lang="en-US" sz="1800" b="1" dirty="0"/>
                <a:t>kcal</a:t>
              </a: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543528" y="2718586"/>
              <a:ext cx="236828" cy="232561"/>
              <a:chOff x="2590800" y="3657600"/>
              <a:chExt cx="146482" cy="152400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2590800" y="3657600"/>
                <a:ext cx="146482" cy="152400"/>
              </a:xfrm>
              <a:prstGeom prst="ellipse">
                <a:avLst/>
              </a:prstGeom>
              <a:gradFill>
                <a:gsLst>
                  <a:gs pos="47000">
                    <a:srgbClr val="00B0F0"/>
                  </a:gs>
                  <a:gs pos="48000">
                    <a:srgbClr val="FF0000"/>
                  </a:gs>
                </a:gsLst>
                <a:lin ang="10800000" scaled="1"/>
              </a:gra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00"/>
              </a:p>
            </p:txBody>
          </p:sp>
          <p:cxnSp>
            <p:nvCxnSpPr>
              <p:cNvPr id="152" name="Straight Connector 151"/>
              <p:cNvCxnSpPr/>
              <p:nvPr/>
            </p:nvCxnSpPr>
            <p:spPr>
              <a:xfrm>
                <a:off x="2666637" y="365760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/>
            <p:cNvGrpSpPr/>
            <p:nvPr/>
          </p:nvGrpSpPr>
          <p:grpSpPr>
            <a:xfrm>
              <a:off x="1487760" y="2330627"/>
              <a:ext cx="160247" cy="159795"/>
              <a:chOff x="2590800" y="3657600"/>
              <a:chExt cx="146482" cy="15240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2590800" y="3657600"/>
                <a:ext cx="146482" cy="152400"/>
              </a:xfrm>
              <a:prstGeom prst="ellipse">
                <a:avLst/>
              </a:prstGeom>
              <a:gradFill>
                <a:gsLst>
                  <a:gs pos="47000">
                    <a:srgbClr val="00B0F0"/>
                  </a:gs>
                  <a:gs pos="48000">
                    <a:srgbClr val="FF0000"/>
                  </a:gs>
                </a:gsLst>
                <a:lin ang="10800000" scaled="1"/>
              </a:gra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00"/>
              </a:p>
            </p:txBody>
          </p:sp>
          <p:cxnSp>
            <p:nvCxnSpPr>
              <p:cNvPr id="150" name="Straight Connector 149"/>
              <p:cNvCxnSpPr>
                <a:stCxn id="149" idx="0"/>
                <a:endCxn id="149" idx="4"/>
              </p:cNvCxnSpPr>
              <p:nvPr/>
            </p:nvCxnSpPr>
            <p:spPr>
              <a:xfrm>
                <a:off x="2664041" y="365760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6" name="Straight Connector 105"/>
            <p:cNvCxnSpPr/>
            <p:nvPr/>
          </p:nvCxnSpPr>
          <p:spPr>
            <a:xfrm>
              <a:off x="3222955" y="4471508"/>
              <a:ext cx="0" cy="1777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2135446" y="4471508"/>
              <a:ext cx="0" cy="1777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4271461" y="4467027"/>
              <a:ext cx="0" cy="1777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5377325" y="4471508"/>
              <a:ext cx="0" cy="1777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H="1">
              <a:off x="914830" y="292166"/>
              <a:ext cx="16519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>
              <a:off x="896265" y="1329875"/>
              <a:ext cx="16519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Rectangular Callout 111"/>
            <p:cNvSpPr/>
            <p:nvPr/>
          </p:nvSpPr>
          <p:spPr>
            <a:xfrm>
              <a:off x="3775885" y="3635508"/>
              <a:ext cx="1379564" cy="373268"/>
            </a:xfrm>
            <a:prstGeom prst="wedgeRectCallout">
              <a:avLst>
                <a:gd name="adj1" fmla="val -166324"/>
                <a:gd name="adj2" fmla="val -10817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Target minimum (1x fiber, 1x protein)</a:t>
              </a:r>
              <a:endParaRPr lang="en-US" sz="1500" dirty="0"/>
            </a:p>
          </p:txBody>
        </p:sp>
        <p:sp>
          <p:nvSpPr>
            <p:cNvPr id="113" name="Frame 112"/>
            <p:cNvSpPr/>
            <p:nvPr/>
          </p:nvSpPr>
          <p:spPr>
            <a:xfrm>
              <a:off x="2135446" y="2378188"/>
              <a:ext cx="1080627" cy="1047111"/>
            </a:xfrm>
            <a:prstGeom prst="frame">
              <a:avLst>
                <a:gd name="adj1" fmla="val 2084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00">
                <a:solidFill>
                  <a:schemeClr val="tx1"/>
                </a:solidFill>
              </a:endParaRPr>
            </a:p>
          </p:txBody>
        </p: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2269656" y="2515221"/>
              <a:ext cx="813346" cy="767784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5" name="Oval 114"/>
            <p:cNvSpPr>
              <a:spLocks noChangeAspect="1"/>
            </p:cNvSpPr>
            <p:nvPr/>
          </p:nvSpPr>
          <p:spPr>
            <a:xfrm>
              <a:off x="2392480" y="2631706"/>
              <a:ext cx="566559" cy="534821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6" name="Oval 115"/>
            <p:cNvSpPr>
              <a:spLocks noChangeAspect="1"/>
            </p:cNvSpPr>
            <p:nvPr/>
          </p:nvSpPr>
          <p:spPr>
            <a:xfrm>
              <a:off x="2171008" y="2425267"/>
              <a:ext cx="1009502" cy="952953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j-lt"/>
                </a:rPr>
                <a:t>Target</a:t>
              </a:r>
              <a:endParaRPr lang="en-US" sz="23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endParaRPr>
            </a:p>
          </p:txBody>
        </p:sp>
        <p:cxnSp>
          <p:nvCxnSpPr>
            <p:cNvPr id="117" name="Straight Connector 116"/>
            <p:cNvCxnSpPr/>
            <p:nvPr/>
          </p:nvCxnSpPr>
          <p:spPr>
            <a:xfrm flipH="1">
              <a:off x="896265" y="2379084"/>
              <a:ext cx="16519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882183" y="3425294"/>
              <a:ext cx="18149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1728297" y="4633699"/>
              <a:ext cx="814297" cy="376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1x fiber minimum</a:t>
              </a:r>
              <a:endParaRPr lang="en-US" sz="18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808924" y="4633699"/>
              <a:ext cx="814297" cy="376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2x fiber minimum</a:t>
              </a:r>
              <a:endParaRPr lang="en-US" sz="18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864313" y="4633699"/>
              <a:ext cx="814297" cy="376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3x fiber minimum</a:t>
              </a:r>
              <a:endParaRPr lang="en-US" sz="18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748303" y="4633699"/>
              <a:ext cx="814297" cy="376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4x fiber minimum</a:t>
              </a:r>
              <a:endParaRPr lang="en-US" sz="18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28602" y="3252049"/>
              <a:ext cx="814297" cy="376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1x protein minimum</a:t>
              </a:r>
              <a:endParaRPr lang="en-US" sz="18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44736" y="2189142"/>
              <a:ext cx="814297" cy="376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2x protein minimum</a:t>
              </a:r>
              <a:endParaRPr lang="en-US" sz="18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44736" y="1140779"/>
              <a:ext cx="814297" cy="376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3x protein minimum</a:t>
              </a:r>
              <a:endParaRPr lang="en-US" sz="18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44736" y="228601"/>
              <a:ext cx="814297" cy="376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4x protein minimum</a:t>
              </a:r>
              <a:endParaRPr lang="en-US" sz="18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007308" y="4641058"/>
              <a:ext cx="432613" cy="260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b="1" dirty="0"/>
                <a:t>Fiber</a:t>
              </a:r>
              <a:endParaRPr lang="en-US" sz="2300" b="1" dirty="0"/>
            </a:p>
          </p:txBody>
        </p:sp>
        <p:sp>
          <p:nvSpPr>
            <p:cNvPr id="128" name="TextBox 127"/>
            <p:cNvSpPr txBox="1"/>
            <p:nvPr/>
          </p:nvSpPr>
          <p:spPr>
            <a:xfrm rot="16200000">
              <a:off x="466649" y="4025021"/>
              <a:ext cx="629473" cy="24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b="1" dirty="0"/>
                <a:t>Protein</a:t>
              </a:r>
              <a:endParaRPr lang="en-US" sz="2300" b="1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676399" y="2573183"/>
              <a:ext cx="223730" cy="215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/>
                <a:t>1a</a:t>
              </a:r>
              <a:endParaRPr lang="en-US" sz="1800" b="1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126466" y="2627229"/>
              <a:ext cx="228909" cy="215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/>
                <a:t>1b</a:t>
              </a:r>
              <a:endParaRPr lang="en-US" sz="1800" b="1" dirty="0"/>
            </a:p>
          </p:txBody>
        </p:sp>
        <p:cxnSp>
          <p:nvCxnSpPr>
            <p:cNvPr id="131" name="Straight Arrow Connector 130"/>
            <p:cNvCxnSpPr/>
            <p:nvPr/>
          </p:nvCxnSpPr>
          <p:spPr>
            <a:xfrm flipV="1">
              <a:off x="650580" y="3990606"/>
              <a:ext cx="0" cy="30913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1111913" y="4902668"/>
              <a:ext cx="313822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3" name="Group 132"/>
            <p:cNvGrpSpPr/>
            <p:nvPr/>
          </p:nvGrpSpPr>
          <p:grpSpPr>
            <a:xfrm>
              <a:off x="1868774" y="3998133"/>
              <a:ext cx="108408" cy="110128"/>
              <a:chOff x="2590800" y="3657600"/>
              <a:chExt cx="146482" cy="153194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2590800" y="3657600"/>
                <a:ext cx="146482" cy="152400"/>
              </a:xfrm>
              <a:prstGeom prst="ellipse">
                <a:avLst/>
              </a:prstGeom>
              <a:gradFill>
                <a:gsLst>
                  <a:gs pos="54000">
                    <a:srgbClr val="FF0000"/>
                  </a:gs>
                  <a:gs pos="47000">
                    <a:srgbClr val="00B0F0"/>
                  </a:gs>
                  <a:gs pos="48000">
                    <a:srgbClr val="00B0F0"/>
                  </a:gs>
                </a:gsLst>
                <a:lin ang="10800000" scaled="1"/>
              </a:gra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00"/>
              </a:p>
            </p:txBody>
          </p:sp>
          <p:cxnSp>
            <p:nvCxnSpPr>
              <p:cNvPr id="148" name="Straight Connector 147"/>
              <p:cNvCxnSpPr>
                <a:stCxn id="147" idx="0"/>
                <a:endCxn id="147" idx="4"/>
              </p:cNvCxnSpPr>
              <p:nvPr/>
            </p:nvCxnSpPr>
            <p:spPr>
              <a:xfrm rot="16200000" flipH="1">
                <a:off x="2587841" y="3733800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4" name="Straight Connector 133"/>
            <p:cNvCxnSpPr>
              <a:stCxn id="153" idx="2"/>
            </p:cNvCxnSpPr>
            <p:nvPr/>
          </p:nvCxnSpPr>
          <p:spPr>
            <a:xfrm flipH="1" flipV="1">
              <a:off x="1780356" y="2873943"/>
              <a:ext cx="2029754" cy="237232"/>
            </a:xfrm>
            <a:prstGeom prst="line">
              <a:avLst/>
            </a:prstGeom>
            <a:ln w="12700">
              <a:solidFill>
                <a:schemeClr val="dk1">
                  <a:shade val="95000"/>
                  <a:satMod val="105000"/>
                  <a:alpha val="76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1247103" y="4168584"/>
              <a:ext cx="500229" cy="313716"/>
            </a:xfrm>
            <a:prstGeom prst="rect">
              <a:avLst/>
            </a:prstGeom>
            <a:solidFill>
              <a:schemeClr val="bg1">
                <a:alpha val="48000"/>
              </a:schemeClr>
            </a:solidFill>
            <a:ln w="6350">
              <a:solidFill>
                <a:schemeClr val="tx1"/>
              </a:solidFill>
            </a:ln>
          </p:spPr>
          <p:txBody>
            <a:bodyPr wrap="none" lIns="75831" tIns="37916" rIns="75831" bIns="37916" rtlCol="0">
              <a:spAutoFit/>
            </a:bodyPr>
            <a:lstStyle/>
            <a:p>
              <a:pPr algn="ctr"/>
              <a:r>
                <a:rPr lang="en-US" sz="1500" dirty="0"/>
                <a:t>Soft Drink</a:t>
              </a:r>
              <a:endParaRPr lang="en-US" sz="1500" dirty="0"/>
            </a:p>
            <a:p>
              <a:pPr algn="ctr"/>
              <a:r>
                <a:rPr lang="en-US" sz="1500" dirty="0"/>
                <a:t>160 kcal</a:t>
              </a:r>
              <a:endParaRPr lang="en-US" sz="1500" dirty="0"/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1042900" y="4365701"/>
              <a:ext cx="108408" cy="110128"/>
              <a:chOff x="2590800" y="3657600"/>
              <a:chExt cx="146482" cy="153194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2590800" y="3657600"/>
                <a:ext cx="146482" cy="152400"/>
              </a:xfrm>
              <a:prstGeom prst="ellipse">
                <a:avLst/>
              </a:prstGeom>
              <a:gradFill>
                <a:gsLst>
                  <a:gs pos="54000">
                    <a:srgbClr val="00B0F0"/>
                  </a:gs>
                  <a:gs pos="47000">
                    <a:srgbClr val="00B0F0"/>
                  </a:gs>
                  <a:gs pos="48000">
                    <a:srgbClr val="00B0F0"/>
                  </a:gs>
                </a:gsLst>
                <a:lin ang="10800000" scaled="1"/>
              </a:gra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00"/>
              </a:p>
            </p:txBody>
          </p:sp>
          <p:cxnSp>
            <p:nvCxnSpPr>
              <p:cNvPr id="146" name="Straight Connector 145"/>
              <p:cNvCxnSpPr>
                <a:stCxn id="145" idx="0"/>
                <a:endCxn id="145" idx="4"/>
              </p:cNvCxnSpPr>
              <p:nvPr/>
            </p:nvCxnSpPr>
            <p:spPr>
              <a:xfrm rot="16200000" flipH="1">
                <a:off x="2587841" y="3733800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7" name="Straight Connector 136"/>
            <p:cNvCxnSpPr/>
            <p:nvPr/>
          </p:nvCxnSpPr>
          <p:spPr>
            <a:xfrm flipV="1">
              <a:off x="1099014" y="2966626"/>
              <a:ext cx="516854" cy="1373884"/>
            </a:xfrm>
            <a:prstGeom prst="line">
              <a:avLst/>
            </a:prstGeom>
            <a:ln w="12700">
              <a:solidFill>
                <a:schemeClr val="dk1">
                  <a:shade val="95000"/>
                  <a:satMod val="105000"/>
                  <a:alpha val="76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1157044" y="3244277"/>
              <a:ext cx="214236" cy="215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/>
                <a:t>1c</a:t>
              </a:r>
              <a:endParaRPr lang="en-US" sz="1800" b="1" dirty="0"/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2201974" y="2830532"/>
              <a:ext cx="148335" cy="182776"/>
              <a:chOff x="2590800" y="3657600"/>
              <a:chExt cx="146482" cy="152400"/>
            </a:xfrm>
          </p:grpSpPr>
          <p:sp>
            <p:nvSpPr>
              <p:cNvPr id="143" name="Oval 142"/>
              <p:cNvSpPr/>
              <p:nvPr/>
            </p:nvSpPr>
            <p:spPr>
              <a:xfrm>
                <a:off x="2590800" y="3657600"/>
                <a:ext cx="146482" cy="1524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00"/>
              </a:p>
            </p:txBody>
          </p:sp>
          <p:cxnSp>
            <p:nvCxnSpPr>
              <p:cNvPr id="144" name="Straight Connector 143"/>
              <p:cNvCxnSpPr/>
              <p:nvPr/>
            </p:nvCxnSpPr>
            <p:spPr>
              <a:xfrm>
                <a:off x="2666637" y="3657600"/>
                <a:ext cx="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1363547" y="3360716"/>
              <a:ext cx="148335" cy="182776"/>
              <a:chOff x="2590800" y="3657600"/>
              <a:chExt cx="146482" cy="152400"/>
            </a:xfrm>
          </p:grpSpPr>
          <p:sp>
            <p:nvSpPr>
              <p:cNvPr id="141" name="Oval 140"/>
              <p:cNvSpPr/>
              <p:nvPr/>
            </p:nvSpPr>
            <p:spPr>
              <a:xfrm>
                <a:off x="2590800" y="3657600"/>
                <a:ext cx="146482" cy="1524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00"/>
              </a:p>
            </p:txBody>
          </p:sp>
          <p:cxnSp>
            <p:nvCxnSpPr>
              <p:cNvPr id="142" name="Straight Connector 141"/>
              <p:cNvCxnSpPr/>
              <p:nvPr/>
            </p:nvCxnSpPr>
            <p:spPr>
              <a:xfrm>
                <a:off x="2666637" y="3657600"/>
                <a:ext cx="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5" name="Group 154"/>
          <p:cNvGrpSpPr>
            <a:grpSpLocks noChangeAspect="1"/>
          </p:cNvGrpSpPr>
          <p:nvPr/>
        </p:nvGrpSpPr>
        <p:grpSpPr>
          <a:xfrm>
            <a:off x="8440771" y="1533506"/>
            <a:ext cx="1944957" cy="4116340"/>
            <a:chOff x="5688402" y="261271"/>
            <a:chExt cx="1953032" cy="3918439"/>
          </a:xfrm>
        </p:grpSpPr>
        <p:sp>
          <p:nvSpPr>
            <p:cNvPr id="156" name="Rectangle 155"/>
            <p:cNvSpPr/>
            <p:nvPr/>
          </p:nvSpPr>
          <p:spPr>
            <a:xfrm>
              <a:off x="5766044" y="2321513"/>
              <a:ext cx="1581427" cy="12597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300"/>
            </a:p>
          </p:txBody>
        </p:sp>
        <p:sp>
          <p:nvSpPr>
            <p:cNvPr id="157" name="Rounded Rectangle 156"/>
            <p:cNvSpPr/>
            <p:nvPr/>
          </p:nvSpPr>
          <p:spPr>
            <a:xfrm>
              <a:off x="5785960" y="2407313"/>
              <a:ext cx="190500" cy="205878"/>
            </a:xfrm>
            <a:prstGeom prst="roundRect">
              <a:avLst/>
            </a:prstGeom>
            <a:solidFill>
              <a:srgbClr val="FF7D7D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00"/>
            </a:p>
          </p:txBody>
        </p:sp>
        <p:sp>
          <p:nvSpPr>
            <p:cNvPr id="158" name="Rounded Rectangle 157"/>
            <p:cNvSpPr/>
            <p:nvPr/>
          </p:nvSpPr>
          <p:spPr>
            <a:xfrm>
              <a:off x="5785960" y="2667908"/>
              <a:ext cx="190500" cy="205878"/>
            </a:xfrm>
            <a:prstGeom prst="roundRect">
              <a:avLst/>
            </a:prstGeom>
            <a:solidFill>
              <a:srgbClr val="FFFFBD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00"/>
            </a:p>
          </p:txBody>
        </p:sp>
        <p:sp>
          <p:nvSpPr>
            <p:cNvPr id="159" name="Rounded Rectangle 158"/>
            <p:cNvSpPr/>
            <p:nvPr/>
          </p:nvSpPr>
          <p:spPr>
            <a:xfrm>
              <a:off x="5785960" y="2936584"/>
              <a:ext cx="190500" cy="205878"/>
            </a:xfrm>
            <a:prstGeom prst="roundRect">
              <a:avLst/>
            </a:prstGeom>
            <a:solidFill>
              <a:srgbClr val="65FFAB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00"/>
            </a:p>
          </p:txBody>
        </p:sp>
        <p:sp>
          <p:nvSpPr>
            <p:cNvPr id="160" name="Rounded Rectangle 159"/>
            <p:cNvSpPr/>
            <p:nvPr/>
          </p:nvSpPr>
          <p:spPr>
            <a:xfrm>
              <a:off x="5785960" y="3187773"/>
              <a:ext cx="190500" cy="205878"/>
            </a:xfrm>
            <a:prstGeom prst="roundRect">
              <a:avLst/>
            </a:prstGeom>
            <a:solidFill>
              <a:srgbClr val="79DC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0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6020390" y="2394318"/>
              <a:ext cx="884024" cy="2929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 + P* &lt; 1</a:t>
              </a:r>
              <a:endParaRPr lang="en-US" sz="1400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001707" y="2649332"/>
              <a:ext cx="1056258" cy="2929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 &lt; F + P &lt; 2</a:t>
              </a:r>
              <a:endParaRPr lang="en-US" sz="14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6020390" y="2916276"/>
              <a:ext cx="1056258" cy="2929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 &lt; F + P &lt; 4</a:t>
              </a:r>
              <a:endParaRPr lang="en-US" sz="14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020390" y="3188250"/>
              <a:ext cx="793884" cy="2929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 + P &gt; 4</a:t>
              </a:r>
              <a:endParaRPr lang="en-US" sz="1400" dirty="0"/>
            </a:p>
          </p:txBody>
        </p:sp>
        <p:sp>
          <p:nvSpPr>
            <p:cNvPr id="165" name="Oval 164"/>
            <p:cNvSpPr>
              <a:spLocks noChangeAspect="1"/>
            </p:cNvSpPr>
            <p:nvPr/>
          </p:nvSpPr>
          <p:spPr bwMode="auto">
            <a:xfrm>
              <a:off x="5848143" y="1093422"/>
              <a:ext cx="1205427" cy="1076027"/>
            </a:xfrm>
            <a:prstGeom prst="ellipse">
              <a:avLst/>
            </a:prstGeom>
            <a:gradFill flip="none" rotWithShape="1">
              <a:gsLst>
                <a:gs pos="65000">
                  <a:srgbClr val="FF0000"/>
                </a:gs>
                <a:gs pos="64000">
                  <a:srgbClr val="FFFF00"/>
                </a:gs>
                <a:gs pos="33000">
                  <a:srgbClr val="FFFF00"/>
                </a:gs>
                <a:gs pos="32000">
                  <a:srgbClr val="00B0F0"/>
                </a:gs>
              </a:gsLst>
              <a:lin ang="5400000" scaled="1"/>
              <a:tileRect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66" name="Straight Connector 165"/>
            <p:cNvCxnSpPr>
              <a:stCxn id="165" idx="0"/>
              <a:endCxn id="165" idx="4"/>
            </p:cNvCxnSpPr>
            <p:nvPr/>
          </p:nvCxnSpPr>
          <p:spPr bwMode="auto">
            <a:xfrm>
              <a:off x="6450858" y="1093422"/>
              <a:ext cx="0" cy="107602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7" name="TextBox 81"/>
            <p:cNvSpPr txBox="1">
              <a:spLocks noChangeArrowheads="1"/>
            </p:cNvSpPr>
            <p:nvPr/>
          </p:nvSpPr>
          <p:spPr bwMode="auto">
            <a:xfrm>
              <a:off x="5688402" y="726396"/>
              <a:ext cx="894858" cy="263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Arial" charset="0"/>
                </a:rPr>
                <a:t>Sodium</a:t>
              </a:r>
            </a:p>
          </p:txBody>
        </p:sp>
        <p:sp>
          <p:nvSpPr>
            <p:cNvPr id="168" name="TextBox 82"/>
            <p:cNvSpPr txBox="1">
              <a:spLocks noChangeArrowheads="1"/>
            </p:cNvSpPr>
            <p:nvPr/>
          </p:nvSpPr>
          <p:spPr bwMode="auto">
            <a:xfrm>
              <a:off x="6406962" y="601126"/>
              <a:ext cx="1085889" cy="43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Arial" charset="0"/>
                </a:rPr>
                <a:t>Saturated Fat</a:t>
              </a:r>
            </a:p>
          </p:txBody>
        </p:sp>
        <p:cxnSp>
          <p:nvCxnSpPr>
            <p:cNvPr id="169" name="Straight Connector 168"/>
            <p:cNvCxnSpPr/>
            <p:nvPr/>
          </p:nvCxnSpPr>
          <p:spPr bwMode="auto">
            <a:xfrm rot="16200000" flipH="1">
              <a:off x="6308348" y="893077"/>
              <a:ext cx="304449" cy="159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0" name="TextBox 84"/>
            <p:cNvSpPr txBox="1">
              <a:spLocks noChangeArrowheads="1"/>
            </p:cNvSpPr>
            <p:nvPr/>
          </p:nvSpPr>
          <p:spPr bwMode="auto">
            <a:xfrm>
              <a:off x="5875806" y="261271"/>
              <a:ext cx="1249714" cy="43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Arial" charset="0"/>
                </a:rPr>
                <a:t>‘Nutrient to limit’ content</a:t>
              </a:r>
            </a:p>
          </p:txBody>
        </p:sp>
        <p:sp>
          <p:nvSpPr>
            <p:cNvPr id="171" name="TextBox 85"/>
            <p:cNvSpPr txBox="1">
              <a:spLocks noChangeArrowheads="1"/>
            </p:cNvSpPr>
            <p:nvPr/>
          </p:nvSpPr>
          <p:spPr bwMode="auto">
            <a:xfrm>
              <a:off x="5975825" y="1090307"/>
              <a:ext cx="653485" cy="380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000" dirty="0">
                  <a:latin typeface="Arial" charset="0"/>
                </a:rPr>
                <a:t>&lt;1x Limit</a:t>
              </a:r>
              <a:endParaRPr lang="en-US" sz="1000" dirty="0">
                <a:latin typeface="Arial" charset="0"/>
              </a:endParaRPr>
            </a:p>
          </p:txBody>
        </p:sp>
        <p:sp>
          <p:nvSpPr>
            <p:cNvPr id="172" name="TextBox 86"/>
            <p:cNvSpPr txBox="1">
              <a:spLocks noChangeArrowheads="1"/>
            </p:cNvSpPr>
            <p:nvPr/>
          </p:nvSpPr>
          <p:spPr bwMode="auto">
            <a:xfrm>
              <a:off x="6352842" y="1090307"/>
              <a:ext cx="628966" cy="380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000" dirty="0">
                  <a:latin typeface="Arial" charset="0"/>
                </a:rPr>
                <a:t>&lt;1x Limit</a:t>
              </a:r>
              <a:endParaRPr lang="en-US" sz="1000" dirty="0">
                <a:latin typeface="Arial" charset="0"/>
              </a:endParaRPr>
            </a:p>
          </p:txBody>
        </p:sp>
        <p:sp>
          <p:nvSpPr>
            <p:cNvPr id="173" name="TextBox 87"/>
            <p:cNvSpPr txBox="1">
              <a:spLocks noChangeArrowheads="1"/>
            </p:cNvSpPr>
            <p:nvPr/>
          </p:nvSpPr>
          <p:spPr bwMode="auto">
            <a:xfrm>
              <a:off x="5854968" y="1410961"/>
              <a:ext cx="803934" cy="380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000" dirty="0">
                  <a:latin typeface="Arial" charset="0"/>
                </a:rPr>
                <a:t>1x – 2x limit</a:t>
              </a:r>
              <a:endParaRPr lang="en-US" sz="1000" dirty="0">
                <a:latin typeface="Arial" charset="0"/>
              </a:endParaRPr>
            </a:p>
          </p:txBody>
        </p:sp>
        <p:sp>
          <p:nvSpPr>
            <p:cNvPr id="174" name="TextBox 88"/>
            <p:cNvSpPr txBox="1">
              <a:spLocks noChangeArrowheads="1"/>
            </p:cNvSpPr>
            <p:nvPr/>
          </p:nvSpPr>
          <p:spPr bwMode="auto">
            <a:xfrm>
              <a:off x="6388617" y="1410961"/>
              <a:ext cx="803934" cy="380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000" dirty="0">
                  <a:latin typeface="Arial" charset="0"/>
                </a:rPr>
                <a:t>1x – 2x limit</a:t>
              </a:r>
              <a:endParaRPr lang="en-US" sz="1000" dirty="0">
                <a:latin typeface="Arial" charset="0"/>
              </a:endParaRPr>
            </a:p>
          </p:txBody>
        </p:sp>
        <p:sp>
          <p:nvSpPr>
            <p:cNvPr id="175" name="TextBox 89"/>
            <p:cNvSpPr txBox="1">
              <a:spLocks noChangeArrowheads="1"/>
            </p:cNvSpPr>
            <p:nvPr/>
          </p:nvSpPr>
          <p:spPr bwMode="auto">
            <a:xfrm>
              <a:off x="5959410" y="1698387"/>
              <a:ext cx="655696" cy="380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000" dirty="0">
                  <a:latin typeface="Arial" charset="0"/>
                </a:rPr>
                <a:t>&gt;2x Limit</a:t>
              </a:r>
              <a:endParaRPr lang="en-US" sz="1000" dirty="0">
                <a:latin typeface="Arial" charset="0"/>
              </a:endParaRPr>
            </a:p>
          </p:txBody>
        </p:sp>
        <p:sp>
          <p:nvSpPr>
            <p:cNvPr id="176" name="TextBox 90"/>
            <p:cNvSpPr txBox="1">
              <a:spLocks noChangeArrowheads="1"/>
            </p:cNvSpPr>
            <p:nvPr/>
          </p:nvSpPr>
          <p:spPr bwMode="auto">
            <a:xfrm>
              <a:off x="6373482" y="1698387"/>
              <a:ext cx="613876" cy="380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000" dirty="0">
                  <a:latin typeface="Arial" charset="0"/>
                </a:rPr>
                <a:t>&gt;2x Limit</a:t>
              </a:r>
              <a:endParaRPr lang="en-US" sz="1000" dirty="0">
                <a:latin typeface="Arial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707590" y="3520506"/>
              <a:ext cx="1933844" cy="65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*Fiber (F) and protein (P) </a:t>
              </a:r>
            </a:p>
            <a:p>
              <a:r>
                <a:rPr lang="en-US" sz="1300" dirty="0"/>
                <a:t>relative to minimum </a:t>
              </a:r>
            </a:p>
            <a:p>
              <a:r>
                <a:rPr lang="en-US" sz="1300" dirty="0"/>
                <a:t>requirement</a:t>
              </a:r>
              <a:endParaRPr lang="en-US" sz="1300" dirty="0"/>
            </a:p>
          </p:txBody>
        </p:sp>
      </p:grpSp>
      <p:sp>
        <p:nvSpPr>
          <p:cNvPr id="178" name="TextBox 177"/>
          <p:cNvSpPr txBox="1"/>
          <p:nvPr/>
        </p:nvSpPr>
        <p:spPr>
          <a:xfrm>
            <a:off x="3974899" y="445259"/>
            <a:ext cx="4140553" cy="549028"/>
          </a:xfrm>
          <a:prstGeom prst="rect">
            <a:avLst/>
          </a:prstGeom>
          <a:noFill/>
        </p:spPr>
        <p:txBody>
          <a:bodyPr wrap="none" lIns="116997" tIns="58499" rIns="116997" bIns="58499" rtlCol="0">
            <a:spAutoFit/>
          </a:bodyPr>
          <a:lstStyle/>
          <a:p>
            <a:r>
              <a:rPr lang="en-US" dirty="0" smtClean="0"/>
              <a:t>4 Nutrient Profiling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79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12344400" cy="1084579"/>
          </a:xfrm>
        </p:spPr>
        <p:txBody>
          <a:bodyPr>
            <a:noAutofit/>
          </a:bodyPr>
          <a:lstStyle/>
          <a:p>
            <a:r>
              <a:rPr lang="en-US" sz="3200" dirty="0" smtClean="0"/>
              <a:t>Clicking a subsection of a specific restaurant (</a:t>
            </a:r>
            <a:r>
              <a:rPr lang="en-US" sz="3200" dirty="0" err="1" smtClean="0"/>
              <a:t>ie</a:t>
            </a:r>
            <a:r>
              <a:rPr lang="en-US" sz="3200" dirty="0" smtClean="0"/>
              <a:t> soups from </a:t>
            </a:r>
            <a:r>
              <a:rPr lang="en-US" sz="3200" dirty="0" err="1" smtClean="0"/>
              <a:t>panera</a:t>
            </a:r>
            <a:r>
              <a:rPr lang="en-US" sz="3200" dirty="0" smtClean="0"/>
              <a:t>) will bring up a screen summarizing each item from that subsection</a:t>
            </a:r>
            <a:endParaRPr 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945" y="1219200"/>
            <a:ext cx="10485438" cy="9361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43800" y="9344055"/>
            <a:ext cx="3115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Large orders of soup shown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6525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9421"/>
            <a:ext cx="12344400" cy="932179"/>
          </a:xfrm>
        </p:spPr>
        <p:txBody>
          <a:bodyPr>
            <a:noAutofit/>
          </a:bodyPr>
          <a:lstStyle/>
          <a:p>
            <a:r>
              <a:rPr lang="en-US" sz="3600" dirty="0" smtClean="0"/>
              <a:t>When a food is clicked, a navigation menu will pop up: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1"/>
            <a:ext cx="12344400" cy="59436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Compare with:</a:t>
            </a:r>
          </a:p>
          <a:p>
            <a:pPr lvl="1"/>
            <a:r>
              <a:rPr lang="en-US" sz="2200" dirty="0" smtClean="0"/>
              <a:t>Back to submenu selection or food listing of whole restaurant, or search</a:t>
            </a:r>
          </a:p>
          <a:p>
            <a:pPr lvl="1"/>
            <a:r>
              <a:rPr lang="en-US" sz="2200" dirty="0" smtClean="0"/>
              <a:t>Any foods added to this (cumulative list they can edit so they can play with it) are shown on a new plot</a:t>
            </a:r>
          </a:p>
          <a:p>
            <a:pPr lvl="1"/>
            <a:r>
              <a:rPr lang="en-US" sz="2200" dirty="0" smtClean="0"/>
              <a:t>Recommendations once selected? Similar foods that are closer to target</a:t>
            </a:r>
          </a:p>
          <a:p>
            <a:pPr lvl="1"/>
            <a:endParaRPr lang="en-US" sz="2200" dirty="0"/>
          </a:p>
          <a:p>
            <a:r>
              <a:rPr lang="en-US" sz="2800" dirty="0" smtClean="0"/>
              <a:t>Add to meal</a:t>
            </a:r>
          </a:p>
          <a:p>
            <a:pPr lvl="1"/>
            <a:r>
              <a:rPr lang="en-US" sz="2200" dirty="0" smtClean="0"/>
              <a:t>Same as comparison – foods are tracked and added together on a new plot when this is selected, then a combined meal dot is shown, as well, to track combination of foods</a:t>
            </a:r>
          </a:p>
          <a:p>
            <a:pPr lvl="1"/>
            <a:r>
              <a:rPr lang="en-US" sz="2200" dirty="0" smtClean="0"/>
              <a:t>Suggestions can then be made depending on where meal is relative to summary square and what menu subsections they ordered from</a:t>
            </a:r>
          </a:p>
          <a:p>
            <a:pPr lvl="1"/>
            <a:r>
              <a:rPr lang="en-US" sz="2200" dirty="0" smtClean="0"/>
              <a:t>Summary will show kcal</a:t>
            </a:r>
          </a:p>
          <a:p>
            <a:pPr lvl="1"/>
            <a:r>
              <a:rPr lang="en-US" sz="2200" dirty="0" smtClean="0"/>
              <a:t>Able to store meals (as individual foods combining into summary circle) to review what they ate previously, which combinations at which restaurants were good, etc.</a:t>
            </a:r>
          </a:p>
          <a:p>
            <a:pPr lvl="2"/>
            <a:r>
              <a:rPr lang="en-US" sz="1600" dirty="0" smtClean="0"/>
              <a:t>Some kind of folder in main menu as “favorites” if they want to save meals, or a history organized by restaurant, or whatever would be most intuitive</a:t>
            </a:r>
            <a:endParaRPr lang="en-US" sz="1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93"/>
          <a:stretch/>
        </p:blipFill>
        <p:spPr bwMode="auto">
          <a:xfrm>
            <a:off x="38100" y="7173801"/>
            <a:ext cx="7472855" cy="3798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81400" y="9090621"/>
            <a:ext cx="3310009" cy="1015663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1200" b="1" dirty="0" smtClean="0"/>
              <a:t>Compare to another food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1200" b="1" dirty="0" smtClean="0"/>
              <a:t>See summary of comparisons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1200" b="1" dirty="0" smtClean="0"/>
              <a:t>Add to meal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1200" b="1" dirty="0" smtClean="0"/>
              <a:t>See meal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1200" b="1" dirty="0" smtClean="0"/>
              <a:t>See history/tracked foods/previous meals</a:t>
            </a:r>
            <a:endParaRPr lang="en-U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90197" y="8765523"/>
            <a:ext cx="2539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Item clicked, this menu pops up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4514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9421"/>
            <a:ext cx="12344400" cy="474979"/>
          </a:xfrm>
        </p:spPr>
        <p:txBody>
          <a:bodyPr>
            <a:normAutofit fontScale="90000"/>
          </a:bodyPr>
          <a:lstStyle/>
          <a:p>
            <a:r>
              <a:rPr lang="en-US" dirty="0"/>
              <a:t>3</a:t>
            </a:r>
            <a:r>
              <a:rPr lang="en-US" dirty="0" smtClean="0"/>
              <a:t>. Search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62200" y="2667000"/>
            <a:ext cx="6853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restaurant name, food item, or keyword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9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257800" y="39550"/>
            <a:ext cx="2405062" cy="1202531"/>
            <a:chOff x="0" y="2514605"/>
            <a:chExt cx="2405062" cy="1202531"/>
          </a:xfrm>
        </p:grpSpPr>
        <p:sp>
          <p:nvSpPr>
            <p:cNvPr id="7" name="Rounded Rectangle 6"/>
            <p:cNvSpPr/>
            <p:nvPr/>
          </p:nvSpPr>
          <p:spPr>
            <a:xfrm>
              <a:off x="0" y="2514605"/>
              <a:ext cx="2405062" cy="120253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35221" y="2549826"/>
              <a:ext cx="2334620" cy="11320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Main Screen Menu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1679299"/>
            <a:ext cx="2405062" cy="1202531"/>
            <a:chOff x="0" y="2514605"/>
            <a:chExt cx="2405062" cy="1202531"/>
          </a:xfrm>
        </p:grpSpPr>
        <p:sp>
          <p:nvSpPr>
            <p:cNvPr id="10" name="Rounded Rectangle 9"/>
            <p:cNvSpPr/>
            <p:nvPr/>
          </p:nvSpPr>
          <p:spPr>
            <a:xfrm>
              <a:off x="0" y="2514605"/>
              <a:ext cx="2405062" cy="120253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35221" y="2549826"/>
              <a:ext cx="2334620" cy="11320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Demo/Instructions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363051" y="1969780"/>
            <a:ext cx="2405062" cy="1202531"/>
            <a:chOff x="0" y="2514605"/>
            <a:chExt cx="2405062" cy="1202531"/>
          </a:xfrm>
        </p:grpSpPr>
        <p:sp>
          <p:nvSpPr>
            <p:cNvPr id="13" name="Rounded Rectangle 12"/>
            <p:cNvSpPr/>
            <p:nvPr/>
          </p:nvSpPr>
          <p:spPr>
            <a:xfrm>
              <a:off x="0" y="2514605"/>
              <a:ext cx="2405062" cy="120253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35221" y="2549826"/>
              <a:ext cx="2334620" cy="11320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Choose restaurant from list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033363" y="1714520"/>
            <a:ext cx="2405062" cy="1202531"/>
            <a:chOff x="0" y="2514605"/>
            <a:chExt cx="2405062" cy="1202531"/>
          </a:xfrm>
        </p:grpSpPr>
        <p:sp>
          <p:nvSpPr>
            <p:cNvPr id="16" name="Rounded Rectangle 15"/>
            <p:cNvSpPr/>
            <p:nvPr/>
          </p:nvSpPr>
          <p:spPr>
            <a:xfrm>
              <a:off x="0" y="2514605"/>
              <a:ext cx="2405062" cy="120253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35221" y="2549826"/>
              <a:ext cx="2334620" cy="11320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/>
                <a:t>Saved/history/favorites</a:t>
              </a:r>
              <a:endParaRPr lang="en-US" sz="2000" kern="1200" dirty="0" smtClean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662862" y="5278310"/>
            <a:ext cx="2405062" cy="1202531"/>
            <a:chOff x="0" y="2514605"/>
            <a:chExt cx="2405062" cy="1202531"/>
          </a:xfrm>
        </p:grpSpPr>
        <p:sp>
          <p:nvSpPr>
            <p:cNvPr id="19" name="Rounded Rectangle 18"/>
            <p:cNvSpPr/>
            <p:nvPr/>
          </p:nvSpPr>
          <p:spPr>
            <a:xfrm>
              <a:off x="0" y="2514605"/>
              <a:ext cx="2405062" cy="120253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ounded Rectangle 4"/>
            <p:cNvSpPr/>
            <p:nvPr/>
          </p:nvSpPr>
          <p:spPr>
            <a:xfrm>
              <a:off x="35221" y="2549826"/>
              <a:ext cx="2334620" cy="11320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Menu subsection summaries on plot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233738" y="3888364"/>
            <a:ext cx="2405062" cy="1202531"/>
            <a:chOff x="0" y="2514605"/>
            <a:chExt cx="2405062" cy="1202531"/>
          </a:xfrm>
        </p:grpSpPr>
        <p:sp>
          <p:nvSpPr>
            <p:cNvPr id="22" name="Rounded Rectangle 21"/>
            <p:cNvSpPr/>
            <p:nvPr/>
          </p:nvSpPr>
          <p:spPr>
            <a:xfrm>
              <a:off x="0" y="2514605"/>
              <a:ext cx="2405062" cy="120253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ounded Rectangle 4"/>
            <p:cNvSpPr/>
            <p:nvPr/>
          </p:nvSpPr>
          <p:spPr>
            <a:xfrm>
              <a:off x="35221" y="2549826"/>
              <a:ext cx="2334620" cy="11320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Make a Meal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662862" y="3923585"/>
            <a:ext cx="2405062" cy="1202531"/>
            <a:chOff x="0" y="2514605"/>
            <a:chExt cx="2405062" cy="1202531"/>
          </a:xfrm>
        </p:grpSpPr>
        <p:sp>
          <p:nvSpPr>
            <p:cNvPr id="25" name="Rounded Rectangle 24"/>
            <p:cNvSpPr/>
            <p:nvPr/>
          </p:nvSpPr>
          <p:spPr>
            <a:xfrm>
              <a:off x="0" y="2514605"/>
              <a:ext cx="2405062" cy="120253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ounded Rectangle 4"/>
            <p:cNvSpPr/>
            <p:nvPr/>
          </p:nvSpPr>
          <p:spPr>
            <a:xfrm>
              <a:off x="35221" y="2549826"/>
              <a:ext cx="2334620" cy="11320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Explore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702412" y="7654073"/>
            <a:ext cx="2405062" cy="1202531"/>
            <a:chOff x="0" y="2514605"/>
            <a:chExt cx="2405062" cy="1202531"/>
          </a:xfrm>
        </p:grpSpPr>
        <p:sp>
          <p:nvSpPr>
            <p:cNvPr id="28" name="Rounded Rectangle 27"/>
            <p:cNvSpPr/>
            <p:nvPr/>
          </p:nvSpPr>
          <p:spPr>
            <a:xfrm>
              <a:off x="0" y="2514605"/>
              <a:ext cx="2405062" cy="120253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ounded Rectangle 4"/>
            <p:cNvSpPr/>
            <p:nvPr/>
          </p:nvSpPr>
          <p:spPr>
            <a:xfrm>
              <a:off x="35221" y="2549826"/>
              <a:ext cx="2334620" cy="11320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Comparison of foods within subsection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284199" y="5381884"/>
            <a:ext cx="2405062" cy="1202531"/>
            <a:chOff x="0" y="2514605"/>
            <a:chExt cx="2405062" cy="1202531"/>
          </a:xfrm>
        </p:grpSpPr>
        <p:sp>
          <p:nvSpPr>
            <p:cNvPr id="31" name="Rounded Rectangle 30"/>
            <p:cNvSpPr/>
            <p:nvPr/>
          </p:nvSpPr>
          <p:spPr>
            <a:xfrm>
              <a:off x="0" y="2514605"/>
              <a:ext cx="2405062" cy="120253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Rounded Rectangle 4"/>
            <p:cNvSpPr/>
            <p:nvPr/>
          </p:nvSpPr>
          <p:spPr>
            <a:xfrm>
              <a:off x="35221" y="2549826"/>
              <a:ext cx="2334620" cy="11320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Entrée selection from plot</a:t>
              </a:r>
            </a:p>
          </p:txBody>
        </p:sp>
      </p:grpSp>
      <p:cxnSp>
        <p:nvCxnSpPr>
          <p:cNvPr id="34" name="Straight Connector 33"/>
          <p:cNvCxnSpPr>
            <a:stCxn id="14" idx="0"/>
            <a:endCxn id="7" idx="2"/>
          </p:cNvCxnSpPr>
          <p:nvPr/>
        </p:nvCxnSpPr>
        <p:spPr>
          <a:xfrm flipH="1" flipV="1">
            <a:off x="6460331" y="1242081"/>
            <a:ext cx="105251" cy="762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0" idx="0"/>
            <a:endCxn id="7" idx="2"/>
          </p:cNvCxnSpPr>
          <p:nvPr/>
        </p:nvCxnSpPr>
        <p:spPr>
          <a:xfrm flipV="1">
            <a:off x="3488531" y="1242081"/>
            <a:ext cx="2971800" cy="437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7" idx="0"/>
            <a:endCxn id="7" idx="2"/>
          </p:cNvCxnSpPr>
          <p:nvPr/>
        </p:nvCxnSpPr>
        <p:spPr>
          <a:xfrm flipH="1" flipV="1">
            <a:off x="6460331" y="1242081"/>
            <a:ext cx="2775563" cy="50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6" idx="0"/>
          </p:cNvCxnSpPr>
          <p:nvPr/>
        </p:nvCxnSpPr>
        <p:spPr>
          <a:xfrm flipH="1" flipV="1">
            <a:off x="6705600" y="3137090"/>
            <a:ext cx="2159793" cy="821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2" idx="0"/>
            <a:endCxn id="22" idx="2"/>
          </p:cNvCxnSpPr>
          <p:nvPr/>
        </p:nvCxnSpPr>
        <p:spPr>
          <a:xfrm flipH="1" flipV="1">
            <a:off x="4436269" y="5090895"/>
            <a:ext cx="50461" cy="326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0" idx="0"/>
            <a:endCxn id="25" idx="2"/>
          </p:cNvCxnSpPr>
          <p:nvPr/>
        </p:nvCxnSpPr>
        <p:spPr>
          <a:xfrm flipV="1">
            <a:off x="8865393" y="5126116"/>
            <a:ext cx="0" cy="187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8" idx="0"/>
            <a:endCxn id="19" idx="2"/>
          </p:cNvCxnSpPr>
          <p:nvPr/>
        </p:nvCxnSpPr>
        <p:spPr>
          <a:xfrm flipH="1" flipV="1">
            <a:off x="8865393" y="6480841"/>
            <a:ext cx="39550" cy="1173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84" idx="3"/>
            <a:endCxn id="7" idx="1"/>
          </p:cNvCxnSpPr>
          <p:nvPr/>
        </p:nvCxnSpPr>
        <p:spPr>
          <a:xfrm flipV="1">
            <a:off x="2709862" y="640816"/>
            <a:ext cx="2547938" cy="355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2" idx="0"/>
            <a:endCxn id="14" idx="2"/>
          </p:cNvCxnSpPr>
          <p:nvPr/>
        </p:nvCxnSpPr>
        <p:spPr>
          <a:xfrm flipV="1">
            <a:off x="4436269" y="3137090"/>
            <a:ext cx="2129313" cy="751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271034" y="6775069"/>
            <a:ext cx="3267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Tapping subsection will bring up plot </a:t>
            </a:r>
          </a:p>
          <a:p>
            <a:r>
              <a:rPr lang="en-US" sz="1600" dirty="0" smtClean="0"/>
              <a:t>with all foods within that section</a:t>
            </a:r>
            <a:endParaRPr lang="en-US" sz="16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3319420" y="7368913"/>
            <a:ext cx="2405062" cy="1202531"/>
            <a:chOff x="0" y="2514605"/>
            <a:chExt cx="2405062" cy="1202531"/>
          </a:xfrm>
        </p:grpSpPr>
        <p:sp>
          <p:nvSpPr>
            <p:cNvPr id="67" name="Rounded Rectangle 66"/>
            <p:cNvSpPr/>
            <p:nvPr/>
          </p:nvSpPr>
          <p:spPr>
            <a:xfrm>
              <a:off x="0" y="2514605"/>
              <a:ext cx="2405062" cy="120253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Rounded Rectangle 4"/>
            <p:cNvSpPr/>
            <p:nvPr/>
          </p:nvSpPr>
          <p:spPr>
            <a:xfrm>
              <a:off x="35221" y="2549826"/>
              <a:ext cx="2334620" cy="11320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Suggestions for 1) healthier entrée and 2) healthiest side item choice if wanted</a:t>
              </a:r>
            </a:p>
          </p:txBody>
        </p:sp>
      </p:grpSp>
      <p:cxnSp>
        <p:nvCxnSpPr>
          <p:cNvPr id="69" name="Straight Connector 68"/>
          <p:cNvCxnSpPr>
            <a:stCxn id="67" idx="0"/>
            <a:endCxn id="31" idx="2"/>
          </p:cNvCxnSpPr>
          <p:nvPr/>
        </p:nvCxnSpPr>
        <p:spPr>
          <a:xfrm flipH="1" flipV="1">
            <a:off x="4486730" y="6584415"/>
            <a:ext cx="35221" cy="784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802360" y="6684276"/>
            <a:ext cx="3221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Tapping subsection will bring up plot</a:t>
            </a:r>
          </a:p>
          <a:p>
            <a:r>
              <a:rPr lang="en-US" sz="1600" dirty="0" smtClean="0"/>
              <a:t>With suggested side items</a:t>
            </a:r>
            <a:endParaRPr lang="en-US" sz="1600" dirty="0"/>
          </a:p>
        </p:txBody>
      </p:sp>
      <p:grpSp>
        <p:nvGrpSpPr>
          <p:cNvPr id="72" name="Group 71"/>
          <p:cNvGrpSpPr/>
          <p:nvPr/>
        </p:nvGrpSpPr>
        <p:grpSpPr>
          <a:xfrm>
            <a:off x="3354641" y="8985264"/>
            <a:ext cx="2405062" cy="1202531"/>
            <a:chOff x="0" y="2514605"/>
            <a:chExt cx="2405062" cy="1202531"/>
          </a:xfrm>
        </p:grpSpPr>
        <p:sp>
          <p:nvSpPr>
            <p:cNvPr id="73" name="Rounded Rectangle 72"/>
            <p:cNvSpPr/>
            <p:nvPr/>
          </p:nvSpPr>
          <p:spPr>
            <a:xfrm>
              <a:off x="0" y="2514605"/>
              <a:ext cx="2405062" cy="120253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4" name="Rounded Rectangle 4"/>
            <p:cNvSpPr/>
            <p:nvPr/>
          </p:nvSpPr>
          <p:spPr>
            <a:xfrm>
              <a:off x="35221" y="2549826"/>
              <a:ext cx="2334620" cy="11320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Meal Summary (each food and summary circle)</a:t>
              </a:r>
            </a:p>
          </p:txBody>
        </p:sp>
      </p:grpSp>
      <p:cxnSp>
        <p:nvCxnSpPr>
          <p:cNvPr id="75" name="Straight Connector 74"/>
          <p:cNvCxnSpPr>
            <a:stCxn id="73" idx="0"/>
          </p:cNvCxnSpPr>
          <p:nvPr/>
        </p:nvCxnSpPr>
        <p:spPr>
          <a:xfrm flipV="1">
            <a:off x="4557172" y="8157623"/>
            <a:ext cx="120903" cy="827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11125200" y="859424"/>
            <a:ext cx="2405062" cy="1202531"/>
            <a:chOff x="0" y="2514605"/>
            <a:chExt cx="2405062" cy="1202531"/>
          </a:xfrm>
        </p:grpSpPr>
        <p:sp>
          <p:nvSpPr>
            <p:cNvPr id="78" name="Rounded Rectangle 77"/>
            <p:cNvSpPr/>
            <p:nvPr/>
          </p:nvSpPr>
          <p:spPr>
            <a:xfrm>
              <a:off x="0" y="2514605"/>
              <a:ext cx="2405062" cy="120253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9" name="Rounded Rectangle 4"/>
            <p:cNvSpPr/>
            <p:nvPr/>
          </p:nvSpPr>
          <p:spPr>
            <a:xfrm>
              <a:off x="35221" y="2549826"/>
              <a:ext cx="2334620" cy="11320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/>
                <a:t>Search</a:t>
              </a:r>
              <a:endParaRPr lang="en-US" sz="2000" kern="1200" dirty="0" smtClean="0"/>
            </a:p>
          </p:txBody>
        </p:sp>
      </p:grpSp>
      <p:cxnSp>
        <p:nvCxnSpPr>
          <p:cNvPr id="80" name="Straight Connector 79"/>
          <p:cNvCxnSpPr>
            <a:stCxn id="78" idx="1"/>
            <a:endCxn id="7" idx="3"/>
          </p:cNvCxnSpPr>
          <p:nvPr/>
        </p:nvCxnSpPr>
        <p:spPr>
          <a:xfrm flipH="1" flipV="1">
            <a:off x="7662862" y="640816"/>
            <a:ext cx="3462338" cy="819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304800" y="394623"/>
            <a:ext cx="2405062" cy="1202531"/>
            <a:chOff x="0" y="2514605"/>
            <a:chExt cx="2405062" cy="1202531"/>
          </a:xfrm>
        </p:grpSpPr>
        <p:sp>
          <p:nvSpPr>
            <p:cNvPr id="84" name="Rounded Rectangle 83"/>
            <p:cNvSpPr/>
            <p:nvPr/>
          </p:nvSpPr>
          <p:spPr>
            <a:xfrm>
              <a:off x="0" y="2514605"/>
              <a:ext cx="2405062" cy="120253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5" name="Rounded Rectangle 4"/>
            <p:cNvSpPr/>
            <p:nvPr/>
          </p:nvSpPr>
          <p:spPr>
            <a:xfrm>
              <a:off x="35221" y="2549826"/>
              <a:ext cx="2334620" cy="11320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/>
                <a:t>Manual entry</a:t>
              </a:r>
              <a:endParaRPr lang="en-US" sz="2000" kern="1200" dirty="0" smtClean="0"/>
            </a:p>
          </p:txBody>
        </p:sp>
      </p:grpSp>
      <p:cxnSp>
        <p:nvCxnSpPr>
          <p:cNvPr id="89" name="Straight Connector 88"/>
          <p:cNvCxnSpPr/>
          <p:nvPr/>
        </p:nvCxnSpPr>
        <p:spPr>
          <a:xfrm>
            <a:off x="533400" y="5090895"/>
            <a:ext cx="12573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0273003" y="4721563"/>
            <a:ext cx="327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Everything after line is on FP plot</a:t>
            </a:r>
            <a:endParaRPr lang="en-US" sz="1800" dirty="0"/>
          </a:p>
        </p:txBody>
      </p:sp>
      <p:sp>
        <p:nvSpPr>
          <p:cNvPr id="91" name="TextBox 90"/>
          <p:cNvSpPr txBox="1"/>
          <p:nvPr/>
        </p:nvSpPr>
        <p:spPr>
          <a:xfrm>
            <a:off x="7558245" y="9413910"/>
            <a:ext cx="57603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Static menu on bottom of screen with: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Home (main screen or restaurant)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view comparisons (FP plot with “saved” foods/add foods</a:t>
            </a:r>
          </a:p>
          <a:p>
            <a:r>
              <a:rPr lang="en-US" sz="1800" dirty="0" smtClean="0"/>
              <a:t> if already on that screen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 “what does it mean” – summary of figure legends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74811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12344400" cy="70357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Minimum Software requirements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1"/>
            <a:ext cx="12344400" cy="83540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Demonstration/instruction screen showing walkthrough of how to use system</a:t>
            </a:r>
          </a:p>
          <a:p>
            <a:endParaRPr lang="en-US" sz="2800" dirty="0"/>
          </a:p>
          <a:p>
            <a:r>
              <a:rPr lang="en-US" sz="2800" dirty="0" smtClean="0"/>
              <a:t>Access database, plot foods, and intuitively show all necessary information (food name, fib, protein, saturated fat, sodium, calories, </a:t>
            </a:r>
            <a:r>
              <a:rPr lang="en-US" sz="2800" dirty="0" err="1" smtClean="0"/>
              <a:t>etc</a:t>
            </a:r>
            <a:r>
              <a:rPr lang="en-US" sz="2800" dirty="0" smtClean="0"/>
              <a:t>)</a:t>
            </a:r>
          </a:p>
          <a:p>
            <a:endParaRPr lang="en-US" sz="2800" dirty="0"/>
          </a:p>
          <a:p>
            <a:r>
              <a:rPr lang="en-US" sz="2800" dirty="0" smtClean="0"/>
              <a:t>Combine foods to make a meal on FP plot</a:t>
            </a:r>
          </a:p>
          <a:p>
            <a:endParaRPr lang="en-US" sz="2800" dirty="0"/>
          </a:p>
          <a:p>
            <a:r>
              <a:rPr lang="en-US" sz="2800" dirty="0" smtClean="0"/>
              <a:t>Suggestions for healthier entrée once chosen in make a meal, then suggestions for healthiest side item if selected</a:t>
            </a:r>
          </a:p>
          <a:p>
            <a:endParaRPr lang="en-US" sz="2800" dirty="0"/>
          </a:p>
          <a:p>
            <a:r>
              <a:rPr lang="en-US" sz="2800" dirty="0" smtClean="0"/>
              <a:t>Manual data entry and storage, storage of favorite meals or previous meals that fit the target range</a:t>
            </a:r>
          </a:p>
          <a:p>
            <a:endParaRPr lang="en-US" sz="2800" dirty="0"/>
          </a:p>
          <a:p>
            <a:r>
              <a:rPr lang="en-US" sz="2800" dirty="0" smtClean="0"/>
              <a:t>Some menu like:			to pop up when foods are clicked while exploring.</a:t>
            </a:r>
          </a:p>
          <a:p>
            <a:pPr lvl="1"/>
            <a:endParaRPr lang="en-US" sz="2200" dirty="0" smtClean="0"/>
          </a:p>
          <a:p>
            <a:pPr lvl="1"/>
            <a:r>
              <a:rPr lang="en-US" sz="2200" dirty="0" smtClean="0"/>
              <a:t>More directed for “make a meal”: maybe “add a side?, suggest better entrée?”, etc. 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3962400" y="7924800"/>
            <a:ext cx="3310009" cy="1015663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1200" b="1" dirty="0" smtClean="0"/>
              <a:t>Compare to another food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1200" b="1" dirty="0" smtClean="0"/>
              <a:t>See summary of comparisons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1200" b="1" dirty="0" smtClean="0"/>
              <a:t>Add to meal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1200" b="1" dirty="0" smtClean="0"/>
              <a:t>See meal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1200" b="1" dirty="0" smtClean="0"/>
              <a:t>See history/tracked foods/previous meals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099506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1" y="1969745"/>
            <a:ext cx="13004024" cy="6160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853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371649"/>
            <a:ext cx="10783570" cy="6637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2230" y="447204"/>
            <a:ext cx="6368920" cy="1780134"/>
          </a:xfrm>
          <a:prstGeom prst="rect">
            <a:avLst/>
          </a:prstGeom>
          <a:noFill/>
        </p:spPr>
        <p:txBody>
          <a:bodyPr wrap="none" lIns="116997" tIns="58499" rIns="116997" bIns="58499" rtlCol="0">
            <a:spAutoFit/>
          </a:bodyPr>
          <a:lstStyle/>
          <a:p>
            <a:r>
              <a:rPr lang="en-US" sz="3600" dirty="0"/>
              <a:t>Ratings of common fiber sources</a:t>
            </a:r>
          </a:p>
          <a:p>
            <a:pPr marL="584987" indent="-584987">
              <a:buFont typeface="Arial" pitchFamily="34" charset="0"/>
              <a:buChar char="•"/>
            </a:pPr>
            <a:r>
              <a:rPr lang="en-US" sz="3600" dirty="0"/>
              <a:t>Whole fruit &gt; fruit juice</a:t>
            </a:r>
          </a:p>
          <a:p>
            <a:pPr marL="584987" indent="-584987">
              <a:buFont typeface="Arial" pitchFamily="34" charset="0"/>
              <a:buChar char="•"/>
            </a:pPr>
            <a:r>
              <a:rPr lang="en-US" sz="3600" dirty="0"/>
              <a:t>Whole wheat &gt; refined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7296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247" y="1"/>
            <a:ext cx="7781754" cy="1097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1" y="1360316"/>
            <a:ext cx="5392627" cy="2334132"/>
          </a:xfrm>
          <a:prstGeom prst="rect">
            <a:avLst/>
          </a:prstGeom>
          <a:noFill/>
        </p:spPr>
        <p:txBody>
          <a:bodyPr wrap="none" lIns="116997" tIns="58499" rIns="116997" bIns="58499" rtlCol="0">
            <a:spAutoFit/>
          </a:bodyPr>
          <a:lstStyle/>
          <a:p>
            <a:r>
              <a:rPr lang="en-US" sz="3600" dirty="0"/>
              <a:t>Protein sources visually</a:t>
            </a:r>
          </a:p>
          <a:p>
            <a:r>
              <a:rPr lang="en-US" sz="3600" dirty="0"/>
              <a:t>d</a:t>
            </a:r>
            <a:r>
              <a:rPr lang="en-US" sz="3600" dirty="0"/>
              <a:t>ifferentiate</a:t>
            </a:r>
          </a:p>
          <a:p>
            <a:pPr marL="584987" indent="-584987">
              <a:buFont typeface="Arial" pitchFamily="34" charset="0"/>
              <a:buChar char="•"/>
            </a:pPr>
            <a:r>
              <a:rPr lang="en-US" sz="3600" dirty="0"/>
              <a:t>Lean proteins and beans</a:t>
            </a:r>
          </a:p>
          <a:p>
            <a:r>
              <a:rPr lang="en-US" sz="3600" dirty="0"/>
              <a:t>encouraged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6049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1366890"/>
            <a:ext cx="9796859" cy="9087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76408" y="359452"/>
            <a:ext cx="6084483" cy="672138"/>
          </a:xfrm>
          <a:prstGeom prst="rect">
            <a:avLst/>
          </a:prstGeom>
          <a:noFill/>
        </p:spPr>
        <p:txBody>
          <a:bodyPr wrap="none" lIns="116997" tIns="58499" rIns="116997" bIns="58499" rtlCol="0">
            <a:spAutoFit/>
          </a:bodyPr>
          <a:lstStyle/>
          <a:p>
            <a:r>
              <a:rPr lang="en-US" sz="3600" dirty="0"/>
              <a:t>Ratings change with processing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673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73209"/>
            <a:ext cx="8858250" cy="10799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12007" y="1976955"/>
            <a:ext cx="5883659" cy="1226136"/>
          </a:xfrm>
          <a:prstGeom prst="rect">
            <a:avLst/>
          </a:prstGeom>
          <a:noFill/>
        </p:spPr>
        <p:txBody>
          <a:bodyPr wrap="none" lIns="116997" tIns="58499" rIns="116997" bIns="58499" rtlCol="0">
            <a:spAutoFit/>
          </a:bodyPr>
          <a:lstStyle/>
          <a:p>
            <a:r>
              <a:rPr lang="en-US" sz="3600" dirty="0"/>
              <a:t>Champaign High School lunch </a:t>
            </a:r>
          </a:p>
          <a:p>
            <a:r>
              <a:rPr lang="en-US" sz="3600" dirty="0"/>
              <a:t>menu for May, 2010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9048751" y="6775510"/>
            <a:ext cx="4136834" cy="1226136"/>
          </a:xfrm>
          <a:prstGeom prst="rect">
            <a:avLst/>
          </a:prstGeom>
          <a:noFill/>
        </p:spPr>
        <p:txBody>
          <a:bodyPr wrap="none" lIns="116997" tIns="58499" rIns="116997" bIns="58499" rtlCol="0">
            <a:spAutoFit/>
          </a:bodyPr>
          <a:lstStyle/>
          <a:p>
            <a:r>
              <a:rPr lang="en-US" sz="3600" dirty="0"/>
              <a:t>300 most frequently </a:t>
            </a:r>
          </a:p>
          <a:p>
            <a:r>
              <a:rPr lang="en-US" sz="3600" dirty="0"/>
              <a:t>eaten foods in USA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0897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12344400" cy="322579"/>
          </a:xfrm>
        </p:spPr>
        <p:txBody>
          <a:bodyPr>
            <a:noAutofit/>
          </a:bodyPr>
          <a:lstStyle/>
          <a:p>
            <a:r>
              <a:rPr lang="en-US" sz="3600" dirty="0" smtClean="0"/>
              <a:t>All figures should have this basic outline, data points will vary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8763000"/>
            <a:ext cx="1234575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Axes should be “1x, 2x”, </a:t>
            </a:r>
            <a:r>
              <a:rPr lang="en-US" dirty="0" err="1" smtClean="0"/>
              <a:t>etc</a:t>
            </a:r>
            <a:r>
              <a:rPr lang="en-US" dirty="0" smtClean="0"/>
              <a:t>, color coded plot and data points, </a:t>
            </a:r>
          </a:p>
          <a:p>
            <a:r>
              <a:rPr lang="en-US" dirty="0" smtClean="0"/>
              <a:t>show fiber and protein directions, label food items and show kcal per serving</a:t>
            </a:r>
          </a:p>
          <a:p>
            <a:r>
              <a:rPr lang="en-US" dirty="0" smtClean="0"/>
              <a:t>when possible, draw arrow and show label if something is off the chart (or allow </a:t>
            </a:r>
          </a:p>
          <a:p>
            <a:r>
              <a:rPr lang="en-US" dirty="0"/>
              <a:t>u</a:t>
            </a:r>
            <a:r>
              <a:rPr lang="en-US" dirty="0" smtClean="0"/>
              <a:t>ser to scan rest of chart with touchscreen), legend included somewhere in the app</a:t>
            </a:r>
          </a:p>
          <a:p>
            <a:r>
              <a:rPr lang="en-US" dirty="0" smtClean="0"/>
              <a:t>(maybe a “what does this mean” menu button at bottom menu list)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110478"/>
            <a:ext cx="7620000" cy="754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1582400" y="2243069"/>
            <a:ext cx="1247457" cy="2764267"/>
            <a:chOff x="5746398" y="334049"/>
            <a:chExt cx="1726295" cy="3825331"/>
          </a:xfrm>
        </p:grpSpPr>
        <p:sp>
          <p:nvSpPr>
            <p:cNvPr id="6" name="Rectangle 5"/>
            <p:cNvSpPr/>
            <p:nvPr/>
          </p:nvSpPr>
          <p:spPr>
            <a:xfrm>
              <a:off x="5766045" y="2321514"/>
              <a:ext cx="1390650" cy="11802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785960" y="2407313"/>
              <a:ext cx="190500" cy="205878"/>
            </a:xfrm>
            <a:prstGeom prst="roundRect">
              <a:avLst/>
            </a:prstGeom>
            <a:solidFill>
              <a:srgbClr val="FF7D7D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785960" y="2667908"/>
              <a:ext cx="190500" cy="205878"/>
            </a:xfrm>
            <a:prstGeom prst="roundRect">
              <a:avLst/>
            </a:prstGeom>
            <a:solidFill>
              <a:srgbClr val="FFFFBD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785960" y="2936584"/>
              <a:ext cx="190500" cy="205878"/>
            </a:xfrm>
            <a:prstGeom prst="roundRect">
              <a:avLst/>
            </a:prstGeom>
            <a:solidFill>
              <a:srgbClr val="65FFAB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785960" y="3187773"/>
              <a:ext cx="190500" cy="205878"/>
            </a:xfrm>
            <a:prstGeom prst="roundRect">
              <a:avLst/>
            </a:prstGeom>
            <a:solidFill>
              <a:srgbClr val="79DC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20389" y="2394317"/>
              <a:ext cx="945447" cy="3407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F + P* &lt; 1</a:t>
              </a:r>
              <a:endParaRPr lang="en-US" sz="1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01708" y="2649333"/>
              <a:ext cx="1116257" cy="3407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 &lt; F + P &lt; 2</a:t>
              </a:r>
              <a:endParaRPr lang="en-US" sz="1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20389" y="2916277"/>
              <a:ext cx="1116257" cy="3407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2 &lt; F + P &lt; 4</a:t>
              </a:r>
              <a:endParaRPr lang="en-US" sz="1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20389" y="3188252"/>
              <a:ext cx="856715" cy="3407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F + P &gt; 4</a:t>
              </a:r>
              <a:endParaRPr lang="en-US" sz="1000" dirty="0"/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 bwMode="auto">
            <a:xfrm>
              <a:off x="5848143" y="1093422"/>
              <a:ext cx="1205427" cy="1076027"/>
            </a:xfrm>
            <a:prstGeom prst="ellipse">
              <a:avLst/>
            </a:prstGeom>
            <a:gradFill flip="none" rotWithShape="1">
              <a:gsLst>
                <a:gs pos="65000">
                  <a:srgbClr val="FF0000"/>
                </a:gs>
                <a:gs pos="64000">
                  <a:srgbClr val="FFFF00"/>
                </a:gs>
                <a:gs pos="33000">
                  <a:srgbClr val="FFFF00"/>
                </a:gs>
                <a:gs pos="32000">
                  <a:srgbClr val="00B0F0"/>
                </a:gs>
              </a:gsLst>
              <a:lin ang="5400000" scaled="1"/>
              <a:tileRect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6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6" name="Straight Connector 15"/>
            <p:cNvCxnSpPr>
              <a:stCxn id="15" idx="0"/>
              <a:endCxn id="15" idx="4"/>
            </p:cNvCxnSpPr>
            <p:nvPr/>
          </p:nvCxnSpPr>
          <p:spPr bwMode="auto">
            <a:xfrm>
              <a:off x="6450858" y="1093422"/>
              <a:ext cx="0" cy="107602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81"/>
            <p:cNvSpPr txBox="1">
              <a:spLocks noChangeArrowheads="1"/>
            </p:cNvSpPr>
            <p:nvPr/>
          </p:nvSpPr>
          <p:spPr bwMode="auto">
            <a:xfrm>
              <a:off x="5876883" y="817676"/>
              <a:ext cx="803935" cy="276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700" b="1" dirty="0">
                  <a:latin typeface="Arial" charset="0"/>
                </a:rPr>
                <a:t>Sodium</a:t>
              </a:r>
            </a:p>
          </p:txBody>
        </p:sp>
        <p:sp>
          <p:nvSpPr>
            <p:cNvPr id="18" name="TextBox 82"/>
            <p:cNvSpPr txBox="1">
              <a:spLocks noChangeArrowheads="1"/>
            </p:cNvSpPr>
            <p:nvPr/>
          </p:nvSpPr>
          <p:spPr bwMode="auto">
            <a:xfrm>
              <a:off x="6470764" y="741896"/>
              <a:ext cx="876707" cy="425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700" b="1" dirty="0">
                  <a:latin typeface="Arial" charset="0"/>
                </a:rPr>
                <a:t>Saturated Fat</a:t>
              </a:r>
            </a:p>
          </p:txBody>
        </p:sp>
        <p:cxnSp>
          <p:nvCxnSpPr>
            <p:cNvPr id="19" name="Straight Connector 18"/>
            <p:cNvCxnSpPr/>
            <p:nvPr/>
          </p:nvCxnSpPr>
          <p:spPr bwMode="auto">
            <a:xfrm rot="16200000" flipH="1">
              <a:off x="6308348" y="893077"/>
              <a:ext cx="304449" cy="159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84"/>
            <p:cNvSpPr txBox="1">
              <a:spLocks noChangeArrowheads="1"/>
            </p:cNvSpPr>
            <p:nvPr/>
          </p:nvSpPr>
          <p:spPr bwMode="auto">
            <a:xfrm>
              <a:off x="5959411" y="334049"/>
              <a:ext cx="1145318" cy="425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700" b="1" dirty="0">
                  <a:latin typeface="Arial" charset="0"/>
                </a:rPr>
                <a:t>‘Nutrient to limit’ content</a:t>
              </a:r>
            </a:p>
          </p:txBody>
        </p:sp>
        <p:sp>
          <p:nvSpPr>
            <p:cNvPr id="21" name="TextBox 85"/>
            <p:cNvSpPr txBox="1">
              <a:spLocks noChangeArrowheads="1"/>
            </p:cNvSpPr>
            <p:nvPr/>
          </p:nvSpPr>
          <p:spPr bwMode="auto">
            <a:xfrm>
              <a:off x="6064061" y="1127641"/>
              <a:ext cx="562751" cy="383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600" dirty="0" smtClean="0">
                  <a:latin typeface="Arial" charset="0"/>
                </a:rPr>
                <a:t>&lt;1x Limit</a:t>
              </a:r>
              <a:endParaRPr lang="en-US" sz="600" dirty="0">
                <a:latin typeface="Arial" charset="0"/>
              </a:endParaRPr>
            </a:p>
          </p:txBody>
        </p:sp>
        <p:sp>
          <p:nvSpPr>
            <p:cNvPr id="22" name="TextBox 86"/>
            <p:cNvSpPr txBox="1">
              <a:spLocks noChangeArrowheads="1"/>
            </p:cNvSpPr>
            <p:nvPr/>
          </p:nvSpPr>
          <p:spPr bwMode="auto">
            <a:xfrm>
              <a:off x="6424605" y="1127641"/>
              <a:ext cx="562751" cy="383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600" dirty="0" smtClean="0">
                  <a:latin typeface="Arial" charset="0"/>
                </a:rPr>
                <a:t>&lt;1x Limit</a:t>
              </a:r>
              <a:endParaRPr lang="en-US" sz="600" dirty="0">
                <a:latin typeface="Arial" charset="0"/>
              </a:endParaRPr>
            </a:p>
          </p:txBody>
        </p:sp>
        <p:sp>
          <p:nvSpPr>
            <p:cNvPr id="23" name="TextBox 87"/>
            <p:cNvSpPr txBox="1">
              <a:spLocks noChangeArrowheads="1"/>
            </p:cNvSpPr>
            <p:nvPr/>
          </p:nvSpPr>
          <p:spPr bwMode="auto">
            <a:xfrm>
              <a:off x="5854968" y="1439771"/>
              <a:ext cx="803935" cy="383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600" dirty="0" smtClean="0">
                  <a:latin typeface="Arial" charset="0"/>
                </a:rPr>
                <a:t>1x – 2x limit</a:t>
              </a:r>
              <a:endParaRPr lang="en-US" sz="600" dirty="0">
                <a:latin typeface="Arial" charset="0"/>
              </a:endParaRPr>
            </a:p>
          </p:txBody>
        </p:sp>
        <p:sp>
          <p:nvSpPr>
            <p:cNvPr id="24" name="TextBox 88"/>
            <p:cNvSpPr txBox="1">
              <a:spLocks noChangeArrowheads="1"/>
            </p:cNvSpPr>
            <p:nvPr/>
          </p:nvSpPr>
          <p:spPr bwMode="auto">
            <a:xfrm>
              <a:off x="6388617" y="1439771"/>
              <a:ext cx="803935" cy="383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600" dirty="0" smtClean="0">
                  <a:latin typeface="Arial" charset="0"/>
                </a:rPr>
                <a:t>1x – 2x limit</a:t>
              </a:r>
              <a:endParaRPr lang="en-US" sz="600" dirty="0">
                <a:latin typeface="Arial" charset="0"/>
              </a:endParaRPr>
            </a:p>
          </p:txBody>
        </p:sp>
        <p:sp>
          <p:nvSpPr>
            <p:cNvPr id="25" name="TextBox 89"/>
            <p:cNvSpPr txBox="1">
              <a:spLocks noChangeArrowheads="1"/>
            </p:cNvSpPr>
            <p:nvPr/>
          </p:nvSpPr>
          <p:spPr bwMode="auto">
            <a:xfrm>
              <a:off x="6052353" y="1763062"/>
              <a:ext cx="562751" cy="383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600" dirty="0" smtClean="0">
                  <a:latin typeface="Arial" charset="0"/>
                </a:rPr>
                <a:t>&gt;2x Limit</a:t>
              </a:r>
              <a:endParaRPr lang="en-US" sz="600" dirty="0">
                <a:latin typeface="Arial" charset="0"/>
              </a:endParaRPr>
            </a:p>
          </p:txBody>
        </p:sp>
        <p:sp>
          <p:nvSpPr>
            <p:cNvPr id="26" name="TextBox 90"/>
            <p:cNvSpPr txBox="1">
              <a:spLocks noChangeArrowheads="1"/>
            </p:cNvSpPr>
            <p:nvPr/>
          </p:nvSpPr>
          <p:spPr bwMode="auto">
            <a:xfrm>
              <a:off x="6373483" y="1767765"/>
              <a:ext cx="562751" cy="383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600" dirty="0" smtClean="0">
                  <a:latin typeface="Arial" charset="0"/>
                </a:rPr>
                <a:t>&gt;2x Limit</a:t>
              </a:r>
              <a:endParaRPr lang="en-US" sz="600" dirty="0">
                <a:latin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46398" y="3520505"/>
              <a:ext cx="1726295" cy="638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*Fiber (F) and protein (P) </a:t>
              </a:r>
            </a:p>
            <a:p>
              <a:r>
                <a:rPr lang="en-US" sz="800" dirty="0" smtClean="0"/>
                <a:t>relative to minimum </a:t>
              </a:r>
            </a:p>
            <a:p>
              <a:r>
                <a:rPr lang="en-US" sz="800" dirty="0" smtClean="0"/>
                <a:t>requirement</a:t>
              </a:r>
              <a:endParaRPr lang="en-US" sz="800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4" r="22208"/>
          <a:stretch/>
        </p:blipFill>
        <p:spPr bwMode="auto">
          <a:xfrm rot="5400000">
            <a:off x="-234560" y="1565047"/>
            <a:ext cx="6636455" cy="5580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192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Main screen: </a:t>
            </a:r>
            <a:br>
              <a:rPr lang="en-US" dirty="0" smtClean="0"/>
            </a:br>
            <a:r>
              <a:rPr lang="en-US" dirty="0" smtClean="0"/>
              <a:t>“what do you want to see?”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dirty="0" smtClean="0"/>
              <a:t>List of Restaurants (future – GPS showing closest restaurants)</a:t>
            </a:r>
          </a:p>
          <a:p>
            <a:pPr lvl="1"/>
            <a:r>
              <a:rPr lang="en-US" dirty="0" smtClean="0"/>
              <a:t>Option to show summaries? (depends on how well menu is broken down – hard to compare restaurants)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 smtClean="0"/>
              <a:t>Hungry for a specific food and want to compare between restaurants? (problematic when restaurants organize differently – chicken/beef or “sandwiches”)</a:t>
            </a:r>
          </a:p>
          <a:p>
            <a:pPr lvl="1"/>
            <a:r>
              <a:rPr lang="en-US" dirty="0" smtClean="0"/>
              <a:t>If possible, show summaries of similar restaurant menu subsections (</a:t>
            </a:r>
            <a:r>
              <a:rPr lang="en-US" dirty="0" err="1" smtClean="0"/>
              <a:t>ie</a:t>
            </a:r>
            <a:r>
              <a:rPr lang="en-US" dirty="0" smtClean="0"/>
              <a:t> sandwich, salad), then can click on each restaurant’s summary and it will expand to that restaurants specific menu for that subsection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 smtClean="0"/>
              <a:t>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3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3192</TotalTime>
  <Words>1923</Words>
  <Application>Microsoft Office PowerPoint</Application>
  <PresentationFormat>Custom</PresentationFormat>
  <Paragraphs>278</Paragraphs>
  <Slides>24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4NPS Fast Food Application Mockups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All figures should have this basic outline, data points will vary</vt:lpstr>
      <vt:lpstr>Main screen:  “what do you want to see?”</vt:lpstr>
      <vt:lpstr>PowerPoint Presentation</vt:lpstr>
      <vt:lpstr>1. List of Restaurants “Where are you/want to go?:</vt:lpstr>
      <vt:lpstr>Once a restaurant is selected, 2 options come up</vt:lpstr>
      <vt:lpstr>“Make a Meal” option (Arby’s chosen)</vt:lpstr>
      <vt:lpstr>“Make a Meal” option (Arby’s chosen)</vt:lpstr>
      <vt:lpstr>“Make a Meal” option (Arby’s chosen)</vt:lpstr>
      <vt:lpstr>Clicking a restaurant from the list will bring up a summary of each of its subsections</vt:lpstr>
      <vt:lpstr>Clicking a subsection of a specific restaurant (ie soups from panera) will bring up a screen summarizing each item from that subsection</vt:lpstr>
      <vt:lpstr>PowerPoint Presentation</vt:lpstr>
      <vt:lpstr>2. Specific food categories: “what are you hungry for?”</vt:lpstr>
      <vt:lpstr>Clicking a subsection of a specific restaurant (ie soups from panera) will bring up a screen summarizing each item from that subsection</vt:lpstr>
      <vt:lpstr>When a food is clicked, a navigation menu will pop up:</vt:lpstr>
      <vt:lpstr>3. Search</vt:lpstr>
      <vt:lpstr>PowerPoint Presentation</vt:lpstr>
      <vt:lpstr>Minimum Software requirements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4NPS Fast Food Application Mockups</dc:title>
  <dc:creator>Nathan</dc:creator>
  <cp:lastModifiedBy>Nathan</cp:lastModifiedBy>
  <cp:revision>34</cp:revision>
  <dcterms:created xsi:type="dcterms:W3CDTF">2012-06-26T19:46:11Z</dcterms:created>
  <dcterms:modified xsi:type="dcterms:W3CDTF">2012-09-18T21:42:14Z</dcterms:modified>
</cp:coreProperties>
</file>