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1970-C7CC-41A5-985A-9E4B32867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ACE1D-264D-42A0-AC1E-8EB8E6AA2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4AAB-2F6C-4E7C-A1DE-C1AB4D68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649A-52CD-4064-B723-D57ECC0F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A2CE-7714-4E88-8AA5-05054B48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5C6B-65DC-4242-8E90-887577DC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7063F-C877-4934-A315-5A16CA30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4798-01F6-4C5B-A218-D3D1D435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B439-D5A8-448D-A7BD-AA8F3A6A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C836-ED74-4D7F-BB41-0724AD41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0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0AF44-8656-4F03-8A28-3D0E456ED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23679-B5DB-40AC-9395-8C06C428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2431-4B18-4DE7-8923-E17BDA09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B4D4-CABE-4F05-8E97-031B3997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E027A-1DA7-4EA2-9B6C-A0B1D447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8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F36B-3BFE-47EF-8308-06C2E153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237D-B5BE-47D0-99B3-11DD2050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C3B4-72DA-4FC7-A5FA-681B5511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55C4-1FF0-434A-93DC-BC42546C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30-853B-43B2-946F-CF6B3415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5EC2-ACF4-46DF-AB62-B8C970D1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DDC7F-C46B-4EC7-99C5-20BBA487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7FA1-1659-4EB6-9B59-0010FC58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AEF9-7E60-4E60-AC94-1BC11726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DBC4-33A9-4CBF-A76F-D0955AD4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A95-82E1-492E-9022-65126A1E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AFE1-E33C-47E3-9E36-400D53D4C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E2FD0-F067-4B2F-AFB5-192FB7969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5F9C-084D-4C90-9B96-76FC5CEA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1C784-19A7-4606-9EB4-A284C122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40666-81CC-44B0-ACC1-8868EC16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7F10-8B9A-443B-917D-A9D468F7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43668-BA60-417A-9239-033F2389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EE401-8675-46A3-A76F-0F1F17F01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B676B-12AD-4C7D-890B-FB265BF71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743ED-48A8-42EA-A42E-906C3CFC8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344C7-7218-4721-9910-42E01E93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E9EC4-1D79-425E-8C43-99CE987B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CCEBF-43C0-485B-910E-FF86D37E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A8CD-FA0B-4C63-BFFC-3AE1E133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DAC34-7EC7-4FDF-935B-FA1485AA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9965C-18CE-4345-B06F-6BA354D9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1E7A2-1FF0-4100-81F2-3278CD3F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879F9-4CA9-4924-ADE6-2DF746D0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C3992-020F-47B7-A01B-00E7AF2D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61CBF-D016-4EBF-9884-61C2114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2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027F-DDD2-49E0-A9DC-204D4B46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966A-85D8-4441-A141-CD11CCD7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3F182-B9D6-4890-979F-78648530C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D9DA5-BD05-4D28-9B21-1AFC8BA5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23351-CB9F-4140-A0C9-6BF67767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E473-9077-479A-9E8E-5A02D5E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6BB-6CBA-40A5-94DD-7E278578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6AACE-4966-4EFD-BA08-F8B24B0CB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E65F7-80A2-4BD0-A4B9-AE20F5CF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DDF63-17D2-426A-B887-550E2639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7E88-CFF5-44C5-9921-3F81E73E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3F981-0918-4136-8EA5-C8CB0713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0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7CDE9-5B6E-44EA-A6A7-73CE053E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EC560-C93C-4F6D-B668-BA27C031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4C02-C1F6-4062-91AE-04C077732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E26C-EE57-436B-93FA-6464EBF6C4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FFD-639E-4673-AE23-F6ACFBD6E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8015-8F44-41A5-874F-2DEF621CC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8EC3F-8F48-4FDB-9CB2-5D2AA165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index.htm" TargetMode="External"/><Relationship Id="rId2" Type="http://schemas.openxmlformats.org/officeDocument/2006/relationships/hyperlink" Target="https://www.w3schools.com/jav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90F1-6E5A-4EA9-80DB-97FB81A25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Java/Spring 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52FD8-0AE4-4C1C-9DF8-F2D387CE4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Instructor: Michael Gaffney</a:t>
            </a:r>
          </a:p>
          <a:p>
            <a:r>
              <a:rPr lang="en-US" dirty="0"/>
              <a:t>Max Technical Training</a:t>
            </a:r>
          </a:p>
          <a:p>
            <a:r>
              <a:rPr lang="en-US" dirty="0"/>
              <a:t>This deck and all other materials I produce are hosted at:</a:t>
            </a:r>
          </a:p>
          <a:p>
            <a:r>
              <a:rPr lang="en-US" dirty="0"/>
              <a:t>https://github.com/michaelkgaffney/MAXTrain-java-spring.git</a:t>
            </a:r>
          </a:p>
        </p:txBody>
      </p:sp>
    </p:spTree>
    <p:extLst>
      <p:ext uri="{BB962C8B-B14F-4D97-AF65-F5344CB8AC3E}">
        <p14:creationId xmlns:p14="http://schemas.microsoft.com/office/powerpoint/2010/main" val="332169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D1BA-1409-46E2-8B2E-4CB75982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6F62-934F-4187-8D83-877E4226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you’re done, come back to the main room.</a:t>
            </a:r>
          </a:p>
          <a:p>
            <a:pPr lvl="1"/>
            <a:r>
              <a:rPr lang="en-US" dirty="0"/>
              <a:t>We’ll want to move as quickly as maintainable, while still taking as much time as needed.</a:t>
            </a:r>
          </a:p>
          <a:p>
            <a:r>
              <a:rPr lang="en-US" dirty="0"/>
              <a:t>Think of three questions</a:t>
            </a:r>
          </a:p>
          <a:p>
            <a:pPr lvl="1"/>
            <a:r>
              <a:rPr lang="en-US" dirty="0"/>
              <a:t>What went well?</a:t>
            </a:r>
          </a:p>
          <a:p>
            <a:pPr lvl="1"/>
            <a:r>
              <a:rPr lang="en-US" dirty="0"/>
              <a:t>What could have gone better?</a:t>
            </a:r>
          </a:p>
          <a:p>
            <a:pPr lvl="1"/>
            <a:r>
              <a:rPr lang="en-US" dirty="0"/>
              <a:t>What could be done differently next time? </a:t>
            </a:r>
          </a:p>
          <a:p>
            <a:r>
              <a:rPr lang="en-US" dirty="0"/>
              <a:t>This is a safe zone.</a:t>
            </a:r>
          </a:p>
          <a:p>
            <a:pPr lvl="1"/>
            <a:r>
              <a:rPr lang="en-US" dirty="0"/>
              <a:t>I want to hear mistakes and points of confusion, whether corrected or not.</a:t>
            </a:r>
          </a:p>
        </p:txBody>
      </p:sp>
    </p:spTree>
    <p:extLst>
      <p:ext uri="{BB962C8B-B14F-4D97-AF65-F5344CB8AC3E}">
        <p14:creationId xmlns:p14="http://schemas.microsoft.com/office/powerpoint/2010/main" val="125767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D3FC-A114-4F38-96DB-121913FC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637F-975B-4BE6-BD42-FEF29E8B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various points we’ll break into groups just to work on a larger exercise making use of the material to that point.</a:t>
            </a:r>
          </a:p>
          <a:p>
            <a:pPr lvl="1"/>
            <a:r>
              <a:rPr lang="en-US" dirty="0"/>
              <a:t>How often will depend on available time.</a:t>
            </a:r>
          </a:p>
          <a:p>
            <a:r>
              <a:rPr lang="en-US" dirty="0"/>
              <a:t>Toward the end of each week, we’ll break out to write a simple CRUD application using that week’s material.</a:t>
            </a:r>
          </a:p>
          <a:p>
            <a:pPr lvl="1"/>
            <a:r>
              <a:rPr lang="en-US" dirty="0"/>
              <a:t>These will be the same application</a:t>
            </a:r>
          </a:p>
          <a:p>
            <a:pPr lvl="1"/>
            <a:r>
              <a:rPr lang="en-US" dirty="0"/>
              <a:t>You’ll have a group around you but each person is writing the application</a:t>
            </a:r>
          </a:p>
          <a:p>
            <a:pPr lvl="1"/>
            <a:r>
              <a:rPr lang="en-US" dirty="0"/>
              <a:t>You might not have enough time to finish the first week’s in class.</a:t>
            </a:r>
          </a:p>
          <a:p>
            <a:pPr lvl="2"/>
            <a:r>
              <a:rPr lang="en-US" dirty="0"/>
              <a:t>In which case, you don’t need to worry about finishing it.  The second week’s won’t be an extension of it.</a:t>
            </a:r>
          </a:p>
        </p:txBody>
      </p:sp>
    </p:spTree>
    <p:extLst>
      <p:ext uri="{BB962C8B-B14F-4D97-AF65-F5344CB8AC3E}">
        <p14:creationId xmlns:p14="http://schemas.microsoft.com/office/powerpoint/2010/main" val="160921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960E-23E0-4546-A2FD-9A3F18BE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499D-34D0-499C-99B3-BB902E78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 won’t be doing Explain-Show-Try, I will present some material.</a:t>
            </a:r>
          </a:p>
          <a:p>
            <a:pPr lvl="1"/>
            <a:r>
              <a:rPr lang="en-US" dirty="0"/>
              <a:t>Code-</a:t>
            </a:r>
            <a:r>
              <a:rPr lang="en-US" dirty="0" err="1"/>
              <a:t>alongs</a:t>
            </a:r>
            <a:endParaRPr lang="en-US" dirty="0"/>
          </a:p>
          <a:p>
            <a:pPr lvl="2"/>
            <a:r>
              <a:rPr lang="en-US" dirty="0"/>
              <a:t>Sometimes the simplest and fastest way to introduce something is to have you code it with me.</a:t>
            </a:r>
          </a:p>
          <a:p>
            <a:pPr lvl="2"/>
            <a:r>
              <a:rPr lang="en-US" dirty="0"/>
              <a:t>We’ll do this right off with the creation of the required “Hello World!” program.</a:t>
            </a:r>
          </a:p>
          <a:p>
            <a:pPr lvl="1"/>
            <a:r>
              <a:rPr lang="en-US" dirty="0"/>
              <a:t>Goal presentation</a:t>
            </a:r>
          </a:p>
          <a:p>
            <a:pPr lvl="2"/>
            <a:r>
              <a:rPr lang="en-US" dirty="0"/>
              <a:t>This will likely kick-off our second week, as I give you a quick look through an application similar to what your own final applications will be so you know where everything is going.</a:t>
            </a:r>
          </a:p>
          <a:p>
            <a:pPr lvl="1"/>
            <a:r>
              <a:rPr lang="en-US" dirty="0"/>
              <a:t>Code-As-Tutorial</a:t>
            </a:r>
          </a:p>
          <a:p>
            <a:pPr lvl="2"/>
            <a:r>
              <a:rPr lang="en-US" dirty="0"/>
              <a:t>I’ll most likely present the Junit testing framework this way. A lot of its functionality can be put into a couple small examples.</a:t>
            </a:r>
          </a:p>
        </p:txBody>
      </p:sp>
    </p:spTree>
    <p:extLst>
      <p:ext uri="{BB962C8B-B14F-4D97-AF65-F5344CB8AC3E}">
        <p14:creationId xmlns:p14="http://schemas.microsoft.com/office/powerpoint/2010/main" val="128245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DE65-3069-4958-8CC0-C13709FF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4D5-EAAB-4216-89B9-9A42F326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Murach’s</a:t>
            </a:r>
            <a:r>
              <a:rPr lang="en-US" dirty="0"/>
              <a:t> Text</a:t>
            </a:r>
          </a:p>
          <a:p>
            <a:pPr lvl="1"/>
            <a:r>
              <a:rPr lang="en-US" dirty="0"/>
              <a:t>We’ll be roughly following this text</a:t>
            </a:r>
          </a:p>
          <a:p>
            <a:pPr lvl="1"/>
            <a:r>
              <a:rPr lang="en-US" dirty="0"/>
              <a:t>There’s a LOT of material, as it is a textbook and is aimed at beginners.</a:t>
            </a:r>
          </a:p>
          <a:p>
            <a:pPr lvl="1"/>
            <a:r>
              <a:rPr lang="en-US" dirty="0"/>
              <a:t>The facing page format is very strong, but needs the app</a:t>
            </a:r>
          </a:p>
          <a:p>
            <a:pPr lvl="1"/>
            <a:r>
              <a:rPr lang="en-US" dirty="0"/>
              <a:t>There are two versions of the app:</a:t>
            </a:r>
          </a:p>
          <a:p>
            <a:pPr lvl="2"/>
            <a:r>
              <a:rPr lang="en-US" dirty="0"/>
              <a:t>Windows 10</a:t>
            </a:r>
          </a:p>
          <a:p>
            <a:pPr lvl="3"/>
            <a:r>
              <a:rPr lang="en-US" dirty="0"/>
              <a:t>Looks more modern</a:t>
            </a:r>
          </a:p>
          <a:p>
            <a:pPr lvl="3"/>
            <a:r>
              <a:rPr lang="en-US" dirty="0"/>
              <a:t>Doesn’t prompt you to upgrade all the time</a:t>
            </a:r>
          </a:p>
          <a:p>
            <a:pPr lvl="3"/>
            <a:r>
              <a:rPr lang="en-US" dirty="0"/>
              <a:t>Hides controls in the A</a:t>
            </a:r>
            <a:r>
              <a:rPr lang="en-US" sz="1100" dirty="0"/>
              <a:t>A</a:t>
            </a:r>
            <a:r>
              <a:rPr lang="en-US" sz="2000" dirty="0"/>
              <a:t> menu</a:t>
            </a:r>
            <a:endParaRPr lang="en-US" dirty="0"/>
          </a:p>
          <a:p>
            <a:pPr lvl="2"/>
            <a:r>
              <a:rPr lang="en-US" dirty="0"/>
              <a:t>Windows 7/8</a:t>
            </a:r>
          </a:p>
          <a:p>
            <a:pPr lvl="3"/>
            <a:r>
              <a:rPr lang="en-US" dirty="0"/>
              <a:t>Easier to read text, to my eye</a:t>
            </a:r>
          </a:p>
          <a:p>
            <a:pPr lvl="3"/>
            <a:r>
              <a:rPr lang="en-US" dirty="0"/>
              <a:t>Easier to find controls</a:t>
            </a:r>
          </a:p>
          <a:p>
            <a:pPr lvl="3"/>
            <a:r>
              <a:rPr lang="en-US" dirty="0"/>
              <a:t>Supports multi-level headings under chapters. Newer version just expands them all out and loses the organization</a:t>
            </a:r>
          </a:p>
          <a:p>
            <a:pPr lvl="3"/>
            <a:r>
              <a:rPr lang="en-US" dirty="0"/>
              <a:t>Has a bit of lag for me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70D0-4B66-4D9B-B30A-26DAFE7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0585-183E-430A-B517-183BA6A6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https://www.w3schools.com/java/</a:t>
            </a:r>
            <a:endParaRPr lang="en-US" dirty="0"/>
          </a:p>
          <a:p>
            <a:pPr lvl="1"/>
            <a:r>
              <a:rPr lang="en-US" dirty="0"/>
              <a:t>Really bare-bones “Here’s the syntax, give it a try” tutorial.</a:t>
            </a:r>
          </a:p>
          <a:p>
            <a:r>
              <a:rPr lang="en-US" dirty="0">
                <a:hlinkClick r:id="rId3"/>
              </a:rPr>
              <a:t>https://www.tutorialspoint.com/java/index.htm</a:t>
            </a:r>
            <a:endParaRPr lang="en-US" dirty="0"/>
          </a:p>
          <a:p>
            <a:pPr lvl="1"/>
            <a:r>
              <a:rPr lang="en-US" dirty="0"/>
              <a:t>A nice balance between brevity and actually explaining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4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21AB-BD43-44D4-A407-E6A8DC0C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Your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6EB5-B321-4354-9719-642918C7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check in with you for feedback regularly, but give it whenever.</a:t>
            </a:r>
          </a:p>
          <a:p>
            <a:r>
              <a:rPr lang="en-US" dirty="0"/>
              <a:t>While I’m on contract to Max, I consider you my clients. I want your experience to be as good as it would be if I were working in house with you.</a:t>
            </a:r>
          </a:p>
          <a:p>
            <a:r>
              <a:rPr lang="en-US" dirty="0"/>
              <a:t>Unlike in-house, you have me for the 8 scheduled days. Outside of that, I’m focused on my next full-time role. So make use of those days.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7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429C-5B3C-49D0-A2D3-5876B7B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My Cats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0332C-D6DD-42CC-8C6F-014D57C98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91" y="1825625"/>
            <a:ext cx="4789018" cy="4351338"/>
          </a:xfrm>
        </p:spPr>
      </p:pic>
    </p:spTree>
    <p:extLst>
      <p:ext uri="{BB962C8B-B14F-4D97-AF65-F5344CB8AC3E}">
        <p14:creationId xmlns:p14="http://schemas.microsoft.com/office/powerpoint/2010/main" val="180059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8D4C-857F-4D6B-8683-15AE18F4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40B0-8E59-4730-AA28-1911C607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Michael Gaffney</a:t>
            </a:r>
          </a:p>
          <a:p>
            <a:pPr lvl="1"/>
            <a:r>
              <a:rPr lang="en-US" dirty="0"/>
              <a:t>LinkedIn: </a:t>
            </a:r>
            <a:r>
              <a:rPr lang="en-US" dirty="0" err="1"/>
              <a:t>MichaelKGaffney</a:t>
            </a:r>
            <a:endParaRPr lang="en-US" dirty="0"/>
          </a:p>
          <a:p>
            <a:r>
              <a:rPr lang="en-US" dirty="0"/>
              <a:t>Approaching 20 years of education and training experience</a:t>
            </a:r>
          </a:p>
          <a:p>
            <a:pPr lvl="1"/>
            <a:r>
              <a:rPr lang="en-US" dirty="0"/>
              <a:t>Century College</a:t>
            </a:r>
          </a:p>
          <a:p>
            <a:pPr lvl="1"/>
            <a:r>
              <a:rPr lang="en-US" dirty="0"/>
              <a:t>The Software Guild</a:t>
            </a:r>
          </a:p>
          <a:p>
            <a:pPr lvl="1"/>
            <a:r>
              <a:rPr lang="en-US" dirty="0"/>
              <a:t>Cognizant</a:t>
            </a:r>
          </a:p>
          <a:p>
            <a:pPr lvl="1"/>
            <a:r>
              <a:rPr lang="en-US" dirty="0"/>
              <a:t>Galvanize</a:t>
            </a:r>
          </a:p>
          <a:p>
            <a:r>
              <a:rPr lang="en-US" dirty="0"/>
              <a:t>Recently laid off</a:t>
            </a:r>
          </a:p>
          <a:p>
            <a:pPr lvl="1"/>
            <a:r>
              <a:rPr lang="en-US" dirty="0"/>
              <a:t>Which worked out OK, as Max Technical Training recently needed someone to step into this training</a:t>
            </a:r>
          </a:p>
          <a:p>
            <a:r>
              <a:rPr lang="en-US" dirty="0"/>
              <a:t>Last 6 months were spent training on Java/Microservices</a:t>
            </a:r>
          </a:p>
        </p:txBody>
      </p:sp>
    </p:spTree>
    <p:extLst>
      <p:ext uri="{BB962C8B-B14F-4D97-AF65-F5344CB8AC3E}">
        <p14:creationId xmlns:p14="http://schemas.microsoft.com/office/powerpoint/2010/main" val="291444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79F0-DCFE-4C95-8F3F-93725A9A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3FE7-8D41-42D2-8C1B-71EEBDA6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Seriously.  I have almost no idea.  That got missed in the handoff somehow.</a:t>
            </a:r>
          </a:p>
          <a:p>
            <a:r>
              <a:rPr lang="en-US" dirty="0"/>
              <a:t>Pretty sure I’ll have built a class list from the names you have in Zoom by this point.</a:t>
            </a:r>
          </a:p>
          <a:p>
            <a:r>
              <a:rPr lang="en-US" dirty="0"/>
              <a:t>There should be 13 of you.</a:t>
            </a:r>
          </a:p>
          <a:p>
            <a:r>
              <a:rPr lang="en-US" dirty="0"/>
              <a:t>I’ve been told you’re experienced COBOL </a:t>
            </a:r>
            <a:r>
              <a:rPr lang="en-US" dirty="0" err="1"/>
              <a:t>devs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 hope that’s correct, as I’ll be really uncomfortable with the time frame if I have to explain how loops work.</a:t>
            </a:r>
          </a:p>
          <a:p>
            <a:r>
              <a:rPr lang="en-US" dirty="0"/>
              <a:t>Who do y’all work for?  If you say “Cognizant”, I’m going to shoot myself with a phaser.</a:t>
            </a:r>
          </a:p>
        </p:txBody>
      </p:sp>
    </p:spTree>
    <p:extLst>
      <p:ext uri="{BB962C8B-B14F-4D97-AF65-F5344CB8AC3E}">
        <p14:creationId xmlns:p14="http://schemas.microsoft.com/office/powerpoint/2010/main" val="26166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241C-EFE6-4EC2-97FA-AB38AEC6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BE82-94F0-4666-AD9E-85C6DF1D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1: August 30 – September 2, 9:00am – 4:30pm EDT</a:t>
            </a:r>
          </a:p>
          <a:p>
            <a:pPr lvl="1"/>
            <a:r>
              <a:rPr lang="en-US" dirty="0"/>
              <a:t>ALL THE JAVA</a:t>
            </a:r>
          </a:p>
          <a:p>
            <a:pPr lvl="2"/>
            <a:r>
              <a:rPr lang="en-US" dirty="0"/>
              <a:t>Ok, MOST of the Java</a:t>
            </a:r>
          </a:p>
          <a:p>
            <a:pPr lvl="3"/>
            <a:r>
              <a:rPr lang="en-US" dirty="0"/>
              <a:t>Well… some of the Java</a:t>
            </a:r>
          </a:p>
          <a:p>
            <a:pPr lvl="3"/>
            <a:r>
              <a:rPr lang="en-US" dirty="0"/>
              <a:t>The really critical stuff</a:t>
            </a:r>
          </a:p>
          <a:p>
            <a:r>
              <a:rPr lang="en-US" dirty="0"/>
              <a:t>Part 2: September 13 – September 16, 9:00am – 4:30pm EDT</a:t>
            </a:r>
          </a:p>
          <a:p>
            <a:pPr lvl="1"/>
            <a:r>
              <a:rPr lang="en-US" dirty="0"/>
              <a:t>RESTful Web Services</a:t>
            </a:r>
          </a:p>
          <a:p>
            <a:pPr lvl="2"/>
            <a:r>
              <a:rPr lang="en-US" dirty="0"/>
              <a:t>Spring Core</a:t>
            </a:r>
          </a:p>
          <a:p>
            <a:pPr lvl="3"/>
            <a:r>
              <a:rPr lang="en-US" dirty="0"/>
              <a:t>Framework we’ll use for dependency injection</a:t>
            </a:r>
          </a:p>
          <a:p>
            <a:pPr lvl="2"/>
            <a:r>
              <a:rPr lang="en-US" dirty="0"/>
              <a:t>Spring Web</a:t>
            </a:r>
          </a:p>
          <a:p>
            <a:pPr lvl="3"/>
            <a:r>
              <a:rPr lang="en-US" dirty="0"/>
              <a:t>Framework for handling Web requests</a:t>
            </a:r>
          </a:p>
          <a:p>
            <a:pPr lvl="2"/>
            <a:r>
              <a:rPr lang="en-US" dirty="0"/>
              <a:t>Spring JPA (Jakarta Persistence API)</a:t>
            </a:r>
          </a:p>
          <a:p>
            <a:pPr lvl="3"/>
            <a:r>
              <a:rPr lang="en-US" dirty="0"/>
              <a:t>An Object-Relational Mapping API</a:t>
            </a:r>
          </a:p>
        </p:txBody>
      </p:sp>
    </p:spTree>
    <p:extLst>
      <p:ext uri="{BB962C8B-B14F-4D97-AF65-F5344CB8AC3E}">
        <p14:creationId xmlns:p14="http://schemas.microsoft.com/office/powerpoint/2010/main" val="150529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C44-92E1-4042-AB1A-D58E5922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II: Endgame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892C-32E0-4F52-8288-EE3C29AC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HTTP-accessible CRUD application including</a:t>
            </a:r>
          </a:p>
          <a:p>
            <a:pPr lvl="1"/>
            <a:r>
              <a:rPr lang="en-US" dirty="0"/>
              <a:t>Callable Microservice API</a:t>
            </a:r>
          </a:p>
          <a:p>
            <a:pPr lvl="1"/>
            <a:r>
              <a:rPr lang="en-US" dirty="0"/>
              <a:t>Automated unit and API tests</a:t>
            </a:r>
          </a:p>
          <a:p>
            <a:pPr lvl="1"/>
            <a:r>
              <a:rPr lang="en-US" dirty="0"/>
              <a:t>Controller-Model-Service-Persistence architecture</a:t>
            </a:r>
          </a:p>
          <a:p>
            <a:pPr lvl="1"/>
            <a:r>
              <a:rPr lang="en-US" dirty="0"/>
              <a:t>A simple 1-M, two-entity data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9DF1-B553-447A-ABE8-7115D0AF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Room Floor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7857-CA8F-4386-9F19-4405C30F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topics that won’t be covered in these 8 days</a:t>
            </a:r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US" dirty="0"/>
              <a:t>I’ll be having you connect to MySQL as root using “root” as your password. We’re definitely not covering endpoint authentication or the like.</a:t>
            </a:r>
          </a:p>
          <a:p>
            <a:pPr lvl="1"/>
            <a:r>
              <a:rPr lang="en-US" dirty="0"/>
              <a:t>Deployment</a:t>
            </a:r>
          </a:p>
          <a:p>
            <a:pPr lvl="2"/>
            <a:r>
              <a:rPr lang="en-US" dirty="0"/>
              <a:t>No AWS or Docker</a:t>
            </a:r>
          </a:p>
          <a:p>
            <a:pPr lvl="1"/>
            <a:r>
              <a:rPr lang="en-US" dirty="0"/>
              <a:t>Development Practices/Methodologies</a:t>
            </a:r>
          </a:p>
          <a:p>
            <a:pPr lvl="2"/>
            <a:r>
              <a:rPr lang="en-US" dirty="0"/>
              <a:t>E.g. Agile, Pair Programming, Test-Driven Development</a:t>
            </a:r>
          </a:p>
          <a:p>
            <a:pPr lvl="1"/>
            <a:r>
              <a:rPr lang="en-US" dirty="0"/>
              <a:t>Documentation</a:t>
            </a:r>
          </a:p>
          <a:p>
            <a:pPr lvl="2"/>
            <a:r>
              <a:rPr lang="en-US" dirty="0"/>
              <a:t>No Swagger or </a:t>
            </a:r>
            <a:r>
              <a:rPr lang="en-US" dirty="0" err="1"/>
              <a:t>RESTDocs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6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C03F-D90F-4F45-8CA1-F9547807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4757-C008-439F-989C-AF63244B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Explain-Show-Try</a:t>
            </a:r>
          </a:p>
          <a:p>
            <a:r>
              <a:rPr lang="en-US" dirty="0"/>
              <a:t>Explain</a:t>
            </a:r>
          </a:p>
          <a:p>
            <a:pPr lvl="1"/>
            <a:r>
              <a:rPr lang="en-US" dirty="0"/>
              <a:t>The instructor describes the concept/activity in question, generally using a slide deck like this one, but fancier.</a:t>
            </a:r>
          </a:p>
          <a:p>
            <a:r>
              <a:rPr lang="en-US" dirty="0"/>
              <a:t>Show</a:t>
            </a:r>
          </a:p>
          <a:p>
            <a:pPr lvl="1"/>
            <a:r>
              <a:rPr lang="en-US" dirty="0"/>
              <a:t>The instructor walks through an example of the concept/activity, doing what the class will be asked to do</a:t>
            </a:r>
          </a:p>
          <a:p>
            <a:r>
              <a:rPr lang="en-US" dirty="0"/>
              <a:t>Try</a:t>
            </a:r>
          </a:p>
          <a:p>
            <a:pPr lvl="1"/>
            <a:r>
              <a:rPr lang="en-US" dirty="0"/>
              <a:t>The class works individually on a similar problem, raising questions and getting assistance as needed</a:t>
            </a:r>
          </a:p>
        </p:txBody>
      </p:sp>
    </p:spTree>
    <p:extLst>
      <p:ext uri="{BB962C8B-B14F-4D97-AF65-F5344CB8AC3E}">
        <p14:creationId xmlns:p14="http://schemas.microsoft.com/office/powerpoint/2010/main" val="140801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F1C1-4E92-43EE-8FBD-099791F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3F57-DA49-40C6-BB68-7A4B59F9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Learn, Try, Discuss</a:t>
            </a:r>
          </a:p>
          <a:p>
            <a:r>
              <a:rPr lang="en-US" dirty="0"/>
              <a:t>Team Learn</a:t>
            </a:r>
          </a:p>
          <a:p>
            <a:pPr lvl="1"/>
            <a:r>
              <a:rPr lang="en-US" dirty="0"/>
              <a:t>You’ll be broken up into 4 groups of 3-4 people.</a:t>
            </a:r>
          </a:p>
          <a:p>
            <a:pPr lvl="1"/>
            <a:r>
              <a:rPr lang="en-US" dirty="0"/>
              <a:t>You’ll receive a topic to study and an exercise to complete</a:t>
            </a:r>
          </a:p>
          <a:p>
            <a:r>
              <a:rPr lang="en-US" dirty="0"/>
              <a:t>Try</a:t>
            </a:r>
          </a:p>
          <a:p>
            <a:pPr lvl="1"/>
            <a:r>
              <a:rPr lang="en-US" dirty="0"/>
              <a:t>As part of your break-out time, you’ll individually work on the exercise</a:t>
            </a:r>
          </a:p>
          <a:p>
            <a:pPr lvl="2"/>
            <a:r>
              <a:rPr lang="en-US" dirty="0"/>
              <a:t>(Unless it’s a conceptual topic, in which case I’ll have you do something as a group supporting it.)</a:t>
            </a:r>
          </a:p>
          <a:p>
            <a:r>
              <a:rPr lang="en-US" dirty="0"/>
              <a:t>Discuss</a:t>
            </a:r>
          </a:p>
          <a:p>
            <a:pPr lvl="1"/>
            <a:r>
              <a:rPr lang="en-US" dirty="0"/>
              <a:t>We’ll come back together as a class and discuss what you’ve worked on.</a:t>
            </a:r>
          </a:p>
          <a:p>
            <a:pPr lvl="1"/>
            <a:r>
              <a:rPr lang="en-US" dirty="0"/>
              <a:t>I’ll go over material, via discussion or code, as needed to support you.</a:t>
            </a:r>
          </a:p>
        </p:txBody>
      </p:sp>
    </p:spTree>
    <p:extLst>
      <p:ext uri="{BB962C8B-B14F-4D97-AF65-F5344CB8AC3E}">
        <p14:creationId xmlns:p14="http://schemas.microsoft.com/office/powerpoint/2010/main" val="283844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BED6-EA15-4BD6-AF60-9DF4704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68B4-3B40-4C41-8D29-472C16A8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60-75 minutes</a:t>
            </a:r>
          </a:p>
          <a:p>
            <a:r>
              <a:rPr lang="en-US" dirty="0"/>
              <a:t>Smaller, to make free conversation easier</a:t>
            </a:r>
          </a:p>
          <a:p>
            <a:r>
              <a:rPr lang="en-US" dirty="0"/>
              <a:t>How you use the time to learn the material and complete the exercise is </a:t>
            </a:r>
            <a:r>
              <a:rPr lang="en-US" i="1" dirty="0"/>
              <a:t>entirely up to you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Suggested resources at the end of this deck</a:t>
            </a:r>
          </a:p>
          <a:p>
            <a:r>
              <a:rPr lang="en-US" dirty="0"/>
              <a:t>Help each other with the exercises, but be sure that you each do them as well</a:t>
            </a:r>
          </a:p>
          <a:p>
            <a:r>
              <a:rPr lang="en-US" dirty="0"/>
              <a:t>I’m completely available the entire time, although I may be in a different room and delayed.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1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1129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Java/Spring Web Services</vt:lpstr>
      <vt:lpstr>Who am I?</vt:lpstr>
      <vt:lpstr>Who are you?</vt:lpstr>
      <vt:lpstr>Course Overview</vt:lpstr>
      <vt:lpstr>Course Overview II: Endgame</vt:lpstr>
      <vt:lpstr>Cutting Room Floor</vt:lpstr>
      <vt:lpstr>Not the Course Format</vt:lpstr>
      <vt:lpstr>The Course Format</vt:lpstr>
      <vt:lpstr>Breakouts</vt:lpstr>
      <vt:lpstr>Discussion</vt:lpstr>
      <vt:lpstr>Larger Exercises</vt:lpstr>
      <vt:lpstr>Deviations</vt:lpstr>
      <vt:lpstr>Resources</vt:lpstr>
      <vt:lpstr>Online Resources</vt:lpstr>
      <vt:lpstr>This is Your Class</vt:lpstr>
      <vt:lpstr>These are My Cats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Java/Spring Web Services</dc:title>
  <dc:creator>Michael Gaffney</dc:creator>
  <cp:lastModifiedBy>Michael Gaffney</cp:lastModifiedBy>
  <cp:revision>3</cp:revision>
  <dcterms:created xsi:type="dcterms:W3CDTF">2021-08-30T02:43:46Z</dcterms:created>
  <dcterms:modified xsi:type="dcterms:W3CDTF">2021-08-30T05:03:30Z</dcterms:modified>
</cp:coreProperties>
</file>