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8C88A-6C17-46C1-8F68-FC2EA9B6090E}" type="datetimeFigureOut">
              <a:rPr lang="en-US" smtClean="0"/>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D43709-6B29-418C-A246-04D69C50E89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24</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33</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34</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35</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36</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37</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38</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39</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40</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41</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42</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25</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43</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26</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27</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28</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29</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30</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31</a:t>
            </a:fld>
            <a:endParaRPr lang="tr-TR"/>
          </a:p>
        </p:txBody>
      </p:sp>
    </p:spTree>
    <p:extLst>
      <p:ext uri="{BB962C8B-B14F-4D97-AF65-F5344CB8AC3E}">
        <p14:creationId xmlns:p14="http://schemas.microsoft.com/office/powerpoint/2010/main" xmlns="" val="4088513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69BEE24-BCEB-46F9-903B-835755AA2EC9}" type="slidenum">
              <a:rPr lang="tr-TR" smtClean="0"/>
              <a:pPr/>
              <a:t>32</a:t>
            </a:fld>
            <a:endParaRPr lang="tr-TR"/>
          </a:p>
        </p:txBody>
      </p:sp>
    </p:spTree>
    <p:extLst>
      <p:ext uri="{BB962C8B-B14F-4D97-AF65-F5344CB8AC3E}">
        <p14:creationId xmlns:p14="http://schemas.microsoft.com/office/powerpoint/2010/main" xmlns="" val="408851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35175"/>
            <a:ext cx="7772400" cy="1470025"/>
          </a:xfrm>
        </p:spPr>
        <p:txBody>
          <a:bodyPr/>
          <a:lstStyle/>
          <a:p>
            <a:r>
              <a:rPr lang="en-US" b="1" dirty="0" smtClean="0"/>
              <a:t>Digital Image Processing Applications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solidFill>
                  <a:schemeClr val="tx1"/>
                </a:solidFill>
              </a:rPr>
              <a:t>With: Dr </a:t>
            </a:r>
            <a:r>
              <a:rPr lang="en-US" dirty="0" err="1" smtClean="0">
                <a:solidFill>
                  <a:schemeClr val="tx1"/>
                </a:solidFill>
              </a:rPr>
              <a:t>Iman</a:t>
            </a:r>
            <a:r>
              <a:rPr lang="en-US" dirty="0" smtClean="0">
                <a:solidFill>
                  <a:schemeClr val="tx1"/>
                </a:solidFill>
              </a:rPr>
              <a:t> </a:t>
            </a:r>
            <a:r>
              <a:rPr lang="en-US" dirty="0" err="1" smtClean="0">
                <a:solidFill>
                  <a:schemeClr val="tx1"/>
                </a:solidFill>
              </a:rPr>
              <a:t>Elawady</a:t>
            </a:r>
            <a:endParaRPr lang="en-US" dirty="0">
              <a:solidFill>
                <a:schemeClr val="tx1"/>
              </a:solidFill>
            </a:endParaRPr>
          </a:p>
        </p:txBody>
      </p:sp>
      <p:sp>
        <p:nvSpPr>
          <p:cNvPr id="4" name="Rectangle 3"/>
          <p:cNvSpPr/>
          <p:nvPr/>
        </p:nvSpPr>
        <p:spPr>
          <a:xfrm>
            <a:off x="152400" y="6096000"/>
            <a:ext cx="7162800" cy="461665"/>
          </a:xfrm>
          <a:prstGeom prst="rect">
            <a:avLst/>
          </a:prstGeom>
        </p:spPr>
        <p:txBody>
          <a:bodyPr wrap="square">
            <a:spAutoFit/>
          </a:bodyPr>
          <a:lstStyle/>
          <a:p>
            <a:r>
              <a:rPr lang="en-US" sz="2400" dirty="0" smtClean="0"/>
              <a:t>Email Address: imanelawdy@karabuk.edu.tr</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Characteristics of a digital image </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Pixel</a:t>
            </a:r>
          </a:p>
          <a:p>
            <a:pPr>
              <a:buNone/>
            </a:pPr>
            <a:r>
              <a:rPr lang="en-US" dirty="0" smtClean="0"/>
              <a:t>characterized by: </a:t>
            </a:r>
          </a:p>
          <a:p>
            <a:pPr>
              <a:buNone/>
            </a:pPr>
            <a:r>
              <a:rPr lang="en-US" dirty="0" smtClean="0"/>
              <a:t>- his position </a:t>
            </a:r>
          </a:p>
          <a:p>
            <a:pPr>
              <a:buNone/>
            </a:pPr>
            <a:r>
              <a:rPr lang="en-US" dirty="0" smtClean="0"/>
              <a:t>- his value</a:t>
            </a:r>
          </a:p>
          <a:p>
            <a:pPr>
              <a:buNone/>
            </a:pPr>
            <a:endParaRPr lang="en-US" dirty="0"/>
          </a:p>
        </p:txBody>
      </p:sp>
      <p:pic>
        <p:nvPicPr>
          <p:cNvPr id="4" name="Picture 3"/>
          <p:cNvPicPr/>
          <p:nvPr/>
        </p:nvPicPr>
        <p:blipFill>
          <a:blip r:embed="rId2"/>
          <a:srcRect/>
          <a:stretch>
            <a:fillRect/>
          </a:stretch>
        </p:blipFill>
        <p:spPr bwMode="auto">
          <a:xfrm>
            <a:off x="3429000" y="2133600"/>
            <a:ext cx="5638800" cy="3657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Resolution</a:t>
            </a:r>
            <a:endParaRPr lang="en-US" dirty="0"/>
          </a:p>
        </p:txBody>
      </p:sp>
      <p:sp>
        <p:nvSpPr>
          <p:cNvPr id="3" name="Content Placeholder 2"/>
          <p:cNvSpPr>
            <a:spLocks noGrp="1"/>
          </p:cNvSpPr>
          <p:nvPr>
            <p:ph idx="1"/>
          </p:nvPr>
        </p:nvSpPr>
        <p:spPr>
          <a:xfrm>
            <a:off x="457200" y="960437"/>
            <a:ext cx="8229600" cy="4525963"/>
          </a:xfrm>
        </p:spPr>
        <p:txBody>
          <a:bodyPr/>
          <a:lstStyle/>
          <a:p>
            <a:pPr>
              <a:buNone/>
            </a:pPr>
            <a:r>
              <a:rPr lang="en-US" dirty="0" smtClean="0"/>
              <a:t>On computer monitors, resolution is expressed as a number of pixels per unit of measurement (inch (2.54 cm) or centimeter). The word resolution is also used to designate the total number of pixels that can be displayed horizontally or vertically on a monitor; the larger this number, the better the resolution.</a:t>
            </a:r>
            <a:endParaRPr lang="en-US" dirty="0"/>
          </a:p>
        </p:txBody>
      </p:sp>
      <p:pic>
        <p:nvPicPr>
          <p:cNvPr id="4" name="Picture 4" descr="Related image"/>
          <p:cNvPicPr>
            <a:picLocks noChangeAspect="1" noChangeArrowheads="1"/>
          </p:cNvPicPr>
          <p:nvPr/>
        </p:nvPicPr>
        <p:blipFill>
          <a:blip r:embed="rId2"/>
          <a:srcRect/>
          <a:stretch>
            <a:fillRect/>
          </a:stretch>
        </p:blipFill>
        <p:spPr bwMode="auto">
          <a:xfrm>
            <a:off x="1058141" y="4953000"/>
            <a:ext cx="7247659" cy="2057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Dimension</a:t>
            </a:r>
            <a:endParaRPr lang="en-US" dirty="0"/>
          </a:p>
        </p:txBody>
      </p:sp>
      <p:sp>
        <p:nvSpPr>
          <p:cNvPr id="3" name="Content Placeholder 2"/>
          <p:cNvSpPr>
            <a:spLocks noGrp="1"/>
          </p:cNvSpPr>
          <p:nvPr>
            <p:ph idx="1"/>
          </p:nvPr>
        </p:nvSpPr>
        <p:spPr>
          <a:xfrm>
            <a:off x="0" y="1066800"/>
            <a:ext cx="9144000" cy="5791200"/>
          </a:xfrm>
        </p:spPr>
        <p:txBody>
          <a:bodyPr/>
          <a:lstStyle/>
          <a:p>
            <a:pPr>
              <a:buNone/>
            </a:pPr>
            <a:r>
              <a:rPr lang="en-US" dirty="0" smtClean="0"/>
              <a:t>It is the size of the image . It is in form of matrix whose elements are digital values that ​​represent the intensities (pixels). The number of rows in this matrix multiplied by the number of columns gives us the total number of pixels in the image</a:t>
            </a:r>
            <a:endParaRPr lang="en-US" dirty="0"/>
          </a:p>
        </p:txBody>
      </p:sp>
      <p:pic>
        <p:nvPicPr>
          <p:cNvPr id="4" name="Picture 4" descr="Related image"/>
          <p:cNvPicPr>
            <a:picLocks noChangeAspect="1" noChangeArrowheads="1"/>
          </p:cNvPicPr>
          <p:nvPr/>
        </p:nvPicPr>
        <p:blipFill>
          <a:blip r:embed="rId2"/>
          <a:srcRect/>
          <a:stretch>
            <a:fillRect/>
          </a:stretch>
        </p:blipFill>
        <p:spPr bwMode="auto">
          <a:xfrm>
            <a:off x="2667000" y="3670442"/>
            <a:ext cx="3429000" cy="34161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(dynamic)</a:t>
            </a:r>
            <a:endParaRPr lang="en-US" dirty="0"/>
          </a:p>
        </p:txBody>
      </p:sp>
      <p:sp>
        <p:nvSpPr>
          <p:cNvPr id="3" name="Content Placeholder 2"/>
          <p:cNvSpPr>
            <a:spLocks noGrp="1"/>
          </p:cNvSpPr>
          <p:nvPr>
            <p:ph idx="1"/>
          </p:nvPr>
        </p:nvSpPr>
        <p:spPr/>
        <p:txBody>
          <a:bodyPr/>
          <a:lstStyle/>
          <a:p>
            <a:endParaRPr lang="en-US" dirty="0"/>
          </a:p>
        </p:txBody>
      </p:sp>
      <p:pic>
        <p:nvPicPr>
          <p:cNvPr id="5" name="Picture 2" descr="File:Crayfish low contrast.JPG"/>
          <p:cNvPicPr>
            <a:picLocks noChangeAspect="1" noChangeArrowheads="1"/>
          </p:cNvPicPr>
          <p:nvPr/>
        </p:nvPicPr>
        <p:blipFill>
          <a:blip r:embed="rId2"/>
          <a:srcRect/>
          <a:stretch>
            <a:fillRect/>
          </a:stretch>
        </p:blipFill>
        <p:spPr bwMode="auto">
          <a:xfrm>
            <a:off x="56921" y="2057400"/>
            <a:ext cx="4460487" cy="2971800"/>
          </a:xfrm>
          <a:prstGeom prst="rect">
            <a:avLst/>
          </a:prstGeom>
          <a:noFill/>
        </p:spPr>
      </p:pic>
      <p:pic>
        <p:nvPicPr>
          <p:cNvPr id="6" name="Picture 4" descr="File:Crayfish high contrast.JPG"/>
          <p:cNvPicPr>
            <a:picLocks noChangeAspect="1" noChangeArrowheads="1"/>
          </p:cNvPicPr>
          <p:nvPr/>
        </p:nvPicPr>
        <p:blipFill>
          <a:blip r:embed="rId3"/>
          <a:srcRect/>
          <a:stretch>
            <a:fillRect/>
          </a:stretch>
        </p:blipFill>
        <p:spPr bwMode="auto">
          <a:xfrm>
            <a:off x="4607312" y="2057400"/>
            <a:ext cx="4460488" cy="2971800"/>
          </a:xfrm>
          <a:prstGeom prst="rect">
            <a:avLst/>
          </a:prstGeom>
          <a:noFill/>
        </p:spPr>
      </p:pic>
      <p:pic>
        <p:nvPicPr>
          <p:cNvPr id="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00400" y="5562600"/>
            <a:ext cx="1981200" cy="885217"/>
          </a:xfrm>
          <a:prstGeom prst="rect">
            <a:avLst/>
          </a:prstGeom>
          <a:noFill/>
        </p:spPr>
      </p:pic>
      <p:sp>
        <p:nvSpPr>
          <p:cNvPr id="8" name="Rectangle 7"/>
          <p:cNvSpPr/>
          <p:nvPr/>
        </p:nvSpPr>
        <p:spPr>
          <a:xfrm>
            <a:off x="0" y="5029200"/>
            <a:ext cx="9144000" cy="369332"/>
          </a:xfrm>
          <a:prstGeom prst="rect">
            <a:avLst/>
          </a:prstGeom>
        </p:spPr>
        <p:txBody>
          <a:bodyPr wrap="square">
            <a:spAutoFit/>
          </a:bodyPr>
          <a:lstStyle/>
          <a:p>
            <a:r>
              <a:rPr lang="en-US" dirty="0" smtClean="0"/>
              <a:t>                       Image with low contrast                                          image with high contrast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Categories of digital images</a:t>
            </a:r>
            <a:endParaRPr lang="en-US" dirty="0"/>
          </a:p>
        </p:txBody>
      </p:sp>
      <p:sp>
        <p:nvSpPr>
          <p:cNvPr id="3" name="Content Placeholder 2"/>
          <p:cNvSpPr>
            <a:spLocks noGrp="1"/>
          </p:cNvSpPr>
          <p:nvPr>
            <p:ph idx="1"/>
          </p:nvPr>
        </p:nvSpPr>
        <p:spPr/>
        <p:txBody>
          <a:bodyPr/>
          <a:lstStyle/>
          <a:p>
            <a:r>
              <a:rPr lang="en-US" dirty="0" smtClean="0"/>
              <a:t>Binary image</a:t>
            </a:r>
          </a:p>
          <a:p>
            <a:r>
              <a:rPr lang="en-US" dirty="0" smtClean="0"/>
              <a:t>Grayscale image</a:t>
            </a:r>
          </a:p>
          <a:p>
            <a:r>
              <a:rPr lang="en-US" dirty="0" smtClean="0"/>
              <a:t>Color image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image</a:t>
            </a:r>
            <a:endParaRPr lang="en-US" dirty="0"/>
          </a:p>
        </p:txBody>
      </p:sp>
      <p:sp>
        <p:nvSpPr>
          <p:cNvPr id="3" name="Content Placeholder 2"/>
          <p:cNvSpPr>
            <a:spLocks noGrp="1"/>
          </p:cNvSpPr>
          <p:nvPr>
            <p:ph idx="1"/>
          </p:nvPr>
        </p:nvSpPr>
        <p:spPr/>
        <p:txBody>
          <a:bodyPr/>
          <a:lstStyle/>
          <a:p>
            <a:pPr>
              <a:buNone/>
            </a:pPr>
            <a:r>
              <a:rPr lang="en-US" dirty="0" smtClean="0"/>
              <a:t>We have chosen a natural image of size 256x320.</a:t>
            </a:r>
          </a:p>
          <a:p>
            <a:pPr>
              <a:buNone/>
            </a:pPr>
            <a:endParaRPr lang="en-US" dirty="0"/>
          </a:p>
        </p:txBody>
      </p:sp>
      <p:pic>
        <p:nvPicPr>
          <p:cNvPr id="4" name="Picture 3"/>
          <p:cNvPicPr/>
          <p:nvPr/>
        </p:nvPicPr>
        <p:blipFill>
          <a:blip r:embed="rId2"/>
          <a:srcRect/>
          <a:stretch>
            <a:fillRect/>
          </a:stretch>
        </p:blipFill>
        <p:spPr bwMode="auto">
          <a:xfrm>
            <a:off x="2362200" y="2590800"/>
            <a:ext cx="6553200" cy="2971800"/>
          </a:xfrm>
          <a:prstGeom prst="rect">
            <a:avLst/>
          </a:prstGeom>
          <a:noFill/>
          <a:ln w="9525">
            <a:noFill/>
            <a:miter lim="800000"/>
            <a:headEnd/>
            <a:tailEnd/>
          </a:ln>
        </p:spPr>
      </p:pic>
      <p:sp>
        <p:nvSpPr>
          <p:cNvPr id="5" name="Rectangle 4"/>
          <p:cNvSpPr/>
          <p:nvPr/>
        </p:nvSpPr>
        <p:spPr>
          <a:xfrm>
            <a:off x="228600" y="5791200"/>
            <a:ext cx="7543800" cy="830997"/>
          </a:xfrm>
          <a:prstGeom prst="rect">
            <a:avLst/>
          </a:prstGeom>
        </p:spPr>
        <p:txBody>
          <a:bodyPr wrap="square">
            <a:spAutoFit/>
          </a:bodyPr>
          <a:lstStyle/>
          <a:p>
            <a:r>
              <a:rPr lang="en-US" sz="2400" dirty="0" smtClean="0"/>
              <a:t>What is the size of image : ………….? </a:t>
            </a:r>
          </a:p>
          <a:p>
            <a:r>
              <a:rPr lang="en-US" sz="2400" dirty="0" smtClean="0"/>
              <a:t>What is the size of image file in memory:………….?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Grayscale image</a:t>
            </a:r>
            <a:endParaRPr lang="en-US" dirty="0"/>
          </a:p>
        </p:txBody>
      </p:sp>
      <p:sp>
        <p:nvSpPr>
          <p:cNvPr id="3" name="Content Placeholder 2"/>
          <p:cNvSpPr>
            <a:spLocks noGrp="1"/>
          </p:cNvSpPr>
          <p:nvPr>
            <p:ph idx="1"/>
          </p:nvPr>
        </p:nvSpPr>
        <p:spPr>
          <a:xfrm>
            <a:off x="457200" y="1447800"/>
            <a:ext cx="8229600" cy="4678363"/>
          </a:xfrm>
        </p:spPr>
        <p:txBody>
          <a:bodyPr/>
          <a:lstStyle/>
          <a:p>
            <a:pPr>
              <a:buNone/>
            </a:pPr>
            <a:r>
              <a:rPr lang="en-US" dirty="0" smtClean="0"/>
              <a:t>We have chosen a natural image of size 256x320.</a:t>
            </a:r>
          </a:p>
          <a:p>
            <a:pPr>
              <a:buNone/>
            </a:pPr>
            <a:endParaRPr lang="en-US" dirty="0"/>
          </a:p>
        </p:txBody>
      </p:sp>
      <p:pic>
        <p:nvPicPr>
          <p:cNvPr id="4" name="Picture 3"/>
          <p:cNvPicPr/>
          <p:nvPr/>
        </p:nvPicPr>
        <p:blipFill>
          <a:blip r:embed="rId2"/>
          <a:srcRect/>
          <a:stretch>
            <a:fillRect/>
          </a:stretch>
        </p:blipFill>
        <p:spPr bwMode="auto">
          <a:xfrm>
            <a:off x="1295400" y="2514600"/>
            <a:ext cx="6324600" cy="3124199"/>
          </a:xfrm>
          <a:prstGeom prst="rect">
            <a:avLst/>
          </a:prstGeom>
          <a:noFill/>
          <a:ln w="9525">
            <a:noFill/>
            <a:miter lim="800000"/>
            <a:headEnd/>
            <a:tailEnd/>
          </a:ln>
        </p:spPr>
      </p:pic>
      <p:sp>
        <p:nvSpPr>
          <p:cNvPr id="5" name="Rectangle 4"/>
          <p:cNvSpPr/>
          <p:nvPr/>
        </p:nvSpPr>
        <p:spPr>
          <a:xfrm>
            <a:off x="228600" y="5791200"/>
            <a:ext cx="7543800" cy="830997"/>
          </a:xfrm>
          <a:prstGeom prst="rect">
            <a:avLst/>
          </a:prstGeom>
        </p:spPr>
        <p:txBody>
          <a:bodyPr wrap="square">
            <a:spAutoFit/>
          </a:bodyPr>
          <a:lstStyle/>
          <a:p>
            <a:r>
              <a:rPr lang="en-US" sz="2400" dirty="0" smtClean="0"/>
              <a:t>What is the size of image : ………….? </a:t>
            </a:r>
          </a:p>
          <a:p>
            <a:r>
              <a:rPr lang="en-US" sz="2400" dirty="0" smtClean="0"/>
              <a:t>What is the size of image file in memory:………….?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Intensity Images</a:t>
            </a:r>
            <a:endParaRPr lang="en-US" dirty="0"/>
          </a:p>
        </p:txBody>
      </p:sp>
      <p:sp>
        <p:nvSpPr>
          <p:cNvPr id="3" name="Content Placeholder 2"/>
          <p:cNvSpPr>
            <a:spLocks noGrp="1"/>
          </p:cNvSpPr>
          <p:nvPr>
            <p:ph idx="1"/>
          </p:nvPr>
        </p:nvSpPr>
        <p:spPr>
          <a:xfrm>
            <a:off x="0" y="1600200"/>
            <a:ext cx="2895600" cy="4525963"/>
          </a:xfrm>
        </p:spPr>
        <p:txBody>
          <a:bodyPr/>
          <a:lstStyle/>
          <a:p>
            <a:pPr>
              <a:buNone/>
            </a:pPr>
            <a:r>
              <a:rPr lang="en-US" sz="2400" dirty="0" smtClean="0"/>
              <a:t>It is a grayscale image in which each element is real between 0 and 1 which represent the different gray levels.</a:t>
            </a:r>
          </a:p>
          <a:p>
            <a:pPr>
              <a:buNone/>
            </a:pPr>
            <a:endParaRPr lang="en-US" dirty="0"/>
          </a:p>
        </p:txBody>
      </p:sp>
      <p:pic>
        <p:nvPicPr>
          <p:cNvPr id="4" name="Picture 3"/>
          <p:cNvPicPr/>
          <p:nvPr/>
        </p:nvPicPr>
        <p:blipFill>
          <a:blip r:embed="rId2"/>
          <a:srcRect/>
          <a:stretch>
            <a:fillRect/>
          </a:stretch>
        </p:blipFill>
        <p:spPr bwMode="auto">
          <a:xfrm>
            <a:off x="2819400" y="1676400"/>
            <a:ext cx="6324600" cy="5181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67200" cy="1143000"/>
          </a:xfrm>
        </p:spPr>
        <p:txBody>
          <a:bodyPr>
            <a:normAutofit/>
          </a:bodyPr>
          <a:lstStyle/>
          <a:p>
            <a:r>
              <a:rPr lang="en-US" dirty="0" smtClean="0"/>
              <a:t>Color image</a:t>
            </a:r>
            <a:endParaRPr lang="en-US" dirty="0"/>
          </a:p>
        </p:txBody>
      </p:sp>
      <p:pic>
        <p:nvPicPr>
          <p:cNvPr id="5" name="Picture 4"/>
          <p:cNvPicPr/>
          <p:nvPr/>
        </p:nvPicPr>
        <p:blipFill>
          <a:blip r:embed="rId2"/>
          <a:srcRect/>
          <a:stretch>
            <a:fillRect/>
          </a:stretch>
        </p:blipFill>
        <p:spPr bwMode="auto">
          <a:xfrm>
            <a:off x="3657600" y="0"/>
            <a:ext cx="5562600" cy="6858000"/>
          </a:xfrm>
          <a:prstGeom prst="rect">
            <a:avLst/>
          </a:prstGeom>
          <a:noFill/>
          <a:ln w="9525">
            <a:noFill/>
            <a:miter lim="800000"/>
            <a:headEnd/>
            <a:tailEnd/>
          </a:ln>
        </p:spPr>
      </p:pic>
      <p:sp>
        <p:nvSpPr>
          <p:cNvPr id="6" name="Content Placeholder 2"/>
          <p:cNvSpPr txBox="1">
            <a:spLocks/>
          </p:cNvSpPr>
          <p:nvPr/>
        </p:nvSpPr>
        <p:spPr>
          <a:xfrm>
            <a:off x="152400" y="1600200"/>
            <a:ext cx="2438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We have chosen a natural image of size 256x320.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0" y="6027003"/>
            <a:ext cx="7543800" cy="830997"/>
          </a:xfrm>
          <a:prstGeom prst="rect">
            <a:avLst/>
          </a:prstGeom>
        </p:spPr>
        <p:txBody>
          <a:bodyPr wrap="square">
            <a:spAutoFit/>
          </a:bodyPr>
          <a:lstStyle/>
          <a:p>
            <a:r>
              <a:rPr lang="en-US" sz="2400" dirty="0" smtClean="0"/>
              <a:t>What is the size of image : ………….? </a:t>
            </a:r>
          </a:p>
          <a:p>
            <a:r>
              <a:rPr lang="en-US" sz="2400" dirty="0" smtClean="0"/>
              <a:t>What is the size of image file in memory:………….?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24400" cy="1143000"/>
          </a:xfrm>
        </p:spPr>
        <p:txBody>
          <a:bodyPr>
            <a:normAutofit fontScale="90000"/>
          </a:bodyPr>
          <a:lstStyle/>
          <a:p>
            <a:r>
              <a:rPr lang="en-US" dirty="0" smtClean="0">
                <a:solidFill>
                  <a:srgbClr val="FF0000"/>
                </a:solidFill>
              </a:rPr>
              <a:t>Indexed color image</a:t>
            </a:r>
            <a:endParaRPr lang="en-US" dirty="0">
              <a:solidFill>
                <a:srgbClr val="FF0000"/>
              </a:solidFill>
            </a:endParaRPr>
          </a:p>
        </p:txBody>
      </p:sp>
      <p:pic>
        <p:nvPicPr>
          <p:cNvPr id="4" name="Picture 3"/>
          <p:cNvPicPr/>
          <p:nvPr/>
        </p:nvPicPr>
        <p:blipFill>
          <a:blip r:embed="rId2"/>
          <a:srcRect/>
          <a:stretch>
            <a:fillRect/>
          </a:stretch>
        </p:blipFill>
        <p:spPr bwMode="auto">
          <a:xfrm>
            <a:off x="2971800" y="1219200"/>
            <a:ext cx="5867400" cy="5638800"/>
          </a:xfrm>
          <a:prstGeom prst="rect">
            <a:avLst/>
          </a:prstGeom>
          <a:noFill/>
          <a:ln w="9525">
            <a:noFill/>
            <a:miter lim="800000"/>
            <a:headEnd/>
            <a:tailEnd/>
          </a:ln>
        </p:spPr>
      </p:pic>
      <p:sp>
        <p:nvSpPr>
          <p:cNvPr id="5" name="Content Placeholder 2"/>
          <p:cNvSpPr>
            <a:spLocks noGrp="1"/>
          </p:cNvSpPr>
          <p:nvPr>
            <p:ph idx="1"/>
          </p:nvPr>
        </p:nvSpPr>
        <p:spPr>
          <a:xfrm>
            <a:off x="152400" y="1371600"/>
            <a:ext cx="2438400" cy="4525963"/>
          </a:xfrm>
        </p:spPr>
        <p:txBody>
          <a:bodyPr/>
          <a:lstStyle/>
          <a:p>
            <a:pPr>
              <a:buNone/>
            </a:pPr>
            <a:r>
              <a:rPr lang="en-US" sz="2400" dirty="0" smtClean="0"/>
              <a:t>We have chosen a natural image of size 256x320.</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idx="1"/>
          </p:nvPr>
        </p:nvSpPr>
        <p:spPr>
          <a:xfrm>
            <a:off x="228600" y="1600200"/>
            <a:ext cx="8610600" cy="4038600"/>
          </a:xfrm>
        </p:spPr>
        <p:txBody>
          <a:bodyPr>
            <a:normAutofit lnSpcReduction="10000"/>
          </a:bodyPr>
          <a:lstStyle/>
          <a:p>
            <a:pPr>
              <a:buNone/>
            </a:pPr>
            <a:r>
              <a:rPr lang="en-US" dirty="0" smtClean="0"/>
              <a:t>1) Learning basic digital image representation principals.</a:t>
            </a:r>
          </a:p>
          <a:p>
            <a:pPr>
              <a:buNone/>
            </a:pPr>
            <a:r>
              <a:rPr lang="en-US" dirty="0" smtClean="0"/>
              <a:t>2) Ability to perform spatial and frequency domain analysis</a:t>
            </a:r>
          </a:p>
          <a:p>
            <a:pPr>
              <a:buNone/>
            </a:pPr>
            <a:r>
              <a:rPr lang="en-US" dirty="0" smtClean="0"/>
              <a:t>3) Learning methods involving binary, gray scale and color image representations.</a:t>
            </a:r>
          </a:p>
          <a:p>
            <a:pPr>
              <a:buNone/>
            </a:pPr>
            <a:r>
              <a:rPr lang="en-US" dirty="0" smtClean="0"/>
              <a:t>4) Gaining hands on experience in the use of </a:t>
            </a:r>
            <a:r>
              <a:rPr lang="en-US" dirty="0" err="1" smtClean="0"/>
              <a:t>Matlab</a:t>
            </a:r>
            <a:r>
              <a:rPr lang="en-US" dirty="0" smtClean="0"/>
              <a:t> and </a:t>
            </a:r>
            <a:r>
              <a:rPr lang="en-US" dirty="0" err="1" smtClean="0"/>
              <a:t>OpenCV</a:t>
            </a: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Raster </a:t>
            </a:r>
            <a:r>
              <a:rPr lang="en-US" dirty="0" err="1" smtClean="0"/>
              <a:t>vs</a:t>
            </a:r>
            <a:r>
              <a:rPr lang="en-US" dirty="0" smtClean="0"/>
              <a:t> Vector Images: What’s the Difference?</a:t>
            </a:r>
            <a:endParaRPr lang="en-US" dirty="0"/>
          </a:p>
        </p:txBody>
      </p:sp>
      <p:sp>
        <p:nvSpPr>
          <p:cNvPr id="3" name="Content Placeholder 2"/>
          <p:cNvSpPr>
            <a:spLocks noGrp="1"/>
          </p:cNvSpPr>
          <p:nvPr>
            <p:ph idx="1"/>
          </p:nvPr>
        </p:nvSpPr>
        <p:spPr/>
        <p:txBody>
          <a:bodyPr/>
          <a:lstStyle/>
          <a:p>
            <a:pPr>
              <a:buNone/>
            </a:pPr>
            <a:r>
              <a:rPr lang="en-US" dirty="0" smtClean="0"/>
              <a:t>Raster and vectors are popular terms in graphic designing. But what are these? Raster images are made up of many tiny pixels, whereas vector images have formed using mathematical paths. </a:t>
            </a:r>
            <a:endParaRPr lang="en-US" dirty="0"/>
          </a:p>
        </p:txBody>
      </p:sp>
      <p:pic>
        <p:nvPicPr>
          <p:cNvPr id="1026" name="Picture 2" descr="What’s the Difference Between Raster and Vector"/>
          <p:cNvPicPr>
            <a:picLocks noChangeAspect="1" noChangeArrowheads="1"/>
          </p:cNvPicPr>
          <p:nvPr/>
        </p:nvPicPr>
        <p:blipFill>
          <a:blip r:embed="rId2"/>
          <a:srcRect/>
          <a:stretch>
            <a:fillRect/>
          </a:stretch>
        </p:blipFill>
        <p:spPr bwMode="auto">
          <a:xfrm>
            <a:off x="1752600" y="4267200"/>
            <a:ext cx="5960532" cy="3352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Raster Image?</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a:buNone/>
            </a:pPr>
            <a:r>
              <a:rPr lang="en-US" dirty="0" smtClean="0"/>
              <a:t>A raster image is a common term used in the field of computers and digital photography. A raster is sometimes </a:t>
            </a:r>
            <a:r>
              <a:rPr lang="en-US" dirty="0" smtClean="0">
                <a:solidFill>
                  <a:srgbClr val="FF0000"/>
                </a:solidFill>
              </a:rPr>
              <a:t>also known as a bitmap image</a:t>
            </a:r>
            <a:r>
              <a:rPr lang="en-US" dirty="0" smtClean="0"/>
              <a:t>. It is </a:t>
            </a:r>
            <a:r>
              <a:rPr lang="en-US" dirty="0" smtClean="0">
                <a:solidFill>
                  <a:srgbClr val="FF0000"/>
                </a:solidFill>
              </a:rPr>
              <a:t>represented in the form of a rectangular grid of pixels which are viewable using a bitmapped display</a:t>
            </a:r>
            <a:r>
              <a:rPr lang="en-US" dirty="0" smtClean="0"/>
              <a:t>. In raster-based imaging, it is easy to make smaller images. </a:t>
            </a:r>
            <a:r>
              <a:rPr lang="en-US" dirty="0" smtClean="0">
                <a:solidFill>
                  <a:srgbClr val="FF0000"/>
                </a:solidFill>
              </a:rPr>
              <a:t>However, when it comes to increasing or decreasing the size and resolution, it is a bit challenging.</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Vector Image?</a:t>
            </a:r>
            <a:endParaRPr lang="en-US" dirty="0"/>
          </a:p>
        </p:txBody>
      </p:sp>
      <p:sp>
        <p:nvSpPr>
          <p:cNvPr id="3" name="Content Placeholder 2"/>
          <p:cNvSpPr>
            <a:spLocks noGrp="1"/>
          </p:cNvSpPr>
          <p:nvPr>
            <p:ph idx="1"/>
          </p:nvPr>
        </p:nvSpPr>
        <p:spPr>
          <a:xfrm>
            <a:off x="228600" y="1600200"/>
            <a:ext cx="8686800" cy="4953000"/>
          </a:xfrm>
        </p:spPr>
        <p:txBody>
          <a:bodyPr>
            <a:normAutofit fontScale="92500" lnSpcReduction="20000"/>
          </a:bodyPr>
          <a:lstStyle/>
          <a:p>
            <a:pPr>
              <a:buNone/>
            </a:pPr>
            <a:r>
              <a:rPr lang="en-US" dirty="0" smtClean="0"/>
              <a:t>A vector image or graphic is defined and created on a plane by connecting lines and curves. </a:t>
            </a:r>
            <a:r>
              <a:rPr lang="en-US" dirty="0" smtClean="0">
                <a:solidFill>
                  <a:srgbClr val="FF0000"/>
                </a:solidFill>
              </a:rPr>
              <a:t>It uses mathematical equations to form shapes. </a:t>
            </a:r>
            <a:r>
              <a:rPr lang="en-US" dirty="0" smtClean="0"/>
              <a:t>It creates a finer and more detailed image. You can see clear lines, points, and curve when you zoom in on the image. Vector graphics are used by all types of artists, design experts, and creative professionals. It makes creating illustrations, logos, and other types of designs for printing on big objects easy. You would have heard or observed many graphic designers talking about converting the images to vectors before printing.</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Differences Between Vector and Raster Images</a:t>
            </a:r>
            <a:endParaRPr lang="en-US" dirty="0"/>
          </a:p>
        </p:txBody>
      </p:sp>
      <p:sp>
        <p:nvSpPr>
          <p:cNvPr id="3" name="Content Placeholder 2"/>
          <p:cNvSpPr>
            <a:spLocks noGrp="1"/>
          </p:cNvSpPr>
          <p:nvPr>
            <p:ph idx="1"/>
          </p:nvPr>
        </p:nvSpPr>
        <p:spPr>
          <a:xfrm>
            <a:off x="0" y="2133600"/>
            <a:ext cx="9144000" cy="5257800"/>
          </a:xfrm>
        </p:spPr>
        <p:txBody>
          <a:bodyPr>
            <a:normAutofit/>
          </a:bodyPr>
          <a:lstStyle/>
          <a:p>
            <a:pPr>
              <a:buNone/>
            </a:pPr>
            <a:r>
              <a:rPr lang="en-US" dirty="0" smtClean="0"/>
              <a:t>Raster graphics are made up of orderly arranged colored pixels to display any image whereas, vector graphics are composed of paths using a mathematical formula that is a vector that directs the route and shape.</a:t>
            </a:r>
          </a:p>
          <a:p>
            <a:pPr>
              <a:buNone/>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24</a:t>
            </a:fld>
            <a:endParaRPr lang="tr-TR" dirty="0"/>
          </a:p>
        </p:txBody>
      </p:sp>
      <p:sp>
        <p:nvSpPr>
          <p:cNvPr id="7" name="Rectangle 3"/>
          <p:cNvSpPr>
            <a:spLocks noGrp="1" noRot="1" noChangeArrowheads="1"/>
          </p:cNvSpPr>
          <p:nvPr>
            <p:ph idx="1"/>
          </p:nvPr>
        </p:nvSpPr>
        <p:spPr>
          <a:xfrm>
            <a:off x="107950" y="1125538"/>
            <a:ext cx="8928100" cy="5472112"/>
          </a:xfrm>
        </p:spPr>
        <p:txBody>
          <a:bodyPr>
            <a:normAutofit/>
          </a:bodyPr>
          <a:lstStyle/>
          <a:p>
            <a:pPr fontAlgn="base">
              <a:lnSpc>
                <a:spcPct val="90000"/>
              </a:lnSpc>
              <a:spcAft>
                <a:spcPct val="0"/>
              </a:spcAft>
              <a:buClr>
                <a:schemeClr val="accent1"/>
              </a:buClr>
              <a:buSzPct val="80000"/>
              <a:buFont typeface="Arial" charset="0"/>
              <a:buChar char="►"/>
            </a:pPr>
            <a:r>
              <a:rPr lang="tr-TR" dirty="0"/>
              <a:t>MATLAB = </a:t>
            </a:r>
            <a:r>
              <a:rPr lang="tr-TR" dirty="0" err="1"/>
              <a:t>Matrix</a:t>
            </a:r>
            <a:r>
              <a:rPr lang="tr-TR" dirty="0"/>
              <a:t> </a:t>
            </a:r>
            <a:r>
              <a:rPr lang="tr-TR" dirty="0" err="1"/>
              <a:t>Laboratory</a:t>
            </a:r>
            <a:r>
              <a:rPr lang="tr-TR" dirty="0"/>
              <a:t> </a:t>
            </a:r>
          </a:p>
          <a:p>
            <a:pPr fontAlgn="base">
              <a:lnSpc>
                <a:spcPct val="90000"/>
              </a:lnSpc>
              <a:spcAft>
                <a:spcPct val="0"/>
              </a:spcAft>
              <a:buClr>
                <a:schemeClr val="accent1"/>
              </a:buClr>
              <a:buSzPct val="80000"/>
              <a:buFont typeface="Arial" charset="0"/>
              <a:buChar char="►"/>
            </a:pPr>
            <a:endParaRPr lang="tr-TR" dirty="0"/>
          </a:p>
          <a:p>
            <a:pPr fontAlgn="base">
              <a:lnSpc>
                <a:spcPct val="90000"/>
              </a:lnSpc>
              <a:spcAft>
                <a:spcPct val="0"/>
              </a:spcAft>
              <a:buClr>
                <a:schemeClr val="accent1"/>
              </a:buClr>
              <a:buSzPct val="80000"/>
              <a:buFont typeface="Arial" charset="0"/>
              <a:buChar char="►"/>
            </a:pPr>
            <a:r>
              <a:rPr lang="en-US" dirty="0"/>
              <a:t>“MATLAB is a high-level language and interactive environment that enables you to perform computationally intensive tasks faster than with traditional programming languages such as C, C++ and Fortran.” (www.mathworks.com) </a:t>
            </a:r>
          </a:p>
          <a:p>
            <a:pPr fontAlgn="base">
              <a:lnSpc>
                <a:spcPct val="90000"/>
              </a:lnSpc>
              <a:spcAft>
                <a:spcPct val="0"/>
              </a:spcAft>
              <a:buClr>
                <a:schemeClr val="accent1"/>
              </a:buClr>
              <a:buSzPct val="80000"/>
              <a:buFont typeface="Arial" charset="0"/>
              <a:buChar char="►"/>
            </a:pPr>
            <a:endParaRPr lang="tr-TR" dirty="0"/>
          </a:p>
          <a:p>
            <a:pPr fontAlgn="base">
              <a:lnSpc>
                <a:spcPct val="90000"/>
              </a:lnSpc>
              <a:spcAft>
                <a:spcPct val="0"/>
              </a:spcAft>
              <a:buClr>
                <a:schemeClr val="accent1"/>
              </a:buClr>
              <a:buSzPct val="80000"/>
              <a:buFont typeface="Arial" charset="0"/>
              <a:buChar char="►"/>
            </a:pPr>
            <a:r>
              <a:rPr lang="en-US" dirty="0"/>
              <a:t>MATLAB is an interactive, interpreted language that is designed for fast numerical matrix calculations</a:t>
            </a:r>
            <a:r>
              <a:rPr lang="tr-TR" dirty="0"/>
              <a:t>.</a:t>
            </a:r>
            <a:endParaRPr lang="en-US" altLang="en-US" dirty="0"/>
          </a:p>
        </p:txBody>
      </p:sp>
    </p:spTree>
    <p:extLst>
      <p:ext uri="{BB962C8B-B14F-4D97-AF65-F5344CB8AC3E}">
        <p14:creationId xmlns:p14="http://schemas.microsoft.com/office/powerpoint/2010/main" xmlns="" val="86543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25</a:t>
            </a:fld>
            <a:endParaRPr lang="tr-TR" dirty="0"/>
          </a:p>
        </p:txBody>
      </p:sp>
      <p:sp>
        <p:nvSpPr>
          <p:cNvPr id="7" name="Rectangle 3"/>
          <p:cNvSpPr>
            <a:spLocks noGrp="1" noRot="1" noChangeArrowheads="1"/>
          </p:cNvSpPr>
          <p:nvPr>
            <p:ph idx="1"/>
          </p:nvPr>
        </p:nvSpPr>
        <p:spPr>
          <a:xfrm>
            <a:off x="107950" y="1125538"/>
            <a:ext cx="8928100" cy="5472112"/>
          </a:xfrm>
        </p:spPr>
        <p:txBody>
          <a:bodyPr>
            <a:normAutofit/>
          </a:bodyPr>
          <a:lstStyle/>
          <a:p>
            <a:pPr fontAlgn="base">
              <a:lnSpc>
                <a:spcPct val="90000"/>
              </a:lnSpc>
              <a:spcAft>
                <a:spcPct val="0"/>
              </a:spcAft>
              <a:buClr>
                <a:schemeClr val="accent1"/>
              </a:buClr>
              <a:buSzPct val="80000"/>
              <a:buFont typeface="Arial" charset="0"/>
              <a:buChar char="►"/>
            </a:pPr>
            <a:r>
              <a:rPr lang="en-US" altLang="en-US" dirty="0"/>
              <a:t>MATLAB has become a standard computing tool for mathematics, engineering and other disciplines</a:t>
            </a:r>
            <a:r>
              <a:rPr lang="tr-TR" altLang="en-US" dirty="0"/>
              <a:t> a</a:t>
            </a:r>
            <a:r>
              <a:rPr lang="en-US" altLang="en-US" dirty="0"/>
              <a:t>t universities.</a:t>
            </a:r>
          </a:p>
          <a:p>
            <a:pPr fontAlgn="base">
              <a:lnSpc>
                <a:spcPct val="90000"/>
              </a:lnSpc>
              <a:spcAft>
                <a:spcPct val="0"/>
              </a:spcAft>
              <a:buClr>
                <a:schemeClr val="accent1"/>
              </a:buClr>
              <a:buSzPct val="80000"/>
              <a:buFont typeface="Arial" charset="0"/>
              <a:buChar char="►"/>
            </a:pPr>
            <a:endParaRPr lang="en-US" altLang="en-US" dirty="0"/>
          </a:p>
          <a:p>
            <a:pPr fontAlgn="base">
              <a:lnSpc>
                <a:spcPct val="90000"/>
              </a:lnSpc>
              <a:spcAft>
                <a:spcPct val="0"/>
              </a:spcAft>
              <a:buClr>
                <a:schemeClr val="accent1"/>
              </a:buClr>
              <a:buSzPct val="80000"/>
              <a:buFont typeface="Arial" charset="0"/>
              <a:buChar char="►"/>
            </a:pPr>
            <a:r>
              <a:rPr lang="en-US" altLang="en-US" dirty="0"/>
              <a:t>MATLAB consists of toolboxes that provide specific results for applications in specific areas.</a:t>
            </a:r>
          </a:p>
          <a:p>
            <a:pPr fontAlgn="base">
              <a:lnSpc>
                <a:spcPct val="90000"/>
              </a:lnSpc>
              <a:spcAft>
                <a:spcPct val="0"/>
              </a:spcAft>
              <a:buClr>
                <a:schemeClr val="accent1"/>
              </a:buClr>
              <a:buSzPct val="80000"/>
              <a:buFont typeface="Arial" charset="0"/>
              <a:buChar char="►"/>
            </a:pPr>
            <a:endParaRPr lang="en-US" altLang="en-US" dirty="0"/>
          </a:p>
          <a:p>
            <a:pPr fontAlgn="base">
              <a:lnSpc>
                <a:spcPct val="90000"/>
              </a:lnSpc>
              <a:spcAft>
                <a:spcPct val="0"/>
              </a:spcAft>
              <a:buClr>
                <a:schemeClr val="accent1"/>
              </a:buClr>
              <a:buSzPct val="80000"/>
              <a:buFont typeface="Arial" charset="0"/>
              <a:buChar char="►"/>
            </a:pPr>
            <a:r>
              <a:rPr lang="en-US" altLang="en-US" dirty="0"/>
              <a:t>The image processing toolbox, which is one of them, consists of the sum of MATLAB functions (M-functions or M-files) developed for solving problems related to digital image processing.</a:t>
            </a:r>
          </a:p>
        </p:txBody>
      </p:sp>
    </p:spTree>
    <p:extLst>
      <p:ext uri="{BB962C8B-B14F-4D97-AF65-F5344CB8AC3E}">
        <p14:creationId xmlns:p14="http://schemas.microsoft.com/office/powerpoint/2010/main" xmlns="" val="374850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26</a:t>
            </a:fld>
            <a:endParaRPr lang="tr-TR"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1533523"/>
            <a:ext cx="8248832" cy="45597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9821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27</a:t>
            </a:fld>
            <a:endParaRPr lang="tr-TR"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1533523"/>
            <a:ext cx="8248832" cy="4806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7674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28</a:t>
            </a:fld>
            <a:endParaRPr lang="tr-TR"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6084" y="1124744"/>
            <a:ext cx="8260292" cy="52504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23069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29</a:t>
            </a:fld>
            <a:endParaRPr lang="tr-T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5838" y="1481138"/>
            <a:ext cx="7172325" cy="3895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8136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858000"/>
          </a:xfrm>
        </p:spPr>
        <p:txBody>
          <a:bodyPr>
            <a:normAutofit fontScale="92500" lnSpcReduction="10000"/>
          </a:bodyPr>
          <a:lstStyle/>
          <a:p>
            <a:pPr>
              <a:buNone/>
            </a:pPr>
            <a:r>
              <a:rPr lang="en-US" b="1" dirty="0" smtClean="0"/>
              <a:t>Prerequisite:</a:t>
            </a:r>
          </a:p>
          <a:p>
            <a:pPr>
              <a:buNone/>
            </a:pPr>
            <a:r>
              <a:rPr lang="en-US" dirty="0" smtClean="0"/>
              <a:t>-Matrix calculation; </a:t>
            </a:r>
          </a:p>
          <a:p>
            <a:pPr>
              <a:buNone/>
            </a:pPr>
            <a:r>
              <a:rPr lang="en-US" dirty="0" smtClean="0"/>
              <a:t>-Signal processing;</a:t>
            </a:r>
          </a:p>
          <a:p>
            <a:pPr>
              <a:buNone/>
            </a:pPr>
            <a:r>
              <a:rPr lang="en-US" dirty="0" smtClean="0"/>
              <a:t>-Programming in </a:t>
            </a:r>
            <a:r>
              <a:rPr lang="en-US" dirty="0" err="1" smtClean="0"/>
              <a:t>matlab</a:t>
            </a:r>
            <a:r>
              <a:rPr lang="en-US" dirty="0" smtClean="0"/>
              <a:t>.</a:t>
            </a:r>
          </a:p>
          <a:p>
            <a:pPr>
              <a:buNone/>
            </a:pPr>
            <a:r>
              <a:rPr lang="en-US" b="1" dirty="0" smtClean="0">
                <a:latin typeface="Calibri" pitchFamily="34" charset="0"/>
                <a:ea typeface="Calibri" pitchFamily="34" charset="0"/>
                <a:cs typeface="Arial" pitchFamily="34" charset="0"/>
              </a:rPr>
              <a:t>Grading:                                 </a:t>
            </a:r>
            <a:r>
              <a:rPr lang="en-US" b="1" dirty="0" smtClean="0"/>
              <a:t>Bonus: </a:t>
            </a:r>
            <a:endParaRPr lang="en-US" dirty="0" smtClean="0"/>
          </a:p>
          <a:p>
            <a:pPr indent="457200" fontAlgn="base">
              <a:spcBef>
                <a:spcPct val="0"/>
              </a:spcBef>
              <a:spcAft>
                <a:spcPct val="0"/>
              </a:spcAft>
              <a:buAutoNum type="arabicParenR"/>
            </a:pPr>
            <a:r>
              <a:rPr lang="en-US" dirty="0" smtClean="0">
                <a:latin typeface="Calibri" pitchFamily="34" charset="0"/>
                <a:ea typeface="Calibri" pitchFamily="34" charset="0"/>
                <a:cs typeface="Arial" pitchFamily="34" charset="0"/>
              </a:rPr>
              <a:t>Midterm exam 40%    - </a:t>
            </a:r>
            <a:r>
              <a:rPr lang="en-US" dirty="0" smtClean="0"/>
              <a:t>Homework      - </a:t>
            </a:r>
            <a:r>
              <a:rPr lang="en-US" altLang="en-US" dirty="0" smtClean="0"/>
              <a:t>Project</a:t>
            </a:r>
            <a:endParaRPr lang="en-US" dirty="0" smtClean="0">
              <a:latin typeface="Arial" pitchFamily="34" charset="0"/>
              <a:cs typeface="Arial" pitchFamily="34" charset="0"/>
            </a:endParaRPr>
          </a:p>
          <a:p>
            <a:pPr indent="457200" fontAlgn="base">
              <a:spcBef>
                <a:spcPct val="0"/>
              </a:spcBef>
              <a:spcAft>
                <a:spcPct val="0"/>
              </a:spcAft>
              <a:buAutoNum type="arabicParenR"/>
            </a:pPr>
            <a:r>
              <a:rPr lang="en-US" dirty="0" smtClean="0">
                <a:latin typeface="Calibri" pitchFamily="34" charset="0"/>
                <a:ea typeface="Calibri" pitchFamily="34" charset="0"/>
                <a:cs typeface="Arial" pitchFamily="34" charset="0"/>
              </a:rPr>
              <a:t>Final exam 60%           - Participation and attendance</a:t>
            </a:r>
            <a:endParaRPr lang="en-US" b="1" dirty="0" smtClean="0"/>
          </a:p>
          <a:p>
            <a:pPr>
              <a:buNone/>
            </a:pPr>
            <a:r>
              <a:rPr lang="en-US" b="1" dirty="0" smtClean="0"/>
              <a:t>Resources</a:t>
            </a:r>
            <a:endParaRPr lang="fr-FR" b="1" dirty="0" smtClean="0"/>
          </a:p>
          <a:p>
            <a:r>
              <a:rPr lang="en-US" dirty="0" smtClean="0"/>
              <a:t>Digital Image Processing Using </a:t>
            </a:r>
            <a:r>
              <a:rPr lang="en-US" dirty="0" err="1" smtClean="0"/>
              <a:t>Matlab</a:t>
            </a:r>
            <a:r>
              <a:rPr lang="en-US" dirty="0" smtClean="0"/>
              <a:t>, Gonzalez &amp; Richard E. Woods, Steven L. </a:t>
            </a:r>
            <a:r>
              <a:rPr lang="en-US" dirty="0" err="1" smtClean="0"/>
              <a:t>Eddins</a:t>
            </a:r>
            <a:r>
              <a:rPr lang="en-US" dirty="0" smtClean="0"/>
              <a:t> , </a:t>
            </a:r>
            <a:r>
              <a:rPr lang="en-US" dirty="0" err="1" smtClean="0"/>
              <a:t>Gatesmark</a:t>
            </a:r>
            <a:r>
              <a:rPr lang="en-US" dirty="0" smtClean="0"/>
              <a:t> Publishing, 2009</a:t>
            </a:r>
          </a:p>
          <a:p>
            <a:r>
              <a:rPr lang="en-US" dirty="0" smtClean="0"/>
              <a:t>Gonzalez, R. C., &amp; Woods, R. E. (2018). Digital Image Processing. Pearson. https://books.google.com.tr/books?id=0F05vgAACAAJ </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30</a:t>
            </a:fld>
            <a:endParaRPr lang="tr-T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81113" y="1338263"/>
            <a:ext cx="6581775" cy="4181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1679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31</a:t>
            </a:fld>
            <a:endParaRPr lang="tr-T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52513" y="1128713"/>
            <a:ext cx="7038975" cy="4600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32</a:t>
            </a:fld>
            <a:endParaRPr lang="tr-T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38238" y="957263"/>
            <a:ext cx="6867525" cy="4943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33</a:t>
            </a:fld>
            <a:endParaRPr lang="tr-TR"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14413" y="1595438"/>
            <a:ext cx="7115175" cy="3667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34</a:t>
            </a:fld>
            <a:endParaRPr lang="tr-T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14413" y="1014413"/>
            <a:ext cx="7115175" cy="4829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35</a:t>
            </a:fld>
            <a:endParaRPr lang="tr-TR"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43013" y="1500188"/>
            <a:ext cx="6657975" cy="38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36</a:t>
            </a:fld>
            <a:endParaRPr lang="tr-TR"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66838" y="1081088"/>
            <a:ext cx="6410325" cy="4695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37</a:t>
            </a:fld>
            <a:endParaRPr lang="tr-TR"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90613" y="1014413"/>
            <a:ext cx="6962775" cy="4829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0691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38</a:t>
            </a:fld>
            <a:endParaRPr lang="tr-TR"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66813" y="1243013"/>
            <a:ext cx="6810375" cy="4371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850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39</a:t>
            </a:fld>
            <a:endParaRPr lang="tr-TR"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5363" y="1328738"/>
            <a:ext cx="7153275" cy="4200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85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How to get the most out of this class</a:t>
            </a:r>
            <a:endParaRPr lang="en-US" dirty="0"/>
          </a:p>
        </p:txBody>
      </p:sp>
      <p:sp>
        <p:nvSpPr>
          <p:cNvPr id="3" name="Content Placeholder 2"/>
          <p:cNvSpPr>
            <a:spLocks noGrp="1"/>
          </p:cNvSpPr>
          <p:nvPr>
            <p:ph idx="1"/>
          </p:nvPr>
        </p:nvSpPr>
        <p:spPr>
          <a:xfrm>
            <a:off x="0" y="1143000"/>
            <a:ext cx="6096000" cy="5715000"/>
          </a:xfrm>
        </p:spPr>
        <p:txBody>
          <a:bodyPr>
            <a:normAutofit/>
          </a:bodyPr>
          <a:lstStyle/>
          <a:p>
            <a:r>
              <a:rPr lang="en-US" dirty="0" smtClean="0"/>
              <a:t>Revise your courses in the same day</a:t>
            </a:r>
          </a:p>
          <a:p>
            <a:pPr algn="ctr">
              <a:buNone/>
            </a:pPr>
            <a:r>
              <a:rPr lang="en-US" dirty="0" smtClean="0"/>
              <a:t>(The big mountain is a group</a:t>
            </a:r>
          </a:p>
          <a:p>
            <a:pPr algn="ctr">
              <a:buNone/>
            </a:pPr>
            <a:r>
              <a:rPr lang="en-US" dirty="0" smtClean="0"/>
              <a:t> of small rocks)</a:t>
            </a:r>
          </a:p>
          <a:p>
            <a:r>
              <a:rPr lang="en-US" dirty="0" smtClean="0"/>
              <a:t>Solve problems as much as you can  (exercise)</a:t>
            </a:r>
          </a:p>
          <a:p>
            <a:r>
              <a:rPr lang="en-US" dirty="0" smtClean="0"/>
              <a:t>Do your homework by yourself </a:t>
            </a:r>
          </a:p>
          <a:p>
            <a:pPr algn="ctr">
              <a:buNone/>
            </a:pPr>
            <a:r>
              <a:rPr lang="en-US" dirty="0" smtClean="0"/>
              <a:t>(Don't copy and paste from your classmates)  I believe in your abilities</a:t>
            </a:r>
            <a:endParaRPr lang="en-US" dirty="0"/>
          </a:p>
        </p:txBody>
      </p:sp>
      <p:pic>
        <p:nvPicPr>
          <p:cNvPr id="4" name="Picture 3" descr="Rocks stacked on mountain top - Stock Photo - Dissolve"/>
          <p:cNvPicPr>
            <a:picLocks noChangeAspect="1"/>
          </p:cNvPicPr>
          <p:nvPr/>
        </p:nvPicPr>
        <p:blipFill>
          <a:blip r:embed="rId2" cstate="print"/>
          <a:srcRect/>
          <a:stretch>
            <a:fillRect/>
          </a:stretch>
        </p:blipFill>
        <p:spPr bwMode="auto">
          <a:xfrm>
            <a:off x="6214872" y="1143000"/>
            <a:ext cx="2852928" cy="1904329"/>
          </a:xfrm>
          <a:prstGeom prst="rect">
            <a:avLst/>
          </a:prstGeom>
          <a:noFill/>
          <a:ln w="9525">
            <a:noFill/>
            <a:miter lim="800000"/>
            <a:headEnd/>
            <a:tailEnd/>
          </a:ln>
        </p:spPr>
      </p:pic>
      <p:pic>
        <p:nvPicPr>
          <p:cNvPr id="5" name="Picture 4" descr="Prevention of Cheating in School | Adam The Teacher"/>
          <p:cNvPicPr>
            <a:picLocks noChangeAspect="1"/>
          </p:cNvPicPr>
          <p:nvPr/>
        </p:nvPicPr>
        <p:blipFill>
          <a:blip r:embed="rId3" cstate="print"/>
          <a:srcRect/>
          <a:stretch>
            <a:fillRect/>
          </a:stretch>
        </p:blipFill>
        <p:spPr bwMode="auto">
          <a:xfrm>
            <a:off x="6229380" y="4890150"/>
            <a:ext cx="2838420" cy="1891650"/>
          </a:xfrm>
          <a:prstGeom prst="rect">
            <a:avLst/>
          </a:prstGeom>
          <a:noFill/>
          <a:ln w="9525">
            <a:noFill/>
            <a:miter lim="800000"/>
            <a:headEnd/>
            <a:tailEnd/>
          </a:ln>
        </p:spPr>
      </p:pic>
      <p:pic>
        <p:nvPicPr>
          <p:cNvPr id="11266" name="Picture 2" descr="What training do practice staff need? | Practice Business"/>
          <p:cNvPicPr>
            <a:picLocks noChangeAspect="1" noChangeArrowheads="1"/>
          </p:cNvPicPr>
          <p:nvPr/>
        </p:nvPicPr>
        <p:blipFill>
          <a:blip r:embed="rId4"/>
          <a:srcRect/>
          <a:stretch>
            <a:fillRect/>
          </a:stretch>
        </p:blipFill>
        <p:spPr bwMode="auto">
          <a:xfrm>
            <a:off x="6173343" y="3124200"/>
            <a:ext cx="2906078" cy="1633061"/>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40</a:t>
            </a:fld>
            <a:endParaRPr lang="tr-TR"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81088" y="966788"/>
            <a:ext cx="6981825" cy="4924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850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41</a:t>
            </a:fld>
            <a:endParaRPr lang="tr-TR"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33463" y="1023938"/>
            <a:ext cx="7077075" cy="4810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850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42</a:t>
            </a:fld>
            <a:endParaRPr lang="tr-TR"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81063" y="1185863"/>
            <a:ext cx="7381875" cy="4486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40692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11770"/>
            <a:ext cx="8928992" cy="940966"/>
          </a:xfrm>
        </p:spPr>
        <p:txBody>
          <a:bodyPr>
            <a:normAutofit/>
          </a:bodyPr>
          <a:lstStyle/>
          <a:p>
            <a:pPr algn="l"/>
            <a:r>
              <a:rPr lang="en-US" altLang="en-US" sz="3200" dirty="0">
                <a:effectLst>
                  <a:outerShdw blurRad="38100" dist="38100" dir="2700000" algn="tl">
                    <a:srgbClr val="000000">
                      <a:alpha val="43137"/>
                    </a:srgbClr>
                  </a:outerShdw>
                </a:effectLst>
              </a:rPr>
              <a:t>Introduction to the MATLAB</a:t>
            </a:r>
            <a:endParaRPr lang="en-US" sz="3200"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
        <p:nvSpPr>
          <p:cNvPr id="4" name="Slayt Numarası Yer Tutucusu 3"/>
          <p:cNvSpPr>
            <a:spLocks noGrp="1"/>
          </p:cNvSpPr>
          <p:nvPr>
            <p:ph type="sldNum" sz="quarter" idx="12"/>
          </p:nvPr>
        </p:nvSpPr>
        <p:spPr/>
        <p:txBody>
          <a:bodyPr/>
          <a:lstStyle/>
          <a:p>
            <a:fld id="{B72B4E33-6C12-49AB-8ACD-C129444DF202}" type="slidenum">
              <a:rPr lang="tr-TR" smtClean="0"/>
              <a:pPr/>
              <a:t>43</a:t>
            </a:fld>
            <a:endParaRPr lang="tr-TR"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09663" y="862013"/>
            <a:ext cx="6924675" cy="5133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143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Class Rules</a:t>
            </a:r>
            <a:endParaRPr lang="en-US" dirty="0"/>
          </a:p>
        </p:txBody>
      </p:sp>
      <p:sp>
        <p:nvSpPr>
          <p:cNvPr id="3" name="Content Placeholder 2"/>
          <p:cNvSpPr>
            <a:spLocks noGrp="1"/>
          </p:cNvSpPr>
          <p:nvPr>
            <p:ph idx="1"/>
          </p:nvPr>
        </p:nvSpPr>
        <p:spPr>
          <a:xfrm>
            <a:off x="0" y="1066800"/>
            <a:ext cx="9144000" cy="5791200"/>
          </a:xfrm>
        </p:spPr>
        <p:txBody>
          <a:bodyPr>
            <a:normAutofit fontScale="92500"/>
          </a:bodyPr>
          <a:lstStyle/>
          <a:p>
            <a:pPr algn="just"/>
            <a:r>
              <a:rPr lang="en-US" dirty="0" smtClean="0"/>
              <a:t>Your safety is so impotent so keep a distance between each other and wearing your masks please</a:t>
            </a:r>
          </a:p>
          <a:p>
            <a:pPr algn="just"/>
            <a:r>
              <a:rPr lang="en-US" dirty="0" smtClean="0"/>
              <a:t>Respect and civility in the class and when you are invited to speak</a:t>
            </a:r>
          </a:p>
          <a:p>
            <a:pPr algn="just"/>
            <a:r>
              <a:rPr lang="en-US" dirty="0" smtClean="0"/>
              <a:t>Since it is English program so we will use English in/out of our classes </a:t>
            </a:r>
          </a:p>
          <a:p>
            <a:pPr algn="just"/>
            <a:r>
              <a:rPr lang="en-US" dirty="0" smtClean="0"/>
              <a:t>Please avoid using your cell phones during our classes</a:t>
            </a:r>
          </a:p>
          <a:p>
            <a:pPr algn="just"/>
            <a:r>
              <a:rPr lang="en-US" dirty="0" smtClean="0"/>
              <a:t>If there is anything to discuss, raise your hand and share it with us (avoid privet talking or discussion of irrelevant topics)</a:t>
            </a:r>
          </a:p>
          <a:p>
            <a:pPr algn="just"/>
            <a:r>
              <a:rPr lang="en-US" dirty="0" smtClean="0"/>
              <a:t>Open minded to having fun and being positive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What is a digital image</a:t>
            </a:r>
          </a:p>
          <a:p>
            <a:pPr marL="514350" indent="-514350">
              <a:buAutoNum type="arabicParenR"/>
            </a:pPr>
            <a:r>
              <a:rPr lang="en-US" dirty="0" smtClean="0"/>
              <a:t>Characteristics of a digital image </a:t>
            </a:r>
          </a:p>
          <a:p>
            <a:pPr marL="514350" indent="-514350">
              <a:buAutoNum type="arabicParenR"/>
            </a:pPr>
            <a:r>
              <a:rPr lang="en-US" dirty="0" smtClean="0"/>
              <a:t>Categories of digital images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APPLICATION AREAS</a:t>
            </a:r>
            <a:endParaRPr lang="en-US" dirty="0"/>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srcRect/>
          <a:stretch>
            <a:fillRect/>
          </a:stretch>
        </p:blipFill>
        <p:spPr bwMode="auto">
          <a:xfrm>
            <a:off x="381000" y="1219200"/>
            <a:ext cx="8362950" cy="56292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Contents</a:t>
            </a:r>
            <a:endParaRPr lang="en-US" dirty="0"/>
          </a:p>
        </p:txBody>
      </p:sp>
      <p:sp>
        <p:nvSpPr>
          <p:cNvPr id="3" name="Content Placeholder 2"/>
          <p:cNvSpPr>
            <a:spLocks noGrp="1"/>
          </p:cNvSpPr>
          <p:nvPr>
            <p:ph idx="1"/>
          </p:nvPr>
        </p:nvSpPr>
        <p:spPr/>
        <p:txBody>
          <a:bodyPr/>
          <a:lstStyle/>
          <a:p>
            <a:endParaRPr lang="en-US" dirty="0"/>
          </a:p>
        </p:txBody>
      </p:sp>
      <p:grpSp>
        <p:nvGrpSpPr>
          <p:cNvPr id="37" name="Group 35"/>
          <p:cNvGrpSpPr>
            <a:grpSpLocks/>
          </p:cNvGrpSpPr>
          <p:nvPr/>
        </p:nvGrpSpPr>
        <p:grpSpPr bwMode="auto">
          <a:xfrm>
            <a:off x="0" y="1219200"/>
            <a:ext cx="9372600" cy="5638800"/>
            <a:chOff x="285" y="4860"/>
            <a:chExt cx="11040" cy="6555"/>
          </a:xfrm>
        </p:grpSpPr>
        <p:sp>
          <p:nvSpPr>
            <p:cNvPr id="38" name="Rectangle 36"/>
            <p:cNvSpPr>
              <a:spLocks noChangeArrowheads="1"/>
            </p:cNvSpPr>
            <p:nvPr/>
          </p:nvSpPr>
          <p:spPr bwMode="auto">
            <a:xfrm>
              <a:off x="8160" y="6195"/>
              <a:ext cx="1920" cy="48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Decompression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37"/>
            <p:cNvSpPr>
              <a:spLocks noChangeArrowheads="1"/>
            </p:cNvSpPr>
            <p:nvPr/>
          </p:nvSpPr>
          <p:spPr bwMode="auto">
            <a:xfrm>
              <a:off x="5655" y="7260"/>
              <a:ext cx="1695" cy="5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Pre-processing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38"/>
            <p:cNvSpPr>
              <a:spLocks noChangeArrowheads="1"/>
            </p:cNvSpPr>
            <p:nvPr/>
          </p:nvSpPr>
          <p:spPr bwMode="auto">
            <a:xfrm>
              <a:off x="2040" y="7185"/>
              <a:ext cx="1635" cy="52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Digitization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39"/>
            <p:cNvSpPr>
              <a:spLocks noChangeArrowheads="1"/>
            </p:cNvSpPr>
            <p:nvPr/>
          </p:nvSpPr>
          <p:spPr bwMode="auto">
            <a:xfrm>
              <a:off x="285" y="7080"/>
              <a:ext cx="1515" cy="8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Input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Rectangle 40"/>
            <p:cNvSpPr>
              <a:spLocks noChangeArrowheads="1"/>
            </p:cNvSpPr>
            <p:nvPr/>
          </p:nvSpPr>
          <p:spPr bwMode="auto">
            <a:xfrm>
              <a:off x="4440" y="8250"/>
              <a:ext cx="1470" cy="6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Restoration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41"/>
            <p:cNvSpPr>
              <a:spLocks noChangeArrowheads="1"/>
            </p:cNvSpPr>
            <p:nvPr/>
          </p:nvSpPr>
          <p:spPr bwMode="auto">
            <a:xfrm>
              <a:off x="4290" y="6195"/>
              <a:ext cx="1695" cy="5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Compression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Rectangle 42"/>
            <p:cNvSpPr>
              <a:spLocks noChangeArrowheads="1"/>
            </p:cNvSpPr>
            <p:nvPr/>
          </p:nvSpPr>
          <p:spPr bwMode="auto">
            <a:xfrm>
              <a:off x="9360" y="9705"/>
              <a:ext cx="1215" cy="43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Decision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43"/>
            <p:cNvSpPr>
              <a:spLocks noChangeArrowheads="1"/>
            </p:cNvSpPr>
            <p:nvPr/>
          </p:nvSpPr>
          <p:spPr bwMode="auto">
            <a:xfrm>
              <a:off x="9120" y="8655"/>
              <a:ext cx="1680" cy="51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t>Interpretation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Rectangle 44"/>
            <p:cNvSpPr>
              <a:spLocks noChangeArrowheads="1"/>
            </p:cNvSpPr>
            <p:nvPr/>
          </p:nvSpPr>
          <p:spPr bwMode="auto">
            <a:xfrm>
              <a:off x="9105" y="7320"/>
              <a:ext cx="1695" cy="4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solidFill>
                    <a:schemeClr val="tx1"/>
                  </a:solidFill>
                  <a:latin typeface="Times New Roman" pitchFamily="18" charset="0"/>
                  <a:ea typeface="Arial" pitchFamily="34" charset="0"/>
                  <a:cs typeface="Arial" pitchFamily="34" charset="0"/>
                </a:rPr>
                <a:t>Segmentation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45"/>
            <p:cNvSpPr>
              <a:spLocks noChangeArrowheads="1"/>
            </p:cNvSpPr>
            <p:nvPr/>
          </p:nvSpPr>
          <p:spPr bwMode="auto">
            <a:xfrm>
              <a:off x="960" y="8250"/>
              <a:ext cx="1230" cy="7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Analog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Rectangle 46"/>
            <p:cNvSpPr>
              <a:spLocks noChangeArrowheads="1"/>
            </p:cNvSpPr>
            <p:nvPr/>
          </p:nvSpPr>
          <p:spPr bwMode="auto">
            <a:xfrm>
              <a:off x="3000" y="8235"/>
              <a:ext cx="1230" cy="7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Digital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Rectangle 47"/>
            <p:cNvSpPr>
              <a:spLocks noChangeArrowheads="1"/>
            </p:cNvSpPr>
            <p:nvPr/>
          </p:nvSpPr>
          <p:spPr bwMode="auto">
            <a:xfrm>
              <a:off x="1905" y="5415"/>
              <a:ext cx="1965" cy="78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Creation of</a:t>
              </a:r>
            </a:p>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Rectangle 48"/>
            <p:cNvSpPr>
              <a:spLocks noChangeArrowheads="1"/>
            </p:cNvSpPr>
            <p:nvPr/>
          </p:nvSpPr>
          <p:spPr bwMode="auto">
            <a:xfrm>
              <a:off x="6225" y="5235"/>
              <a:ext cx="1695" cy="6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algn="ctr"/>
              <a:r>
                <a:rPr lang="en-US" sz="1200" b="1" dirty="0" smtClean="0">
                  <a:latin typeface="Times New Roman" pitchFamily="18" charset="0"/>
                  <a:ea typeface="Arial" pitchFamily="34" charset="0"/>
                  <a:cs typeface="Arial" pitchFamily="34" charset="0"/>
                </a:rPr>
                <a:t>Remote </a:t>
              </a:r>
            </a:p>
            <a:p>
              <a:pPr algn="ctr"/>
              <a:r>
                <a:rPr lang="en-US" sz="1200" b="1" dirty="0" smtClean="0">
                  <a:latin typeface="Times New Roman" pitchFamily="18" charset="0"/>
                  <a:ea typeface="Arial" pitchFamily="34" charset="0"/>
                  <a:cs typeface="Arial" pitchFamily="34" charset="0"/>
                </a:rPr>
                <a:t>diagnosis</a:t>
              </a:r>
            </a:p>
          </p:txBody>
        </p:sp>
        <p:sp>
          <p:nvSpPr>
            <p:cNvPr id="51" name="Rectangle 49"/>
            <p:cNvSpPr>
              <a:spLocks noChangeArrowheads="1"/>
            </p:cNvSpPr>
            <p:nvPr/>
          </p:nvSpPr>
          <p:spPr bwMode="auto">
            <a:xfrm>
              <a:off x="8940" y="4860"/>
              <a:ext cx="2385" cy="76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Partition the image into homogeneous zones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Rectangle 50"/>
            <p:cNvSpPr>
              <a:spLocks noChangeArrowheads="1"/>
            </p:cNvSpPr>
            <p:nvPr/>
          </p:nvSpPr>
          <p:spPr bwMode="auto">
            <a:xfrm>
              <a:off x="6330" y="8070"/>
              <a:ext cx="2370" cy="7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fr-FR" sz="1200" b="1" dirty="0" err="1" smtClean="0">
                  <a:latin typeface="Times New Roman" pitchFamily="18" charset="0"/>
                  <a:ea typeface="Arial" pitchFamily="34" charset="0"/>
                  <a:cs typeface="Arial" pitchFamily="34" charset="0"/>
                </a:rPr>
                <a:t>Improve</a:t>
              </a:r>
              <a:r>
                <a:rPr lang="fr-FR" sz="1200" b="1" dirty="0" smtClean="0">
                  <a:latin typeface="Times New Roman" pitchFamily="18" charset="0"/>
                  <a:ea typeface="Arial" pitchFamily="34" charset="0"/>
                  <a:cs typeface="Arial" pitchFamily="34" charset="0"/>
                </a:rPr>
                <a:t> image </a:t>
              </a:r>
              <a:r>
                <a:rPr lang="fr-FR" sz="1200" b="1" dirty="0" err="1" smtClean="0">
                  <a:latin typeface="Times New Roman" pitchFamily="18" charset="0"/>
                  <a:ea typeface="Arial" pitchFamily="34" charset="0"/>
                  <a:cs typeface="Arial" pitchFamily="34" charset="0"/>
                </a:rPr>
                <a:t>quality</a:t>
              </a:r>
              <a:r>
                <a:rPr lang="fr-FR" sz="1200" b="1" dirty="0" smtClean="0">
                  <a:latin typeface="Times New Roman" pitchFamily="18" charset="0"/>
                  <a:ea typeface="Arial" pitchFamily="34" charset="0"/>
                  <a:cs typeface="Arial" pitchFamily="34" charset="0"/>
                </a:rPr>
                <a:t> (</a:t>
              </a:r>
              <a:r>
                <a:rPr lang="fr-FR" sz="1200" b="1" dirty="0" err="1" smtClean="0">
                  <a:latin typeface="Times New Roman" pitchFamily="18" charset="0"/>
                  <a:ea typeface="Arial" pitchFamily="34" charset="0"/>
                  <a:cs typeface="Arial" pitchFamily="34" charset="0"/>
                </a:rPr>
                <a:t>filtering</a:t>
              </a:r>
              <a:r>
                <a:rPr lang="fr-FR" sz="1200" b="1" dirty="0" smtClean="0">
                  <a:latin typeface="Times New Roman" pitchFamily="18" charset="0"/>
                  <a:ea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Rectangle 51"/>
            <p:cNvSpPr>
              <a:spLocks noChangeArrowheads="1"/>
            </p:cNvSpPr>
            <p:nvPr/>
          </p:nvSpPr>
          <p:spPr bwMode="auto">
            <a:xfrm>
              <a:off x="4440" y="9330"/>
              <a:ext cx="1380" cy="4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Correction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52"/>
            <p:cNvSpPr>
              <a:spLocks noChangeArrowheads="1"/>
            </p:cNvSpPr>
            <p:nvPr/>
          </p:nvSpPr>
          <p:spPr bwMode="auto">
            <a:xfrm>
              <a:off x="6720" y="10305"/>
              <a:ext cx="2385" cy="111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200" b="1" dirty="0" smtClean="0">
                  <a:latin typeface="Times New Roman" pitchFamily="18" charset="0"/>
                  <a:ea typeface="Arial" pitchFamily="34" charset="0"/>
                  <a:cs typeface="Arial" pitchFamily="34" charset="0"/>
                </a:rPr>
                <a:t>The domain expert who will make the decision</a:t>
              </a:r>
            </a:p>
          </p:txBody>
        </p:sp>
        <p:cxnSp>
          <p:nvCxnSpPr>
            <p:cNvPr id="55" name="AutoShape 53"/>
            <p:cNvCxnSpPr>
              <a:cxnSpLocks noChangeShapeType="1"/>
            </p:cNvCxnSpPr>
            <p:nvPr/>
          </p:nvCxnSpPr>
          <p:spPr bwMode="auto">
            <a:xfrm flipV="1">
              <a:off x="1800" y="7440"/>
              <a:ext cx="240" cy="15"/>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56" name="AutoShape 54"/>
            <p:cNvCxnSpPr>
              <a:cxnSpLocks noChangeShapeType="1"/>
            </p:cNvCxnSpPr>
            <p:nvPr/>
          </p:nvCxnSpPr>
          <p:spPr bwMode="auto">
            <a:xfrm>
              <a:off x="3675" y="7440"/>
              <a:ext cx="198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57" name="AutoShape 55"/>
            <p:cNvCxnSpPr>
              <a:cxnSpLocks noChangeShapeType="1"/>
            </p:cNvCxnSpPr>
            <p:nvPr/>
          </p:nvCxnSpPr>
          <p:spPr bwMode="auto">
            <a:xfrm>
              <a:off x="7350" y="7440"/>
              <a:ext cx="177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58" name="AutoShape 56"/>
            <p:cNvCxnSpPr>
              <a:cxnSpLocks noChangeShapeType="1"/>
            </p:cNvCxnSpPr>
            <p:nvPr/>
          </p:nvCxnSpPr>
          <p:spPr bwMode="auto">
            <a:xfrm>
              <a:off x="9945" y="7785"/>
              <a:ext cx="0" cy="87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59" name="AutoShape 57"/>
            <p:cNvCxnSpPr>
              <a:cxnSpLocks noChangeShapeType="1"/>
            </p:cNvCxnSpPr>
            <p:nvPr/>
          </p:nvCxnSpPr>
          <p:spPr bwMode="auto">
            <a:xfrm>
              <a:off x="9945" y="9165"/>
              <a:ext cx="0" cy="54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0" name="AutoShape 58"/>
            <p:cNvCxnSpPr>
              <a:cxnSpLocks noChangeShapeType="1"/>
            </p:cNvCxnSpPr>
            <p:nvPr/>
          </p:nvCxnSpPr>
          <p:spPr bwMode="auto">
            <a:xfrm>
              <a:off x="5025" y="6705"/>
              <a:ext cx="15" cy="1545"/>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61" name="AutoShape 59"/>
            <p:cNvCxnSpPr>
              <a:cxnSpLocks noChangeShapeType="1"/>
            </p:cNvCxnSpPr>
            <p:nvPr/>
          </p:nvCxnSpPr>
          <p:spPr bwMode="auto">
            <a:xfrm flipH="1" flipV="1">
              <a:off x="3870" y="6075"/>
              <a:ext cx="420" cy="12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2" name="AutoShape 60"/>
            <p:cNvCxnSpPr>
              <a:cxnSpLocks noChangeShapeType="1"/>
            </p:cNvCxnSpPr>
            <p:nvPr/>
          </p:nvCxnSpPr>
          <p:spPr bwMode="auto">
            <a:xfrm>
              <a:off x="5985" y="6450"/>
              <a:ext cx="2175" cy="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63" name="AutoShape 61"/>
            <p:cNvCxnSpPr>
              <a:cxnSpLocks noChangeShapeType="1"/>
            </p:cNvCxnSpPr>
            <p:nvPr/>
          </p:nvCxnSpPr>
          <p:spPr bwMode="auto">
            <a:xfrm>
              <a:off x="7065" y="5910"/>
              <a:ext cx="15" cy="540"/>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64" name="AutoShape 62"/>
            <p:cNvCxnSpPr>
              <a:cxnSpLocks noChangeShapeType="1"/>
            </p:cNvCxnSpPr>
            <p:nvPr/>
          </p:nvCxnSpPr>
          <p:spPr bwMode="auto">
            <a:xfrm flipV="1">
              <a:off x="10320" y="5625"/>
              <a:ext cx="0" cy="1695"/>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5" name="AutoShape 63"/>
            <p:cNvCxnSpPr>
              <a:cxnSpLocks noChangeShapeType="1"/>
            </p:cNvCxnSpPr>
            <p:nvPr/>
          </p:nvCxnSpPr>
          <p:spPr bwMode="auto">
            <a:xfrm flipH="1">
              <a:off x="9120" y="10140"/>
              <a:ext cx="405" cy="255"/>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6" name="AutoShape 64"/>
            <p:cNvCxnSpPr>
              <a:cxnSpLocks noChangeShapeType="1"/>
            </p:cNvCxnSpPr>
            <p:nvPr/>
          </p:nvCxnSpPr>
          <p:spPr bwMode="auto">
            <a:xfrm>
              <a:off x="6720" y="7785"/>
              <a:ext cx="180" cy="285"/>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7" name="AutoShape 65"/>
            <p:cNvCxnSpPr>
              <a:cxnSpLocks noChangeShapeType="1"/>
            </p:cNvCxnSpPr>
            <p:nvPr/>
          </p:nvCxnSpPr>
          <p:spPr bwMode="auto">
            <a:xfrm flipH="1">
              <a:off x="5025" y="8865"/>
              <a:ext cx="135" cy="465"/>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68" name="AutoShape 66"/>
            <p:cNvCxnSpPr>
              <a:cxnSpLocks noChangeShapeType="1"/>
            </p:cNvCxnSpPr>
            <p:nvPr/>
          </p:nvCxnSpPr>
          <p:spPr bwMode="auto">
            <a:xfrm flipV="1">
              <a:off x="1845" y="7440"/>
              <a:ext cx="0" cy="810"/>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69" name="AutoShape 67"/>
            <p:cNvCxnSpPr>
              <a:cxnSpLocks noChangeShapeType="1"/>
            </p:cNvCxnSpPr>
            <p:nvPr/>
          </p:nvCxnSpPr>
          <p:spPr bwMode="auto">
            <a:xfrm flipV="1">
              <a:off x="3780" y="7425"/>
              <a:ext cx="0" cy="810"/>
            </a:xfrm>
            <a:prstGeom prst="straightConnector1">
              <a:avLst/>
            </a:prstGeom>
            <a:ln>
              <a:headEnd/>
              <a:tailEn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digital image?</a:t>
            </a:r>
            <a:endParaRPr lang="en-US" dirty="0"/>
          </a:p>
        </p:txBody>
      </p:sp>
      <p:sp>
        <p:nvSpPr>
          <p:cNvPr id="3" name="Content Placeholder 2"/>
          <p:cNvSpPr>
            <a:spLocks noGrp="1"/>
          </p:cNvSpPr>
          <p:nvPr>
            <p:ph idx="1"/>
          </p:nvPr>
        </p:nvSpPr>
        <p:spPr/>
        <p:txBody>
          <a:bodyPr/>
          <a:lstStyle/>
          <a:p>
            <a:pPr>
              <a:buNone/>
            </a:pPr>
            <a:r>
              <a:rPr lang="en-US" dirty="0" smtClean="0"/>
              <a:t>A digital image contains a finite number of points. These points are called pixels ( </a:t>
            </a:r>
            <a:r>
              <a:rPr lang="en-US" i="1" dirty="0" smtClean="0"/>
              <a:t>"picture element"</a:t>
            </a:r>
            <a:r>
              <a:rPr lang="en-US" dirty="0" smtClean="0"/>
              <a:t> , </a:t>
            </a:r>
            <a:r>
              <a:rPr lang="en-US" dirty="0" err="1" smtClean="0"/>
              <a:t>ie</a:t>
            </a:r>
            <a:r>
              <a:rPr lang="en-US" dirty="0" smtClean="0"/>
              <a:t> picture element).</a:t>
            </a:r>
          </a:p>
          <a:p>
            <a:pPr>
              <a:buNone/>
            </a:pPr>
            <a:r>
              <a:rPr lang="fr-FR" dirty="0" smtClean="0"/>
              <a:t>Exemple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1175</Words>
  <Application>Microsoft Office PowerPoint</Application>
  <PresentationFormat>On-screen Show (4:3)</PresentationFormat>
  <Paragraphs>172</Paragraphs>
  <Slides>43</Slides>
  <Notes>20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Digital Image Processing Applications</vt:lpstr>
      <vt:lpstr>What to Expect</vt:lpstr>
      <vt:lpstr>Slide 3</vt:lpstr>
      <vt:lpstr>How to get the most out of this class</vt:lpstr>
      <vt:lpstr>Class Rules</vt:lpstr>
      <vt:lpstr>Today's Agenda</vt:lpstr>
      <vt:lpstr>APPLICATION AREAS</vt:lpstr>
      <vt:lpstr>Contents</vt:lpstr>
      <vt:lpstr>What is a digital image?</vt:lpstr>
      <vt:lpstr> Characteristics of a digital image  </vt:lpstr>
      <vt:lpstr>Resolution</vt:lpstr>
      <vt:lpstr>Dimension</vt:lpstr>
      <vt:lpstr>Contrast (dynamic)</vt:lpstr>
      <vt:lpstr>Categories of digital images</vt:lpstr>
      <vt:lpstr>Binary image</vt:lpstr>
      <vt:lpstr>Grayscale image</vt:lpstr>
      <vt:lpstr>Intensity Images</vt:lpstr>
      <vt:lpstr>Color image</vt:lpstr>
      <vt:lpstr>Indexed color image</vt:lpstr>
      <vt:lpstr> Raster vs Vector Images: What’s the Difference?</vt:lpstr>
      <vt:lpstr>What is A Raster Image?</vt:lpstr>
      <vt:lpstr>What is A Vector Image?</vt:lpstr>
      <vt:lpstr>Differences Between Vector and Raster Images</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lpstr>Introduction to the MATLAB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Applications</dc:title>
  <dc:creator>user</dc:creator>
  <cp:lastModifiedBy>user</cp:lastModifiedBy>
  <cp:revision>39</cp:revision>
  <dcterms:created xsi:type="dcterms:W3CDTF">2006-08-16T00:00:00Z</dcterms:created>
  <dcterms:modified xsi:type="dcterms:W3CDTF">2021-10-04T17:24:22Z</dcterms:modified>
</cp:coreProperties>
</file>