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00BAE92-35FD-4DB2-A024-49A1B1B0EA4C}" type="datetimeFigureOut">
              <a:rPr lang="tr-TR" smtClean="0"/>
              <a:t>18.05.2022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55F4CE5-A8B1-4637-BB2B-DB9A034DA2F4}"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150175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0BAE92-35FD-4DB2-A024-49A1B1B0EA4C}"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393533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0BAE92-35FD-4DB2-A024-49A1B1B0EA4C}"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240907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00BAE92-35FD-4DB2-A024-49A1B1B0EA4C}" type="datetimeFigureOut">
              <a:rPr lang="tr-TR" smtClean="0"/>
              <a:t>18.05.2022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283694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00BAE92-35FD-4DB2-A024-49A1B1B0EA4C}" type="datetimeFigureOut">
              <a:rPr lang="tr-TR" smtClean="0"/>
              <a:t>18.05.2022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55F4CE5-A8B1-4637-BB2B-DB9A034DA2F4}"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82542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00BAE92-35FD-4DB2-A024-49A1B1B0EA4C}" type="datetimeFigureOut">
              <a:rPr lang="tr-TR" smtClean="0"/>
              <a:t>18.05.2022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63676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00BAE92-35FD-4DB2-A024-49A1B1B0EA4C}" type="datetimeFigureOut">
              <a:rPr lang="tr-TR" smtClean="0"/>
              <a:t>18.05.2022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159130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00BAE92-35FD-4DB2-A024-49A1B1B0EA4C}" type="datetimeFigureOut">
              <a:rPr lang="tr-TR" smtClean="0"/>
              <a:t>18.05.2022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14062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BAE92-35FD-4DB2-A024-49A1B1B0EA4C}" type="datetimeFigureOut">
              <a:rPr lang="tr-TR" smtClean="0"/>
              <a:t>18.05.2022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55F4CE5-A8B1-4637-BB2B-DB9A034DA2F4}" type="slidenum">
              <a:rPr lang="tr-TR" smtClean="0"/>
              <a:t>‹#›</a:t>
            </a:fld>
            <a:endParaRPr lang="tr-TR"/>
          </a:p>
        </p:txBody>
      </p:sp>
    </p:spTree>
    <p:extLst>
      <p:ext uri="{BB962C8B-B14F-4D97-AF65-F5344CB8AC3E}">
        <p14:creationId xmlns:p14="http://schemas.microsoft.com/office/powerpoint/2010/main" val="261028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0BAE92-35FD-4DB2-A024-49A1B1B0EA4C}" type="datetimeFigureOut">
              <a:rPr lang="tr-TR" smtClean="0"/>
              <a:t>18.05.2022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5F4CE5-A8B1-4637-BB2B-DB9A034DA2F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435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0BAE92-35FD-4DB2-A024-49A1B1B0EA4C}" type="datetimeFigureOut">
              <a:rPr lang="tr-TR" smtClean="0"/>
              <a:t>18.05.2022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55F4CE5-A8B1-4637-BB2B-DB9A034DA2F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458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00BAE92-35FD-4DB2-A024-49A1B1B0EA4C}" type="datetimeFigureOut">
              <a:rPr lang="tr-TR" smtClean="0"/>
              <a:t>18.05.2022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55F4CE5-A8B1-4637-BB2B-DB9A034DA2F4}"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9377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577D43-B5E1-97DC-E4DC-39F60F5EE970}"/>
              </a:ext>
            </a:extLst>
          </p:cNvPr>
          <p:cNvSpPr>
            <a:spLocks noGrp="1"/>
          </p:cNvSpPr>
          <p:nvPr>
            <p:ph type="ctrTitle"/>
          </p:nvPr>
        </p:nvSpPr>
        <p:spPr>
          <a:xfrm>
            <a:off x="1480124" y="2319292"/>
            <a:ext cx="8817973" cy="831004"/>
          </a:xfrm>
        </p:spPr>
        <p:txBody>
          <a:bodyPr/>
          <a:lstStyle/>
          <a:p>
            <a:br>
              <a:rPr lang="tr-TR" sz="2800" b="0" i="0" u="none" strike="noStrike" baseline="0" dirty="0">
                <a:solidFill>
                  <a:srgbClr val="000000"/>
                </a:solidFill>
                <a:latin typeface="Times New Roman" panose="02020603050405020304" pitchFamily="18" charset="0"/>
              </a:rPr>
            </a:br>
            <a:r>
              <a:rPr lang="en-US" sz="2800" b="1" i="0" u="none" strike="noStrike" baseline="0" dirty="0">
                <a:solidFill>
                  <a:srgbClr val="000000"/>
                </a:solidFill>
                <a:latin typeface="Times New Roman" panose="02020603050405020304" pitchFamily="18" charset="0"/>
              </a:rPr>
              <a:t> </a:t>
            </a:r>
            <a:r>
              <a:rPr lang="en-US" sz="2800" i="0" u="none" strike="noStrike" baseline="0" dirty="0">
                <a:solidFill>
                  <a:srgbClr val="000000"/>
                </a:solidFill>
                <a:latin typeface="Times New Roman" panose="02020603050405020304" pitchFamily="18" charset="0"/>
              </a:rPr>
              <a:t>CPE316 – Embedded Systems Final Project</a:t>
            </a:r>
            <a:br>
              <a:rPr lang="tr-TR" sz="2800" i="0" u="none" strike="noStrike" baseline="0" dirty="0">
                <a:solidFill>
                  <a:srgbClr val="000000"/>
                </a:solidFill>
                <a:latin typeface="Times New Roman" panose="02020603050405020304" pitchFamily="18" charset="0"/>
              </a:rPr>
            </a:br>
            <a:br>
              <a:rPr lang="tr-TR" sz="2800" b="0" i="0" u="none" strike="noStrike" baseline="0" dirty="0">
                <a:solidFill>
                  <a:srgbClr val="000000"/>
                </a:solidFill>
              </a:rPr>
            </a:br>
            <a:r>
              <a:rPr lang="tr-TR" sz="2800" b="0" i="0" u="none" strike="noStrike" baseline="0" dirty="0">
                <a:solidFill>
                  <a:srgbClr val="000000"/>
                </a:solidFill>
              </a:rPr>
              <a:t> </a:t>
            </a:r>
            <a:r>
              <a:rPr lang="tr-TR" sz="2800" b="0" i="0" u="none" strike="noStrike" baseline="0" dirty="0" err="1">
                <a:solidFill>
                  <a:srgbClr val="000000"/>
                </a:solidFill>
              </a:rPr>
              <a:t>Temperature</a:t>
            </a:r>
            <a:r>
              <a:rPr lang="tr-TR" sz="2800" b="0" i="0" u="none" strike="noStrike" baseline="0" dirty="0">
                <a:solidFill>
                  <a:srgbClr val="000000"/>
                </a:solidFill>
              </a:rPr>
              <a:t> </a:t>
            </a:r>
            <a:r>
              <a:rPr lang="tr-TR" sz="2800" b="0" i="0" u="none" strike="noStrike" baseline="0" dirty="0" err="1">
                <a:solidFill>
                  <a:srgbClr val="000000"/>
                </a:solidFill>
              </a:rPr>
              <a:t>Humidity</a:t>
            </a:r>
            <a:r>
              <a:rPr lang="tr-TR" sz="2800" b="0" i="0" u="none" strike="noStrike" baseline="0" dirty="0">
                <a:solidFill>
                  <a:srgbClr val="000000"/>
                </a:solidFill>
              </a:rPr>
              <a:t> Data </a:t>
            </a:r>
            <a:r>
              <a:rPr lang="tr-TR" sz="2800" b="0" i="0" u="none" strike="noStrike" baseline="0" dirty="0" err="1">
                <a:solidFill>
                  <a:srgbClr val="000000"/>
                </a:solidFill>
              </a:rPr>
              <a:t>Logger</a:t>
            </a:r>
            <a:r>
              <a:rPr lang="tr-TR" sz="2800" b="0" i="0" u="none" strike="noStrike" baseline="0" dirty="0">
                <a:solidFill>
                  <a:srgbClr val="000000"/>
                </a:solidFill>
              </a:rPr>
              <a:t> </a:t>
            </a:r>
            <a:r>
              <a:rPr lang="en-US" sz="2800" i="0" u="none" strike="noStrike" baseline="0" dirty="0">
                <a:solidFill>
                  <a:srgbClr val="000000"/>
                </a:solidFill>
                <a:latin typeface="Times New Roman" panose="02020603050405020304" pitchFamily="18" charset="0"/>
              </a:rPr>
              <a:t> </a:t>
            </a:r>
            <a:endParaRPr lang="tr-TR" sz="2800" dirty="0"/>
          </a:p>
        </p:txBody>
      </p:sp>
      <p:sp>
        <p:nvSpPr>
          <p:cNvPr id="3" name="Alt Başlık 2">
            <a:extLst>
              <a:ext uri="{FF2B5EF4-FFF2-40B4-BE49-F238E27FC236}">
                <a16:creationId xmlns:a16="http://schemas.microsoft.com/office/drawing/2014/main" id="{D6A84DF7-0C5C-6398-5DEC-56F76114237F}"/>
              </a:ext>
            </a:extLst>
          </p:cNvPr>
          <p:cNvSpPr>
            <a:spLocks noGrp="1"/>
          </p:cNvSpPr>
          <p:nvPr>
            <p:ph type="subTitle" idx="1"/>
          </p:nvPr>
        </p:nvSpPr>
        <p:spPr>
          <a:xfrm>
            <a:off x="2680163" y="3707704"/>
            <a:ext cx="6831673" cy="1086237"/>
          </a:xfrm>
        </p:spPr>
        <p:txBody>
          <a:bodyPr>
            <a:normAutofit fontScale="55000" lnSpcReduction="20000"/>
          </a:bodyPr>
          <a:lstStyle/>
          <a:p>
            <a:pPr algn="l"/>
            <a:endParaRPr lang="tr-TR" sz="2800" b="0" i="0" u="none" strike="noStrike" baseline="0" dirty="0">
              <a:solidFill>
                <a:srgbClr val="000000"/>
              </a:solidFill>
              <a:latin typeface="Times New Roman" panose="02020603050405020304" pitchFamily="18" charset="0"/>
            </a:endParaRPr>
          </a:p>
          <a:p>
            <a:r>
              <a:rPr lang="pl-PL" sz="2800" b="0" i="0" u="none" strike="noStrike" baseline="0" dirty="0">
                <a:solidFill>
                  <a:srgbClr val="000000"/>
                </a:solidFill>
                <a:latin typeface="Times New Roman" panose="02020603050405020304" pitchFamily="18" charset="0"/>
              </a:rPr>
              <a:t> </a:t>
            </a:r>
            <a:r>
              <a:rPr lang="pl-PL" sz="2400" b="0" i="0" u="none" strike="noStrike" baseline="0" dirty="0">
                <a:solidFill>
                  <a:srgbClr val="000000"/>
                </a:solidFill>
                <a:latin typeface="Times New Roman" panose="02020603050405020304" pitchFamily="18" charset="0"/>
              </a:rPr>
              <a:t>Zafer Manar(2017010206029@ogrenci.karabuk.edu.tr) </a:t>
            </a:r>
          </a:p>
          <a:p>
            <a:r>
              <a:rPr lang="tr-TR" sz="2400" b="0" i="0" u="none" strike="noStrike" baseline="0" dirty="0">
                <a:solidFill>
                  <a:srgbClr val="000000"/>
                </a:solidFill>
                <a:latin typeface="Times New Roman" panose="02020603050405020304" pitchFamily="18" charset="0"/>
              </a:rPr>
              <a:t>Muhammet Sarıcan(2017010206042@ogrenci.karabuk.edu.tr) </a:t>
            </a:r>
          </a:p>
          <a:p>
            <a:r>
              <a:rPr lang="tr-TR" sz="2400" b="0" i="0" u="none" strike="noStrike" baseline="0" dirty="0">
                <a:solidFill>
                  <a:srgbClr val="000000"/>
                </a:solidFill>
                <a:latin typeface="Times New Roman" panose="02020603050405020304" pitchFamily="18" charset="0"/>
              </a:rPr>
              <a:t>Batıkan Burak Taş(2017010206039@ogrenci.karabuk.edu.tr) </a:t>
            </a:r>
          </a:p>
          <a:p>
            <a:r>
              <a:rPr lang="tr-TR" sz="2400" b="0" i="0" u="none" strike="noStrike" baseline="0" dirty="0">
                <a:solidFill>
                  <a:srgbClr val="000000"/>
                </a:solidFill>
                <a:latin typeface="Times New Roman" panose="02020603050405020304" pitchFamily="18" charset="0"/>
              </a:rPr>
              <a:t>        </a:t>
            </a:r>
            <a:r>
              <a:rPr lang="es-ES" sz="2400" b="0" i="0" u="none" strike="noStrike" baseline="0" dirty="0">
                <a:solidFill>
                  <a:srgbClr val="000000"/>
                </a:solidFill>
                <a:latin typeface="Times New Roman" panose="02020603050405020304" pitchFamily="18" charset="0"/>
              </a:rPr>
              <a:t>Uğurcan Tiryaki(2017010206035@ogrenci.karabuk.edu.tr) 	</a:t>
            </a:r>
          </a:p>
          <a:p>
            <a:endParaRPr lang="tr-TR" dirty="0"/>
          </a:p>
        </p:txBody>
      </p:sp>
    </p:spTree>
    <p:extLst>
      <p:ext uri="{BB962C8B-B14F-4D97-AF65-F5344CB8AC3E}">
        <p14:creationId xmlns:p14="http://schemas.microsoft.com/office/powerpoint/2010/main" val="407003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8F5882-EDA5-654A-6194-2AEF9B129376}"/>
              </a:ext>
            </a:extLst>
          </p:cNvPr>
          <p:cNvSpPr>
            <a:spLocks noGrp="1"/>
          </p:cNvSpPr>
          <p:nvPr>
            <p:ph type="title"/>
          </p:nvPr>
        </p:nvSpPr>
        <p:spPr>
          <a:xfrm>
            <a:off x="1295400" y="224161"/>
            <a:ext cx="9601200" cy="903303"/>
          </a:xfrm>
        </p:spPr>
        <p:txBody>
          <a:bodyPr>
            <a:normAutofit/>
          </a:bodyPr>
          <a:lstStyle/>
          <a:p>
            <a:pPr algn="ctr"/>
            <a:r>
              <a:rPr lang="tr-TR" sz="4800" b="0" i="0" u="none" strike="noStrike" baseline="0" dirty="0" err="1">
                <a:solidFill>
                  <a:srgbClr val="000000"/>
                </a:solidFill>
              </a:rPr>
              <a:t>Code</a:t>
            </a:r>
            <a:r>
              <a:rPr lang="tr-TR" sz="4800" b="0" i="0" u="none" strike="noStrike" baseline="0" dirty="0">
                <a:solidFill>
                  <a:srgbClr val="000000"/>
                </a:solidFill>
              </a:rPr>
              <a:t> </a:t>
            </a:r>
            <a:r>
              <a:rPr lang="tr-TR" sz="4800" b="0" i="0" u="none" strike="noStrike" baseline="0" dirty="0" err="1">
                <a:solidFill>
                  <a:srgbClr val="000000"/>
                </a:solidFill>
              </a:rPr>
              <a:t>Modules</a:t>
            </a:r>
            <a:r>
              <a:rPr lang="tr-TR" sz="4800" b="0" i="0" u="none" strike="noStrike" baseline="0" dirty="0">
                <a:solidFill>
                  <a:srgbClr val="000000"/>
                </a:solidFill>
              </a:rPr>
              <a:t> </a:t>
            </a:r>
            <a:endParaRPr lang="tr-TR" sz="4800" dirty="0"/>
          </a:p>
        </p:txBody>
      </p:sp>
      <p:pic>
        <p:nvPicPr>
          <p:cNvPr id="5" name="İçerik Yer Tutucusu 4">
            <a:extLst>
              <a:ext uri="{FF2B5EF4-FFF2-40B4-BE49-F238E27FC236}">
                <a16:creationId xmlns:a16="http://schemas.microsoft.com/office/drawing/2014/main" id="{A0DD09EC-33FE-EB5D-C655-51E446B7DBC0}"/>
              </a:ext>
            </a:extLst>
          </p:cNvPr>
          <p:cNvPicPr>
            <a:picLocks noGrp="1" noChangeAspect="1"/>
          </p:cNvPicPr>
          <p:nvPr>
            <p:ph idx="1"/>
          </p:nvPr>
        </p:nvPicPr>
        <p:blipFill>
          <a:blip r:embed="rId2"/>
          <a:stretch>
            <a:fillRect/>
          </a:stretch>
        </p:blipFill>
        <p:spPr>
          <a:xfrm>
            <a:off x="3662682" y="1029499"/>
            <a:ext cx="5179478" cy="5695336"/>
          </a:xfrm>
        </p:spPr>
      </p:pic>
    </p:spTree>
    <p:extLst>
      <p:ext uri="{BB962C8B-B14F-4D97-AF65-F5344CB8AC3E}">
        <p14:creationId xmlns:p14="http://schemas.microsoft.com/office/powerpoint/2010/main" val="102841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07CE3-9426-F06B-19F6-40B70ECC8EA3}"/>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837197E5-EC73-8D71-68E2-7639FB3D8FFB}"/>
              </a:ext>
            </a:extLst>
          </p:cNvPr>
          <p:cNvPicPr>
            <a:picLocks noGrp="1" noChangeAspect="1"/>
          </p:cNvPicPr>
          <p:nvPr>
            <p:ph idx="1"/>
          </p:nvPr>
        </p:nvPicPr>
        <p:blipFill>
          <a:blip r:embed="rId2"/>
          <a:stretch>
            <a:fillRect/>
          </a:stretch>
        </p:blipFill>
        <p:spPr>
          <a:xfrm>
            <a:off x="4037571" y="235807"/>
            <a:ext cx="4116858" cy="6187187"/>
          </a:xfrm>
        </p:spPr>
      </p:pic>
    </p:spTree>
    <p:extLst>
      <p:ext uri="{BB962C8B-B14F-4D97-AF65-F5344CB8AC3E}">
        <p14:creationId xmlns:p14="http://schemas.microsoft.com/office/powerpoint/2010/main" val="61690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7160B5-4773-AA8D-27F3-8E10F267833C}"/>
              </a:ext>
            </a:extLst>
          </p:cNvPr>
          <p:cNvSpPr>
            <a:spLocks noGrp="1"/>
          </p:cNvSpPr>
          <p:nvPr>
            <p:ph type="title"/>
          </p:nvPr>
        </p:nvSpPr>
        <p:spPr>
          <a:xfrm>
            <a:off x="1806606" y="2765950"/>
            <a:ext cx="9601200" cy="1485900"/>
          </a:xfrm>
        </p:spPr>
        <p:txBody>
          <a:bodyPr>
            <a:normAutofit fontScale="90000"/>
          </a:bodyPr>
          <a:lstStyle/>
          <a:p>
            <a:pPr algn="ctr"/>
            <a:r>
              <a:rPr lang="tr-TR" sz="7200" dirty="0"/>
              <a:t>THANKS FOR LİSTENİNG</a:t>
            </a:r>
            <a:br>
              <a:rPr lang="tr-TR" dirty="0"/>
            </a:br>
            <a:endParaRPr lang="tr-TR" dirty="0"/>
          </a:p>
        </p:txBody>
      </p:sp>
    </p:spTree>
    <p:extLst>
      <p:ext uri="{BB962C8B-B14F-4D97-AF65-F5344CB8AC3E}">
        <p14:creationId xmlns:p14="http://schemas.microsoft.com/office/powerpoint/2010/main" val="3710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A3A05-6516-7122-9CF3-E2A6D3F5279E}"/>
              </a:ext>
            </a:extLst>
          </p:cNvPr>
          <p:cNvSpPr>
            <a:spLocks noGrp="1"/>
          </p:cNvSpPr>
          <p:nvPr>
            <p:ph type="title"/>
          </p:nvPr>
        </p:nvSpPr>
        <p:spPr/>
        <p:txBody>
          <a:bodyPr/>
          <a:lstStyle/>
          <a:p>
            <a:r>
              <a:rPr lang="tr-TR" dirty="0"/>
              <a:t>INTRODUCTİON</a:t>
            </a:r>
          </a:p>
        </p:txBody>
      </p:sp>
      <p:sp>
        <p:nvSpPr>
          <p:cNvPr id="3" name="İçerik Yer Tutucusu 2">
            <a:extLst>
              <a:ext uri="{FF2B5EF4-FFF2-40B4-BE49-F238E27FC236}">
                <a16:creationId xmlns:a16="http://schemas.microsoft.com/office/drawing/2014/main" id="{E3142723-737E-A833-6185-DAE6F721FD9D}"/>
              </a:ext>
            </a:extLst>
          </p:cNvPr>
          <p:cNvSpPr>
            <a:spLocks noGrp="1"/>
          </p:cNvSpPr>
          <p:nvPr>
            <p:ph idx="1"/>
          </p:nvPr>
        </p:nvSpPr>
        <p:spPr>
          <a:xfrm>
            <a:off x="1371600" y="1622394"/>
            <a:ext cx="9601200" cy="1806606"/>
          </a:xfrm>
        </p:spPr>
        <p:txBody>
          <a:bodyPr>
            <a:noAutofit/>
          </a:bodyPr>
          <a:lstStyle/>
          <a:p>
            <a:r>
              <a:rPr lang="en-US" sz="2400" b="0" i="0" u="none" strike="noStrike" baseline="0" dirty="0">
                <a:solidFill>
                  <a:srgbClr val="000000"/>
                </a:solidFill>
                <a:latin typeface="Calibri" panose="020F0502020204030204" pitchFamily="34" charset="0"/>
              </a:rPr>
              <a:t>In this </a:t>
            </a:r>
            <a:r>
              <a:rPr lang="tr-TR" sz="2400" b="0" i="0" u="none" strike="noStrike" baseline="0" dirty="0">
                <a:solidFill>
                  <a:srgbClr val="000000"/>
                </a:solidFill>
                <a:latin typeface="Calibri" panose="020F0502020204030204" pitchFamily="34" charset="0"/>
              </a:rPr>
              <a:t>Project</a:t>
            </a:r>
            <a:r>
              <a:rPr lang="en-US" sz="2400" b="0" i="0" u="none" strike="noStrike" baseline="0" dirty="0">
                <a:solidFill>
                  <a:srgbClr val="000000"/>
                </a:solidFill>
                <a:latin typeface="Calibri" panose="020F0502020204030204" pitchFamily="34" charset="0"/>
              </a:rPr>
              <a:t>, we will learn how to log temperature and humidity readings acquired from DHT22 sensor to a microSD card using Arduino and Arduino IDE. We will create a .txt file in our microSD card through programming our Arduino board and consequently log temperature and humidity readings to that file after every seconds</a:t>
            </a:r>
            <a:endParaRPr lang="tr-TR" sz="2400" dirty="0"/>
          </a:p>
        </p:txBody>
      </p:sp>
      <p:pic>
        <p:nvPicPr>
          <p:cNvPr id="5" name="Resim 4">
            <a:extLst>
              <a:ext uri="{FF2B5EF4-FFF2-40B4-BE49-F238E27FC236}">
                <a16:creationId xmlns:a16="http://schemas.microsoft.com/office/drawing/2014/main" id="{AF4F63CB-8913-AB71-E42D-F1BCA8023578}"/>
              </a:ext>
            </a:extLst>
          </p:cNvPr>
          <p:cNvPicPr>
            <a:picLocks noChangeAspect="1"/>
          </p:cNvPicPr>
          <p:nvPr/>
        </p:nvPicPr>
        <p:blipFill>
          <a:blip r:embed="rId2"/>
          <a:stretch>
            <a:fillRect/>
          </a:stretch>
        </p:blipFill>
        <p:spPr>
          <a:xfrm>
            <a:off x="8223514" y="3865413"/>
            <a:ext cx="3734873" cy="2891307"/>
          </a:xfrm>
          <a:prstGeom prst="rect">
            <a:avLst/>
          </a:prstGeom>
        </p:spPr>
      </p:pic>
      <p:sp>
        <p:nvSpPr>
          <p:cNvPr id="7" name="Metin kutusu 6">
            <a:extLst>
              <a:ext uri="{FF2B5EF4-FFF2-40B4-BE49-F238E27FC236}">
                <a16:creationId xmlns:a16="http://schemas.microsoft.com/office/drawing/2014/main" id="{9826D768-EBD9-4382-0978-E19637300BE1}"/>
              </a:ext>
            </a:extLst>
          </p:cNvPr>
          <p:cNvSpPr txBox="1"/>
          <p:nvPr/>
        </p:nvSpPr>
        <p:spPr>
          <a:xfrm>
            <a:off x="1812440" y="3865413"/>
            <a:ext cx="6094520" cy="2031325"/>
          </a:xfrm>
          <a:prstGeom prst="rect">
            <a:avLst/>
          </a:prstGeom>
          <a:noFill/>
        </p:spPr>
        <p:txBody>
          <a:bodyPr wrap="square">
            <a:spAutoFit/>
          </a:bodyPr>
          <a:lstStyle/>
          <a:p>
            <a:r>
              <a:rPr lang="tr-TR" sz="1800" b="1" i="0" u="none" strike="noStrike" baseline="0" dirty="0">
                <a:solidFill>
                  <a:schemeClr val="tx2">
                    <a:lumMod val="75000"/>
                    <a:lumOff val="25000"/>
                  </a:schemeClr>
                </a:solidFill>
                <a:latin typeface="Arial" panose="020B0604020202020204" pitchFamily="34" charset="0"/>
              </a:rPr>
              <a:t>DHT22 </a:t>
            </a:r>
            <a:r>
              <a:rPr lang="tr-TR" sz="1800" b="1" i="0" u="none" strike="noStrike" baseline="0" dirty="0" err="1">
                <a:solidFill>
                  <a:schemeClr val="tx2">
                    <a:lumMod val="75000"/>
                    <a:lumOff val="25000"/>
                  </a:schemeClr>
                </a:solidFill>
                <a:latin typeface="Arial" panose="020B0604020202020204" pitchFamily="34" charset="0"/>
              </a:rPr>
              <a:t>Pins</a:t>
            </a:r>
            <a:r>
              <a:rPr lang="tr-TR" sz="1800" b="1" i="0" u="none" strike="noStrike" baseline="0" dirty="0">
                <a:solidFill>
                  <a:schemeClr val="tx2">
                    <a:lumMod val="75000"/>
                    <a:lumOff val="25000"/>
                  </a:schemeClr>
                </a:solidFill>
                <a:latin typeface="Arial" panose="020B0604020202020204" pitchFamily="34" charset="0"/>
              </a:rPr>
              <a:t> </a:t>
            </a:r>
            <a:r>
              <a:rPr lang="tr-TR" sz="1800" b="0" i="0" u="none" strike="noStrike" baseline="0" dirty="0">
                <a:solidFill>
                  <a:schemeClr val="tx2">
                    <a:lumMod val="75000"/>
                    <a:lumOff val="25000"/>
                  </a:schemeClr>
                </a:solidFill>
                <a:latin typeface="Arial" panose="020B0604020202020204" pitchFamily="34" charset="0"/>
              </a:rPr>
              <a:t>	</a:t>
            </a:r>
            <a:r>
              <a:rPr lang="tr-TR" sz="1800" b="1" i="0" u="none" strike="noStrike" baseline="0" dirty="0" err="1">
                <a:solidFill>
                  <a:schemeClr val="tx2">
                    <a:lumMod val="75000"/>
                    <a:lumOff val="25000"/>
                  </a:schemeClr>
                </a:solidFill>
                <a:latin typeface="Arial" panose="020B0604020202020204" pitchFamily="34" charset="0"/>
              </a:rPr>
              <a:t>Arduino</a:t>
            </a:r>
            <a:r>
              <a:rPr lang="tr-TR" sz="1800" b="1" i="0" u="none" strike="noStrike" baseline="0" dirty="0">
                <a:solidFill>
                  <a:schemeClr val="tx2">
                    <a:lumMod val="75000"/>
                    <a:lumOff val="25000"/>
                  </a:schemeClr>
                </a:solidFill>
                <a:latin typeface="Arial" panose="020B0604020202020204" pitchFamily="34" charset="0"/>
              </a:rPr>
              <a:t> UNO </a:t>
            </a:r>
            <a:r>
              <a:rPr lang="tr-TR" sz="1800" b="0" i="0" u="none" strike="noStrike" baseline="0" dirty="0">
                <a:solidFill>
                  <a:srgbClr val="FFFFFF"/>
                </a:solidFill>
                <a:latin typeface="Arial" panose="020B0604020202020204" pitchFamily="34" charset="0"/>
              </a:rPr>
              <a:t>	</a:t>
            </a:r>
          </a:p>
          <a:p>
            <a:r>
              <a:rPr lang="en-US" sz="1800" b="0" i="0" u="none" strike="noStrike" baseline="0" dirty="0">
                <a:solidFill>
                  <a:srgbClr val="393939"/>
                </a:solidFill>
                <a:latin typeface="Arial" panose="020B0604020202020204" pitchFamily="34" charset="0"/>
              </a:rPr>
              <a:t>1 (VCC) 	This is the power supply pin (3.3V-5V). We will connect with 5V. </a:t>
            </a:r>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393939"/>
                </a:solidFill>
                <a:latin typeface="Arial" panose="020B0604020202020204" pitchFamily="34" charset="0"/>
              </a:rPr>
              <a:t>2 (Data) 	Any digital pin of Arduino board along with 10k ohm pull-up resistor. We will use GPIO2 </a:t>
            </a:r>
            <a:r>
              <a:rPr lang="en-US" sz="1800" b="0" i="0" u="none" strike="noStrike" baseline="0" dirty="0">
                <a:solidFill>
                  <a:srgbClr val="000000"/>
                </a:solidFill>
                <a:latin typeface="Arial" panose="020B0604020202020204" pitchFamily="34" charset="0"/>
              </a:rPr>
              <a:t>	</a:t>
            </a:r>
          </a:p>
          <a:p>
            <a:r>
              <a:rPr lang="tr-TR" sz="1800" b="0" i="0" u="none" strike="noStrike" baseline="0" dirty="0">
                <a:solidFill>
                  <a:srgbClr val="393939"/>
                </a:solidFill>
                <a:latin typeface="Arial" panose="020B0604020202020204" pitchFamily="34" charset="0"/>
              </a:rPr>
              <a:t>3 (NC) 	Not </a:t>
            </a:r>
            <a:r>
              <a:rPr lang="tr-TR" sz="1800" b="0" i="0" u="none" strike="noStrike" baseline="0" dirty="0" err="1">
                <a:solidFill>
                  <a:srgbClr val="393939"/>
                </a:solidFill>
                <a:latin typeface="Arial" panose="020B0604020202020204" pitchFamily="34" charset="0"/>
              </a:rPr>
              <a:t>used</a:t>
            </a:r>
            <a:r>
              <a:rPr lang="tr-TR" sz="1800" b="0" i="0" u="none" strike="noStrike" baseline="0" dirty="0">
                <a:solidFill>
                  <a:srgbClr val="393939"/>
                </a:solidFill>
                <a:latin typeface="Arial" panose="020B0604020202020204" pitchFamily="34" charset="0"/>
              </a:rPr>
              <a:t> 	</a:t>
            </a:r>
          </a:p>
          <a:p>
            <a:r>
              <a:rPr lang="tr-TR" sz="1800" b="0" i="0" u="none" strike="noStrike" baseline="0" dirty="0">
                <a:solidFill>
                  <a:srgbClr val="393939"/>
                </a:solidFill>
                <a:latin typeface="Arial" panose="020B0604020202020204" pitchFamily="34" charset="0"/>
              </a:rPr>
              <a:t>4 (GND) </a:t>
            </a:r>
            <a:r>
              <a:rPr lang="tr-TR" sz="1800" b="0" i="0" u="none" strike="noStrike" baseline="0" dirty="0" err="1">
                <a:solidFill>
                  <a:srgbClr val="393939"/>
                </a:solidFill>
                <a:latin typeface="Arial" panose="020B0604020202020204" pitchFamily="34" charset="0"/>
              </a:rPr>
              <a:t>Ground</a:t>
            </a:r>
            <a:r>
              <a:rPr lang="tr-TR" sz="1800" b="0" i="0" u="none" strike="noStrike" baseline="0" dirty="0">
                <a:solidFill>
                  <a:srgbClr val="393939"/>
                </a:solidFill>
                <a:latin typeface="Arial" panose="020B0604020202020204" pitchFamily="34" charset="0"/>
              </a:rPr>
              <a:t> 	</a:t>
            </a:r>
          </a:p>
        </p:txBody>
      </p:sp>
    </p:spTree>
    <p:extLst>
      <p:ext uri="{BB962C8B-B14F-4D97-AF65-F5344CB8AC3E}">
        <p14:creationId xmlns:p14="http://schemas.microsoft.com/office/powerpoint/2010/main" val="130113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8B228D-62DA-2F83-1CD9-029D96743A54}"/>
              </a:ext>
            </a:extLst>
          </p:cNvPr>
          <p:cNvSpPr>
            <a:spLocks noGrp="1"/>
          </p:cNvSpPr>
          <p:nvPr>
            <p:ph type="title"/>
          </p:nvPr>
        </p:nvSpPr>
        <p:spPr>
          <a:xfrm>
            <a:off x="1211802" y="-210845"/>
            <a:ext cx="9601200" cy="1485900"/>
          </a:xfrm>
        </p:spPr>
        <p:txBody>
          <a:bodyPr>
            <a:noAutofit/>
          </a:bodyPr>
          <a:lstStyle/>
          <a:p>
            <a:br>
              <a:rPr lang="tr-TR" b="0" i="0" u="none" strike="noStrike" baseline="0" dirty="0">
                <a:solidFill>
                  <a:srgbClr val="000000"/>
                </a:solidFill>
              </a:rPr>
            </a:br>
            <a:r>
              <a:rPr lang="en-US" b="0" i="0" u="none" strike="noStrike" baseline="0" dirty="0">
                <a:solidFill>
                  <a:srgbClr val="000000"/>
                </a:solidFill>
              </a:rPr>
              <a:t>Arduino Connection Diagram with DHT22 and microSD card module </a:t>
            </a:r>
            <a:br>
              <a:rPr lang="en-US" b="0" i="0" u="none" strike="noStrike" baseline="0" dirty="0">
                <a:solidFill>
                  <a:srgbClr val="000000"/>
                </a:solidFill>
              </a:rPr>
            </a:br>
            <a:endParaRPr lang="tr-TR" dirty="0"/>
          </a:p>
        </p:txBody>
      </p:sp>
      <p:sp>
        <p:nvSpPr>
          <p:cNvPr id="3" name="İçerik Yer Tutucusu 2">
            <a:extLst>
              <a:ext uri="{FF2B5EF4-FFF2-40B4-BE49-F238E27FC236}">
                <a16:creationId xmlns:a16="http://schemas.microsoft.com/office/drawing/2014/main" id="{BF96D857-3A8D-773E-8959-6FF100409D30}"/>
              </a:ext>
            </a:extLst>
          </p:cNvPr>
          <p:cNvSpPr>
            <a:spLocks noGrp="1"/>
          </p:cNvSpPr>
          <p:nvPr>
            <p:ph idx="1"/>
          </p:nvPr>
        </p:nvSpPr>
        <p:spPr>
          <a:xfrm>
            <a:off x="1211802" y="1886505"/>
            <a:ext cx="9601200" cy="3581400"/>
          </a:xfrm>
        </p:spPr>
        <p:txBody>
          <a:bodyPr/>
          <a:lstStyle/>
          <a:p>
            <a:r>
              <a:rPr lang="en-US" sz="1800" b="0" i="0" u="none" strike="noStrike" baseline="0" dirty="0">
                <a:solidFill>
                  <a:srgbClr val="000000"/>
                </a:solidFill>
                <a:latin typeface="Times New Roman" panose="02020603050405020304" pitchFamily="18" charset="0"/>
              </a:rPr>
              <a:t>This section shows how to connect Arduino UNO with DHT22 sensor and the microSD card module. </a:t>
            </a:r>
          </a:p>
          <a:p>
            <a:r>
              <a:rPr lang="en-US" sz="1800" b="0" i="0" u="none" strike="noStrike" baseline="0" dirty="0">
                <a:solidFill>
                  <a:srgbClr val="000000"/>
                </a:solidFill>
                <a:latin typeface="Times New Roman" panose="02020603050405020304" pitchFamily="18" charset="0"/>
              </a:rPr>
              <a:t>The DHT22 sensor has 4 terminals which we will connect with the Arduino board. As it is 5V tolerant, hence we will connect the VCC terminal with 5V of the Arduino UNO. You can also choose any other appropriate digital pin to connect with data out. The third pin is not used. </a:t>
            </a:r>
          </a:p>
          <a:p>
            <a:r>
              <a:rPr lang="en-US" sz="1800" b="0" i="0" u="none" strike="noStrike" baseline="0" dirty="0">
                <a:solidFill>
                  <a:srgbClr val="000000"/>
                </a:solidFill>
                <a:latin typeface="Times New Roman" panose="02020603050405020304" pitchFamily="18" charset="0"/>
              </a:rPr>
              <a:t>Additionally, we will connect the VCC terminal of microSD card module with 5V of Arduino UNO. Both grounds will be common. The default SPI GPIO pins of Arduino UNO are being used to connect with each of the remaining SPI terminals of the microSD card</a:t>
            </a:r>
            <a:r>
              <a:rPr lang="tr-TR"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module.</a:t>
            </a:r>
            <a:endParaRPr lang="tr-TR" dirty="0"/>
          </a:p>
        </p:txBody>
      </p:sp>
      <p:pic>
        <p:nvPicPr>
          <p:cNvPr id="4" name="Resim 3">
            <a:extLst>
              <a:ext uri="{FF2B5EF4-FFF2-40B4-BE49-F238E27FC236}">
                <a16:creationId xmlns:a16="http://schemas.microsoft.com/office/drawing/2014/main" id="{72626405-64BA-1A7D-199A-7565AC796469}"/>
              </a:ext>
            </a:extLst>
          </p:cNvPr>
          <p:cNvPicPr>
            <a:picLocks noChangeAspect="1"/>
          </p:cNvPicPr>
          <p:nvPr/>
        </p:nvPicPr>
        <p:blipFill>
          <a:blip r:embed="rId2"/>
          <a:stretch>
            <a:fillRect/>
          </a:stretch>
        </p:blipFill>
        <p:spPr>
          <a:xfrm>
            <a:off x="9135122" y="4598633"/>
            <a:ext cx="3056878" cy="2259367"/>
          </a:xfrm>
          <a:prstGeom prst="rect">
            <a:avLst/>
          </a:prstGeom>
        </p:spPr>
      </p:pic>
    </p:spTree>
    <p:extLst>
      <p:ext uri="{BB962C8B-B14F-4D97-AF65-F5344CB8AC3E}">
        <p14:creationId xmlns:p14="http://schemas.microsoft.com/office/powerpoint/2010/main" val="284759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6334E0-0FC0-B4E1-5360-0C29DF6C7BDF}"/>
              </a:ext>
            </a:extLst>
          </p:cNvPr>
          <p:cNvSpPr>
            <a:spLocks noGrp="1"/>
          </p:cNvSpPr>
          <p:nvPr>
            <p:ph type="title"/>
          </p:nvPr>
        </p:nvSpPr>
        <p:spPr/>
        <p:txBody>
          <a:bodyPr/>
          <a:lstStyle/>
          <a:p>
            <a:pPr algn="ctr"/>
            <a:r>
              <a:rPr lang="en-US" sz="4400" b="0" i="0" u="none" strike="noStrike" baseline="0" dirty="0">
                <a:solidFill>
                  <a:srgbClr val="000000"/>
                </a:solidFill>
                <a:latin typeface="Times New Roman" panose="02020603050405020304" pitchFamily="18" charset="0"/>
              </a:rPr>
              <a:t>The figure below shows the default SPI pins of Arduino Uno</a:t>
            </a:r>
            <a:endParaRPr lang="tr-TR" dirty="0"/>
          </a:p>
        </p:txBody>
      </p:sp>
      <p:pic>
        <p:nvPicPr>
          <p:cNvPr id="5" name="İçerik Yer Tutucusu 4">
            <a:extLst>
              <a:ext uri="{FF2B5EF4-FFF2-40B4-BE49-F238E27FC236}">
                <a16:creationId xmlns:a16="http://schemas.microsoft.com/office/drawing/2014/main" id="{2FCBC1BE-F864-E4E3-B48C-9B1FB769A611}"/>
              </a:ext>
            </a:extLst>
          </p:cNvPr>
          <p:cNvPicPr>
            <a:picLocks noGrp="1" noChangeAspect="1"/>
          </p:cNvPicPr>
          <p:nvPr>
            <p:ph idx="1"/>
          </p:nvPr>
        </p:nvPicPr>
        <p:blipFill>
          <a:blip r:embed="rId2"/>
          <a:stretch>
            <a:fillRect/>
          </a:stretch>
        </p:blipFill>
        <p:spPr>
          <a:xfrm>
            <a:off x="3042697" y="2082923"/>
            <a:ext cx="6259005" cy="4548696"/>
          </a:xfrm>
        </p:spPr>
      </p:pic>
    </p:spTree>
    <p:extLst>
      <p:ext uri="{BB962C8B-B14F-4D97-AF65-F5344CB8AC3E}">
        <p14:creationId xmlns:p14="http://schemas.microsoft.com/office/powerpoint/2010/main" val="372048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40F2D-427D-24A9-A134-AF1331EC024C}"/>
              </a:ext>
            </a:extLst>
          </p:cNvPr>
          <p:cNvSpPr>
            <a:spLocks noGrp="1"/>
          </p:cNvSpPr>
          <p:nvPr>
            <p:ph type="title"/>
          </p:nvPr>
        </p:nvSpPr>
        <p:spPr/>
        <p:txBody>
          <a:bodyPr>
            <a:normAutofit/>
          </a:bodyPr>
          <a:lstStyle/>
          <a:p>
            <a:pPr algn="ctr"/>
            <a:r>
              <a:rPr lang="tr-TR" sz="6000" b="0" i="0" u="none" strike="noStrike" baseline="0" dirty="0" err="1">
                <a:solidFill>
                  <a:srgbClr val="0C0C0C"/>
                </a:solidFill>
                <a:latin typeface="Arial" panose="020B0604020202020204" pitchFamily="34" charset="0"/>
              </a:rPr>
              <a:t>Schematic</a:t>
            </a:r>
            <a:endParaRPr lang="tr-TR" sz="6000" dirty="0"/>
          </a:p>
        </p:txBody>
      </p:sp>
      <p:pic>
        <p:nvPicPr>
          <p:cNvPr id="5" name="İçerik Yer Tutucusu 4">
            <a:extLst>
              <a:ext uri="{FF2B5EF4-FFF2-40B4-BE49-F238E27FC236}">
                <a16:creationId xmlns:a16="http://schemas.microsoft.com/office/drawing/2014/main" id="{BD464FB0-6469-8ED1-61CB-A7E50B91F4DE}"/>
              </a:ext>
            </a:extLst>
          </p:cNvPr>
          <p:cNvPicPr>
            <a:picLocks noGrp="1" noChangeAspect="1"/>
          </p:cNvPicPr>
          <p:nvPr>
            <p:ph idx="1"/>
          </p:nvPr>
        </p:nvPicPr>
        <p:blipFill>
          <a:blip r:embed="rId2"/>
          <a:stretch>
            <a:fillRect/>
          </a:stretch>
        </p:blipFill>
        <p:spPr>
          <a:xfrm>
            <a:off x="2186867" y="1886504"/>
            <a:ext cx="8368683" cy="4591291"/>
          </a:xfrm>
        </p:spPr>
      </p:pic>
    </p:spTree>
    <p:extLst>
      <p:ext uri="{BB962C8B-B14F-4D97-AF65-F5344CB8AC3E}">
        <p14:creationId xmlns:p14="http://schemas.microsoft.com/office/powerpoint/2010/main" val="383504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F5A87C-63BA-FD1F-6B8E-FB170BE1AB0C}"/>
              </a:ext>
            </a:extLst>
          </p:cNvPr>
          <p:cNvSpPr>
            <a:spLocks noGrp="1"/>
          </p:cNvSpPr>
          <p:nvPr>
            <p:ph type="title"/>
          </p:nvPr>
        </p:nvSpPr>
        <p:spPr/>
        <p:txBody>
          <a:bodyPr>
            <a:normAutofit/>
          </a:bodyPr>
          <a:lstStyle/>
          <a:p>
            <a:r>
              <a:rPr lang="tr-TR" i="0" u="none" strike="noStrike" baseline="0" dirty="0" err="1">
                <a:solidFill>
                  <a:srgbClr val="000000"/>
                </a:solidFill>
                <a:latin typeface="Times New Roman" panose="02020603050405020304" pitchFamily="18" charset="0"/>
              </a:rPr>
              <a:t>Related</a:t>
            </a:r>
            <a:r>
              <a:rPr lang="tr-TR" i="0" u="none" strike="noStrike" baseline="0" dirty="0">
                <a:solidFill>
                  <a:srgbClr val="000000"/>
                </a:solidFill>
                <a:latin typeface="Times New Roman" panose="02020603050405020304" pitchFamily="18" charset="0"/>
              </a:rPr>
              <a:t> Works</a:t>
            </a:r>
            <a:endParaRPr lang="tr-TR" dirty="0"/>
          </a:p>
        </p:txBody>
      </p:sp>
      <p:sp>
        <p:nvSpPr>
          <p:cNvPr id="3" name="İçerik Yer Tutucusu 2">
            <a:extLst>
              <a:ext uri="{FF2B5EF4-FFF2-40B4-BE49-F238E27FC236}">
                <a16:creationId xmlns:a16="http://schemas.microsoft.com/office/drawing/2014/main" id="{3B19A15E-8775-A203-5A61-E1A3A911975E}"/>
              </a:ext>
            </a:extLst>
          </p:cNvPr>
          <p:cNvSpPr>
            <a:spLocks noGrp="1"/>
          </p:cNvSpPr>
          <p:nvPr>
            <p:ph idx="1"/>
          </p:nvPr>
        </p:nvSpPr>
        <p:spPr>
          <a:xfrm>
            <a:off x="1371600" y="1708952"/>
            <a:ext cx="9601200" cy="3581400"/>
          </a:xfrm>
        </p:spPr>
        <p:txBody>
          <a:bodyPr/>
          <a:lstStyle/>
          <a:p>
            <a:r>
              <a:rPr lang="en-US" sz="1800" b="0" i="0" u="none" strike="noStrike" baseline="0" dirty="0">
                <a:solidFill>
                  <a:srgbClr val="000000"/>
                </a:solidFill>
                <a:latin typeface="Times New Roman" panose="02020603050405020304" pitchFamily="18" charset="0"/>
              </a:rPr>
              <a:t>First, research was conducted on sensors that measure temperature and humidity. Learned about DHT22 and </a:t>
            </a:r>
            <a:r>
              <a:rPr lang="en-US" sz="1800" b="0" i="0" u="none" strike="noStrike" baseline="0" dirty="0" err="1">
                <a:solidFill>
                  <a:srgbClr val="000000"/>
                </a:solidFill>
                <a:latin typeface="Times New Roman" panose="02020603050405020304" pitchFamily="18" charset="0"/>
              </a:rPr>
              <a:t>sd</a:t>
            </a:r>
            <a:r>
              <a:rPr lang="en-US" sz="1800" b="0" i="0" u="none" strike="noStrike" baseline="0" dirty="0">
                <a:solidFill>
                  <a:srgbClr val="000000"/>
                </a:solidFill>
                <a:latin typeface="Times New Roman" panose="02020603050405020304" pitchFamily="18" charset="0"/>
              </a:rPr>
              <a:t> card reader libraries and needed coding done.</a:t>
            </a:r>
            <a:endParaRPr lang="tr-TR" sz="1800" b="0" i="0" u="none" strike="noStrike" baseline="0" dirty="0">
              <a:solidFill>
                <a:srgbClr val="000000"/>
              </a:solidFill>
              <a:latin typeface="Times New Roman" panose="02020603050405020304" pitchFamily="18" charset="0"/>
            </a:endParaRPr>
          </a:p>
          <a:p>
            <a:pPr marL="0" indent="0">
              <a:buNone/>
            </a:pPr>
            <a:endParaRPr lang="tr-TR" sz="1800" b="0" i="0" u="none" strike="noStrike" baseline="0" dirty="0">
              <a:solidFill>
                <a:srgbClr val="000000"/>
              </a:solidFill>
              <a:latin typeface="Times New Roman" panose="02020603050405020304" pitchFamily="18" charset="0"/>
            </a:endParaRPr>
          </a:p>
          <a:p>
            <a:pPr marL="0" indent="0">
              <a:buNone/>
            </a:pPr>
            <a:r>
              <a:rPr lang="tr-TR" sz="4400" b="0" i="0" u="none" strike="noStrike" baseline="0" dirty="0">
                <a:solidFill>
                  <a:srgbClr val="000000"/>
                </a:solidFill>
                <a:latin typeface="Times New Roman" panose="02020603050405020304" pitchFamily="18" charset="0"/>
                <a:cs typeface="Times New Roman" panose="02020603050405020304" pitchFamily="18" charset="0"/>
              </a:rPr>
              <a:t>Project</a:t>
            </a:r>
            <a:r>
              <a:rPr lang="tr-TR" sz="1800" b="0" i="0" u="none" strike="noStrike" baseline="0" dirty="0">
                <a:solidFill>
                  <a:srgbClr val="000000"/>
                </a:solidFill>
              </a:rPr>
              <a:t> </a:t>
            </a:r>
            <a:r>
              <a:rPr lang="tr-TR" sz="4400" b="0" i="0" u="none" strike="noStrike" baseline="0" dirty="0">
                <a:solidFill>
                  <a:srgbClr val="000000"/>
                </a:solidFill>
                <a:latin typeface="Times New Roman" panose="02020603050405020304" pitchFamily="18" charset="0"/>
                <a:cs typeface="Times New Roman" panose="02020603050405020304" pitchFamily="18" charset="0"/>
              </a:rPr>
              <a:t>Design</a:t>
            </a:r>
          </a:p>
          <a:p>
            <a:pPr marL="0" indent="0">
              <a:buNone/>
            </a:pPr>
            <a:r>
              <a:rPr lang="en-US" sz="1800" b="0" i="0" u="none" strike="noStrike" baseline="0" dirty="0">
                <a:solidFill>
                  <a:srgbClr val="000000"/>
                </a:solidFill>
                <a:latin typeface="Times New Roman" panose="02020603050405020304" pitchFamily="18" charset="0"/>
              </a:rPr>
              <a:t>A project design is a strategic organization of ideas, materials and processes for the purpose of achieving a goal.</a:t>
            </a:r>
            <a:endParaRPr lang="tr-TR" sz="44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2334038-6EBA-99D9-107A-28C19AB57152}"/>
              </a:ext>
            </a:extLst>
          </p:cNvPr>
          <p:cNvPicPr>
            <a:picLocks noChangeAspect="1"/>
          </p:cNvPicPr>
          <p:nvPr/>
        </p:nvPicPr>
        <p:blipFill>
          <a:blip r:embed="rId2"/>
          <a:stretch>
            <a:fillRect/>
          </a:stretch>
        </p:blipFill>
        <p:spPr>
          <a:xfrm>
            <a:off x="1386032" y="4846030"/>
            <a:ext cx="2767658" cy="1326169"/>
          </a:xfrm>
          <a:prstGeom prst="rect">
            <a:avLst/>
          </a:prstGeom>
        </p:spPr>
      </p:pic>
      <p:pic>
        <p:nvPicPr>
          <p:cNvPr id="7" name="Resim 6">
            <a:extLst>
              <a:ext uri="{FF2B5EF4-FFF2-40B4-BE49-F238E27FC236}">
                <a16:creationId xmlns:a16="http://schemas.microsoft.com/office/drawing/2014/main" id="{34AC4722-7ED3-69F8-F489-D685711ACF13}"/>
              </a:ext>
            </a:extLst>
          </p:cNvPr>
          <p:cNvPicPr>
            <a:picLocks noChangeAspect="1"/>
          </p:cNvPicPr>
          <p:nvPr/>
        </p:nvPicPr>
        <p:blipFill>
          <a:blip r:embed="rId3"/>
          <a:stretch>
            <a:fillRect/>
          </a:stretch>
        </p:blipFill>
        <p:spPr>
          <a:xfrm>
            <a:off x="5149289" y="4893938"/>
            <a:ext cx="2045822" cy="1278261"/>
          </a:xfrm>
          <a:prstGeom prst="rect">
            <a:avLst/>
          </a:prstGeom>
        </p:spPr>
      </p:pic>
      <p:pic>
        <p:nvPicPr>
          <p:cNvPr id="9" name="Resim 8">
            <a:extLst>
              <a:ext uri="{FF2B5EF4-FFF2-40B4-BE49-F238E27FC236}">
                <a16:creationId xmlns:a16="http://schemas.microsoft.com/office/drawing/2014/main" id="{0CF4B1CB-D74D-4CAA-FC2A-B939ED7F260C}"/>
              </a:ext>
            </a:extLst>
          </p:cNvPr>
          <p:cNvPicPr>
            <a:picLocks noChangeAspect="1"/>
          </p:cNvPicPr>
          <p:nvPr/>
        </p:nvPicPr>
        <p:blipFill>
          <a:blip r:embed="rId4"/>
          <a:stretch>
            <a:fillRect/>
          </a:stretch>
        </p:blipFill>
        <p:spPr>
          <a:xfrm>
            <a:off x="8154621" y="4893938"/>
            <a:ext cx="1921924" cy="1278261"/>
          </a:xfrm>
          <a:prstGeom prst="rect">
            <a:avLst/>
          </a:prstGeom>
        </p:spPr>
      </p:pic>
      <p:sp>
        <p:nvSpPr>
          <p:cNvPr id="12" name="Ok: Sağ 11">
            <a:extLst>
              <a:ext uri="{FF2B5EF4-FFF2-40B4-BE49-F238E27FC236}">
                <a16:creationId xmlns:a16="http://schemas.microsoft.com/office/drawing/2014/main" id="{092EF0EE-607A-6EA2-F497-E626A2E79E8F}"/>
              </a:ext>
            </a:extLst>
          </p:cNvPr>
          <p:cNvSpPr/>
          <p:nvPr/>
        </p:nvSpPr>
        <p:spPr>
          <a:xfrm>
            <a:off x="4292113" y="5290352"/>
            <a:ext cx="754842" cy="515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k: Sağ 12">
            <a:extLst>
              <a:ext uri="{FF2B5EF4-FFF2-40B4-BE49-F238E27FC236}">
                <a16:creationId xmlns:a16="http://schemas.microsoft.com/office/drawing/2014/main" id="{37E72D91-786A-7B5D-5ECD-DCA6745866B0}"/>
              </a:ext>
            </a:extLst>
          </p:cNvPr>
          <p:cNvSpPr/>
          <p:nvPr/>
        </p:nvSpPr>
        <p:spPr>
          <a:xfrm>
            <a:off x="7297445" y="5290352"/>
            <a:ext cx="754842" cy="515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9955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E4F46D-49C8-EA49-A2C4-A484EA9D9ED1}"/>
              </a:ext>
            </a:extLst>
          </p:cNvPr>
          <p:cNvSpPr>
            <a:spLocks noGrp="1"/>
          </p:cNvSpPr>
          <p:nvPr>
            <p:ph type="title"/>
          </p:nvPr>
        </p:nvSpPr>
        <p:spPr/>
        <p:txBody>
          <a:bodyPr>
            <a:normAutofit/>
          </a:bodyPr>
          <a:lstStyle/>
          <a:p>
            <a:r>
              <a:rPr lang="tr-TR" b="1" i="0" u="none" strike="noStrike" baseline="0" dirty="0" err="1">
                <a:solidFill>
                  <a:srgbClr val="000000"/>
                </a:solidFill>
                <a:latin typeface="Times New Roman" panose="02020603050405020304" pitchFamily="18" charset="0"/>
              </a:rPr>
              <a:t>Conclusion</a:t>
            </a:r>
            <a:r>
              <a:rPr lang="tr-TR" b="1" i="0" u="none" strike="noStrike" baseline="0" dirty="0">
                <a:solidFill>
                  <a:srgbClr val="000000"/>
                </a:solidFill>
                <a:latin typeface="Times New Roman" panose="02020603050405020304" pitchFamily="18" charset="0"/>
              </a:rPr>
              <a:t> </a:t>
            </a:r>
            <a:r>
              <a:rPr lang="tr-TR" b="1" i="0" u="none" strike="noStrike" baseline="0" dirty="0" err="1">
                <a:solidFill>
                  <a:srgbClr val="000000"/>
                </a:solidFill>
                <a:latin typeface="Times New Roman" panose="02020603050405020304" pitchFamily="18" charset="0"/>
              </a:rPr>
              <a:t>and</a:t>
            </a:r>
            <a:r>
              <a:rPr lang="tr-TR" b="1" i="0" u="none" strike="noStrike" baseline="0" dirty="0">
                <a:solidFill>
                  <a:srgbClr val="000000"/>
                </a:solidFill>
                <a:latin typeface="Times New Roman" panose="02020603050405020304" pitchFamily="18" charset="0"/>
              </a:rPr>
              <a:t> </a:t>
            </a:r>
            <a:r>
              <a:rPr lang="tr-TR" b="1" i="0" u="none" strike="noStrike" baseline="0" dirty="0" err="1">
                <a:solidFill>
                  <a:srgbClr val="000000"/>
                </a:solidFill>
                <a:latin typeface="Times New Roman" panose="02020603050405020304" pitchFamily="18" charset="0"/>
              </a:rPr>
              <a:t>Results</a:t>
            </a:r>
            <a:r>
              <a:rPr lang="tr-TR" b="1" i="0" u="none" strike="noStrike" baseline="0" dirty="0">
                <a:solidFill>
                  <a:srgbClr val="000000"/>
                </a:solidFill>
                <a:latin typeface="Times New Roman" panose="02020603050405020304" pitchFamily="18" charset="0"/>
              </a:rPr>
              <a:t> </a:t>
            </a:r>
            <a:endParaRPr lang="tr-TR" dirty="0"/>
          </a:p>
        </p:txBody>
      </p:sp>
      <p:sp>
        <p:nvSpPr>
          <p:cNvPr id="3" name="İçerik Yer Tutucusu 2">
            <a:extLst>
              <a:ext uri="{FF2B5EF4-FFF2-40B4-BE49-F238E27FC236}">
                <a16:creationId xmlns:a16="http://schemas.microsoft.com/office/drawing/2014/main" id="{00E53871-D5CD-5D65-A97F-B3D6A1C4A971}"/>
              </a:ext>
            </a:extLst>
          </p:cNvPr>
          <p:cNvSpPr>
            <a:spLocks noGrp="1"/>
          </p:cNvSpPr>
          <p:nvPr>
            <p:ph idx="1"/>
          </p:nvPr>
        </p:nvSpPr>
        <p:spPr/>
        <p:txBody>
          <a:bodyPr/>
          <a:lstStyle/>
          <a:p>
            <a:r>
              <a:rPr lang="en-US" b="0" i="0" u="none" strike="noStrike" baseline="0" dirty="0">
                <a:solidFill>
                  <a:srgbClr val="000000"/>
                </a:solidFill>
                <a:latin typeface="Times New Roman" panose="02020603050405020304" pitchFamily="18" charset="0"/>
              </a:rPr>
              <a:t>As a result, we have obtained a mechanism where we can keep the temperature and humidity information in our hands. This mechanism can be used as an anathema in a more complex structure in the future, such as air conditioners that control the ambient temperature.</a:t>
            </a:r>
            <a:r>
              <a:rPr lang="en-US" sz="1800" b="0" i="0" u="none" strike="noStrike" baseline="0" dirty="0">
                <a:solidFill>
                  <a:srgbClr val="000000"/>
                </a:solidFill>
                <a:latin typeface="Times New Roman" panose="02020603050405020304" pitchFamily="18" charset="0"/>
              </a:rPr>
              <a:t> </a:t>
            </a:r>
            <a:endParaRPr lang="tr-TR" sz="1800" b="0" i="0" u="none" strike="noStrike" baseline="0" dirty="0">
              <a:solidFill>
                <a:srgbClr val="000000"/>
              </a:solidFill>
              <a:latin typeface="Times New Roman" panose="02020603050405020304" pitchFamily="18" charset="0"/>
            </a:endParaRPr>
          </a:p>
          <a:p>
            <a:endParaRPr lang="tr-TR" sz="180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In t</a:t>
            </a:r>
            <a:r>
              <a:rPr lang="tr-TR" sz="1800" b="0" i="0" u="none" strike="noStrike" baseline="0" dirty="0">
                <a:solidFill>
                  <a:srgbClr val="000000"/>
                </a:solidFill>
                <a:latin typeface="Times New Roman" panose="02020603050405020304" pitchFamily="18" charset="0"/>
              </a:rPr>
              <a:t>his </a:t>
            </a:r>
            <a:r>
              <a:rPr lang="tr-TR" sz="1800" b="0" i="0" u="none" strike="noStrike" baseline="0" dirty="0" err="1">
                <a:solidFill>
                  <a:srgbClr val="000000"/>
                </a:solidFill>
                <a:latin typeface="Times New Roman" panose="02020603050405020304" pitchFamily="18" charset="0"/>
              </a:rPr>
              <a:t>project</a:t>
            </a:r>
            <a:r>
              <a:rPr lang="en-US" sz="1800" b="0" i="0" u="none" strike="noStrike" baseline="0" dirty="0">
                <a:solidFill>
                  <a:srgbClr val="000000"/>
                </a:solidFill>
                <a:latin typeface="Times New Roman" panose="02020603050405020304" pitchFamily="18" charset="0"/>
              </a:rPr>
              <a:t>, we first got basic information about embedded systems, then we learned the basic differences between hardware and software, then we learned how to use hardware and software together. With this knowledge, we developed small and basic programs in the </a:t>
            </a:r>
            <a:r>
              <a:rPr lang="tr-TR" sz="1800" b="0" i="0" u="none" strike="noStrike" baseline="0" dirty="0" err="1">
                <a:solidFill>
                  <a:srgbClr val="000000"/>
                </a:solidFill>
                <a:latin typeface="Times New Roman" panose="02020603050405020304" pitchFamily="18" charset="0"/>
              </a:rPr>
              <a:t>project</a:t>
            </a:r>
            <a:r>
              <a:rPr lang="tr-TR" sz="1800"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a:t>
            </a:r>
            <a:endParaRPr lang="tr-TR"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076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F74B93-6585-72CC-D90F-7A281D0432F8}"/>
              </a:ext>
            </a:extLst>
          </p:cNvPr>
          <p:cNvSpPr>
            <a:spLocks noGrp="1"/>
          </p:cNvSpPr>
          <p:nvPr>
            <p:ph type="title"/>
          </p:nvPr>
        </p:nvSpPr>
        <p:spPr/>
        <p:txBody>
          <a:bodyPr/>
          <a:lstStyle/>
          <a:p>
            <a:r>
              <a:rPr lang="tr-TR" b="0" i="0" u="none" strike="noStrike" baseline="0" dirty="0" err="1">
                <a:solidFill>
                  <a:srgbClr val="000000"/>
                </a:solidFill>
              </a:rPr>
              <a:t>References</a:t>
            </a:r>
            <a:r>
              <a:rPr lang="tr-TR" sz="1800" b="0" i="0" u="none" strike="noStrike" baseline="0" dirty="0">
                <a:solidFill>
                  <a:srgbClr val="000000"/>
                </a:solidFill>
              </a:rPr>
              <a:t> </a:t>
            </a:r>
            <a:endParaRPr lang="tr-TR" dirty="0"/>
          </a:p>
        </p:txBody>
      </p:sp>
      <p:sp>
        <p:nvSpPr>
          <p:cNvPr id="3" name="İçerik Yer Tutucusu 2">
            <a:extLst>
              <a:ext uri="{FF2B5EF4-FFF2-40B4-BE49-F238E27FC236}">
                <a16:creationId xmlns:a16="http://schemas.microsoft.com/office/drawing/2014/main" id="{D7125EB2-5299-B7AD-CEC2-A5FC3E09D723}"/>
              </a:ext>
            </a:extLst>
          </p:cNvPr>
          <p:cNvSpPr>
            <a:spLocks noGrp="1"/>
          </p:cNvSpPr>
          <p:nvPr>
            <p:ph idx="1"/>
          </p:nvPr>
        </p:nvSpPr>
        <p:spPr>
          <a:xfrm>
            <a:off x="1478132" y="2171700"/>
            <a:ext cx="9601200" cy="3581400"/>
          </a:xfrm>
        </p:spPr>
        <p:txBody>
          <a:bodyPr/>
          <a:lstStyle/>
          <a:p>
            <a:pPr marL="0" indent="0">
              <a:buNone/>
            </a:pPr>
            <a:r>
              <a:rPr lang="en-US" sz="1800" b="0" i="0" u="none" strike="noStrike" baseline="0" dirty="0">
                <a:solidFill>
                  <a:schemeClr val="tx2">
                    <a:lumMod val="75000"/>
                    <a:lumOff val="25000"/>
                  </a:schemeClr>
                </a:solidFill>
                <a:latin typeface="Calibri" panose="020F0502020204030204" pitchFamily="34" charset="0"/>
              </a:rPr>
              <a:t>5. DHT22 - Digital Temperature and Humidity Sensor (readme.io) </a:t>
            </a:r>
            <a:endParaRPr lang="tr-TR" sz="1800" b="0" i="0" u="none" strike="noStrike" baseline="0" dirty="0">
              <a:solidFill>
                <a:schemeClr val="tx2">
                  <a:lumMod val="75000"/>
                  <a:lumOff val="25000"/>
                </a:schemeClr>
              </a:solidFill>
              <a:latin typeface="Calibri" panose="020F0502020204030204" pitchFamily="34" charset="0"/>
            </a:endParaRPr>
          </a:p>
          <a:p>
            <a:pPr marL="0" indent="0">
              <a:buNone/>
            </a:pPr>
            <a:r>
              <a:rPr lang="tr-TR" sz="1800" b="0" i="0" u="none" strike="noStrike" baseline="0" dirty="0" err="1">
                <a:solidFill>
                  <a:schemeClr val="tx2">
                    <a:lumMod val="75000"/>
                    <a:lumOff val="25000"/>
                  </a:schemeClr>
                </a:solidFill>
                <a:latin typeface="Calibri" panose="020F0502020204030204" pitchFamily="34" charset="0"/>
              </a:rPr>
              <a:t>In</a:t>
            </a:r>
            <a:r>
              <a:rPr lang="tr-TR" sz="1800" b="0" i="0" u="none" strike="noStrike" baseline="0" dirty="0">
                <a:solidFill>
                  <a:schemeClr val="tx2">
                    <a:lumMod val="75000"/>
                    <a:lumOff val="25000"/>
                  </a:schemeClr>
                </a:solidFill>
                <a:latin typeface="Calibri" panose="020F0502020204030204" pitchFamily="34" charset="0"/>
              </a:rPr>
              <a:t>-Depth </a:t>
            </a:r>
            <a:r>
              <a:rPr lang="tr-TR" sz="1800" b="0" i="0" u="none" strike="noStrike" baseline="0" dirty="0" err="1">
                <a:solidFill>
                  <a:schemeClr val="tx2">
                    <a:lumMod val="75000"/>
                    <a:lumOff val="25000"/>
                  </a:schemeClr>
                </a:solidFill>
                <a:latin typeface="Calibri" panose="020F0502020204030204" pitchFamily="34" charset="0"/>
              </a:rPr>
              <a:t>Tutorial</a:t>
            </a:r>
            <a:r>
              <a:rPr lang="tr-TR" sz="1800" b="0" i="0" u="none" strike="noStrike" baseline="0" dirty="0">
                <a:solidFill>
                  <a:schemeClr val="tx2">
                    <a:lumMod val="75000"/>
                    <a:lumOff val="25000"/>
                  </a:schemeClr>
                </a:solidFill>
                <a:latin typeface="Calibri" panose="020F0502020204030204" pitchFamily="34" charset="0"/>
              </a:rPr>
              <a:t> </a:t>
            </a:r>
            <a:r>
              <a:rPr lang="tr-TR" sz="1800" b="0" i="0" u="none" strike="noStrike" baseline="0" dirty="0" err="1">
                <a:solidFill>
                  <a:schemeClr val="tx2">
                    <a:lumMod val="75000"/>
                    <a:lumOff val="25000"/>
                  </a:schemeClr>
                </a:solidFill>
                <a:latin typeface="Calibri" panose="020F0502020204030204" pitchFamily="34" charset="0"/>
              </a:rPr>
              <a:t>to</a:t>
            </a:r>
            <a:r>
              <a:rPr lang="tr-TR" sz="1800" b="0" i="0" u="none" strike="noStrike" baseline="0" dirty="0">
                <a:solidFill>
                  <a:schemeClr val="tx2">
                    <a:lumMod val="75000"/>
                    <a:lumOff val="25000"/>
                  </a:schemeClr>
                </a:solidFill>
                <a:latin typeface="Calibri" panose="020F0502020204030204" pitchFamily="34" charset="0"/>
              </a:rPr>
              <a:t> </a:t>
            </a:r>
            <a:r>
              <a:rPr lang="tr-TR" sz="1800" b="0" i="0" u="none" strike="noStrike" baseline="0" dirty="0" err="1">
                <a:solidFill>
                  <a:schemeClr val="tx2">
                    <a:lumMod val="75000"/>
                    <a:lumOff val="25000"/>
                  </a:schemeClr>
                </a:solidFill>
                <a:latin typeface="Calibri" panose="020F0502020204030204" pitchFamily="34" charset="0"/>
              </a:rPr>
              <a:t>Interface</a:t>
            </a:r>
            <a:r>
              <a:rPr lang="tr-TR" sz="1800" b="0" i="0" u="none" strike="noStrike" baseline="0" dirty="0">
                <a:solidFill>
                  <a:schemeClr val="tx2">
                    <a:lumMod val="75000"/>
                    <a:lumOff val="25000"/>
                  </a:schemeClr>
                </a:solidFill>
                <a:latin typeface="Calibri" panose="020F0502020204030204" pitchFamily="34" charset="0"/>
              </a:rPr>
              <a:t> Micro SD </a:t>
            </a:r>
            <a:r>
              <a:rPr lang="tr-TR" sz="1800" b="0" i="0" u="none" strike="noStrike" baseline="0" dirty="0" err="1">
                <a:solidFill>
                  <a:schemeClr val="tx2">
                    <a:lumMod val="75000"/>
                    <a:lumOff val="25000"/>
                  </a:schemeClr>
                </a:solidFill>
                <a:latin typeface="Calibri" panose="020F0502020204030204" pitchFamily="34" charset="0"/>
              </a:rPr>
              <a:t>Card</a:t>
            </a:r>
            <a:r>
              <a:rPr lang="tr-TR" sz="1800" b="0" i="0" u="none" strike="noStrike" baseline="0" dirty="0">
                <a:solidFill>
                  <a:schemeClr val="tx2">
                    <a:lumMod val="75000"/>
                    <a:lumOff val="25000"/>
                  </a:schemeClr>
                </a:solidFill>
                <a:latin typeface="Calibri" panose="020F0502020204030204" pitchFamily="34" charset="0"/>
              </a:rPr>
              <a:t> </a:t>
            </a:r>
            <a:r>
              <a:rPr lang="tr-TR" sz="1800" b="0" i="0" u="none" strike="noStrike" baseline="0" dirty="0" err="1">
                <a:solidFill>
                  <a:schemeClr val="tx2">
                    <a:lumMod val="75000"/>
                    <a:lumOff val="25000"/>
                  </a:schemeClr>
                </a:solidFill>
                <a:latin typeface="Calibri" panose="020F0502020204030204" pitchFamily="34" charset="0"/>
              </a:rPr>
              <a:t>Module</a:t>
            </a:r>
            <a:r>
              <a:rPr lang="tr-TR" sz="1800" b="0" i="0" u="none" strike="noStrike" baseline="0" dirty="0">
                <a:solidFill>
                  <a:schemeClr val="tx2">
                    <a:lumMod val="75000"/>
                    <a:lumOff val="25000"/>
                  </a:schemeClr>
                </a:solidFill>
                <a:latin typeface="Calibri" panose="020F0502020204030204" pitchFamily="34" charset="0"/>
              </a:rPr>
              <a:t> </a:t>
            </a:r>
            <a:r>
              <a:rPr lang="tr-TR" sz="1800" b="0" i="0" u="none" strike="noStrike" baseline="0" dirty="0" err="1">
                <a:solidFill>
                  <a:schemeClr val="tx2">
                    <a:lumMod val="75000"/>
                    <a:lumOff val="25000"/>
                  </a:schemeClr>
                </a:solidFill>
                <a:latin typeface="Calibri" panose="020F0502020204030204" pitchFamily="34" charset="0"/>
              </a:rPr>
              <a:t>with</a:t>
            </a:r>
            <a:r>
              <a:rPr lang="tr-TR" sz="1800" b="0" i="0" u="none" strike="noStrike" baseline="0" dirty="0">
                <a:solidFill>
                  <a:schemeClr val="tx2">
                    <a:lumMod val="75000"/>
                    <a:lumOff val="25000"/>
                  </a:schemeClr>
                </a:solidFill>
                <a:latin typeface="Calibri" panose="020F0502020204030204" pitchFamily="34" charset="0"/>
              </a:rPr>
              <a:t> </a:t>
            </a:r>
            <a:r>
              <a:rPr lang="tr-TR" sz="1800" b="0" i="0" u="none" strike="noStrike" baseline="0" dirty="0" err="1">
                <a:solidFill>
                  <a:schemeClr val="tx2">
                    <a:lumMod val="75000"/>
                    <a:lumOff val="25000"/>
                  </a:schemeClr>
                </a:solidFill>
                <a:latin typeface="Calibri" panose="020F0502020204030204" pitchFamily="34" charset="0"/>
              </a:rPr>
              <a:t>Arduino</a:t>
            </a:r>
            <a:r>
              <a:rPr lang="tr-TR" sz="1800" b="0" i="0" u="none" strike="noStrike" baseline="0" dirty="0">
                <a:solidFill>
                  <a:schemeClr val="tx2">
                    <a:lumMod val="75000"/>
                    <a:lumOff val="25000"/>
                  </a:schemeClr>
                </a:solidFill>
                <a:latin typeface="Calibri" panose="020F0502020204030204" pitchFamily="34" charset="0"/>
              </a:rPr>
              <a:t> (lastminuteengineers.com) </a:t>
            </a:r>
          </a:p>
          <a:p>
            <a:pPr marL="0" indent="0">
              <a:buNone/>
            </a:pPr>
            <a:r>
              <a:rPr lang="en-US" sz="1800" b="0" i="0" u="none" strike="noStrike" baseline="0" dirty="0">
                <a:solidFill>
                  <a:schemeClr val="tx2">
                    <a:lumMod val="75000"/>
                    <a:lumOff val="25000"/>
                  </a:schemeClr>
                </a:solidFill>
                <a:latin typeface="Calibri" panose="020F0502020204030204" pitchFamily="34" charset="0"/>
              </a:rPr>
              <a:t>What is Arduino? | Arduino </a:t>
            </a:r>
            <a:endParaRPr lang="tr-TR" dirty="0">
              <a:solidFill>
                <a:schemeClr val="tx2">
                  <a:lumMod val="75000"/>
                  <a:lumOff val="25000"/>
                </a:schemeClr>
              </a:solidFill>
            </a:endParaRPr>
          </a:p>
        </p:txBody>
      </p:sp>
    </p:spTree>
    <p:extLst>
      <p:ext uri="{BB962C8B-B14F-4D97-AF65-F5344CB8AC3E}">
        <p14:creationId xmlns:p14="http://schemas.microsoft.com/office/powerpoint/2010/main" val="363553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9D0DE8-7411-A4DE-714B-C65A5C028AA8}"/>
              </a:ext>
            </a:extLst>
          </p:cNvPr>
          <p:cNvSpPr>
            <a:spLocks noGrp="1"/>
          </p:cNvSpPr>
          <p:nvPr>
            <p:ph type="title"/>
          </p:nvPr>
        </p:nvSpPr>
        <p:spPr>
          <a:xfrm>
            <a:off x="3696809" y="277427"/>
            <a:ext cx="4798381" cy="761260"/>
          </a:xfrm>
        </p:spPr>
        <p:txBody>
          <a:bodyPr>
            <a:normAutofit/>
          </a:bodyPr>
          <a:lstStyle/>
          <a:p>
            <a:r>
              <a:rPr lang="tr-TR" sz="4800" b="0" i="0" u="none" strike="noStrike" baseline="0" dirty="0">
                <a:solidFill>
                  <a:srgbClr val="000000"/>
                </a:solidFill>
              </a:rPr>
              <a:t>PROJECT IMAGES</a:t>
            </a:r>
            <a:endParaRPr lang="tr-TR" sz="4800" dirty="0"/>
          </a:p>
        </p:txBody>
      </p:sp>
      <p:pic>
        <p:nvPicPr>
          <p:cNvPr id="5" name="İçerik Yer Tutucusu 4">
            <a:extLst>
              <a:ext uri="{FF2B5EF4-FFF2-40B4-BE49-F238E27FC236}">
                <a16:creationId xmlns:a16="http://schemas.microsoft.com/office/drawing/2014/main" id="{8E6D7DF4-1B96-EA48-169F-00DDA13D3622}"/>
              </a:ext>
            </a:extLst>
          </p:cNvPr>
          <p:cNvPicPr>
            <a:picLocks noGrp="1" noChangeAspect="1"/>
          </p:cNvPicPr>
          <p:nvPr>
            <p:ph idx="1"/>
          </p:nvPr>
        </p:nvPicPr>
        <p:blipFill>
          <a:blip r:embed="rId2"/>
          <a:stretch>
            <a:fillRect/>
          </a:stretch>
        </p:blipFill>
        <p:spPr>
          <a:xfrm>
            <a:off x="3345770" y="1305827"/>
            <a:ext cx="5500457" cy="4966589"/>
          </a:xfrm>
        </p:spPr>
      </p:pic>
    </p:spTree>
    <p:extLst>
      <p:ext uri="{BB962C8B-B14F-4D97-AF65-F5344CB8AC3E}">
        <p14:creationId xmlns:p14="http://schemas.microsoft.com/office/powerpoint/2010/main" val="2914428773"/>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29</TotalTime>
  <Words>537</Words>
  <Application>Microsoft Office PowerPoint</Application>
  <PresentationFormat>Geniş ekran</PresentationFormat>
  <Paragraphs>35</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Franklin Gothic Book</vt:lpstr>
      <vt:lpstr>Times New Roman</vt:lpstr>
      <vt:lpstr>Kırpma</vt:lpstr>
      <vt:lpstr>  CPE316 – Embedded Systems Final Project   Temperature Humidity Data Logger  </vt:lpstr>
      <vt:lpstr>INTRODUCTİON</vt:lpstr>
      <vt:lpstr> Arduino Connection Diagram with DHT22 and microSD card module  </vt:lpstr>
      <vt:lpstr>The figure below shows the default SPI pins of Arduino Uno</vt:lpstr>
      <vt:lpstr>Schematic</vt:lpstr>
      <vt:lpstr>Related Works</vt:lpstr>
      <vt:lpstr>Conclusion and Results </vt:lpstr>
      <vt:lpstr>References </vt:lpstr>
      <vt:lpstr>PROJECT IMAGES</vt:lpstr>
      <vt:lpstr>Code Modules </vt:lpstr>
      <vt:lpstr>PowerPoint Sunusu</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CPE316 – Embedded Systems Final Project   Temperature Humidity Data Logger  </dc:title>
  <dc:creator>BATIKAN BURAK TAS</dc:creator>
  <cp:lastModifiedBy>BATIKAN BURAK TAS</cp:lastModifiedBy>
  <cp:revision>1</cp:revision>
  <dcterms:created xsi:type="dcterms:W3CDTF">2022-05-18T06:36:58Z</dcterms:created>
  <dcterms:modified xsi:type="dcterms:W3CDTF">2022-05-18T07:06:48Z</dcterms:modified>
</cp:coreProperties>
</file>