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31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7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5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6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3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9C35C-DD9D-4D44-9E6A-97A13A84036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8CC4-9191-4F3D-8656-45FB5695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0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Parallelizing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3279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8" y="443345"/>
            <a:ext cx="11078075" cy="61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0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601547"/>
            <a:ext cx="10760407" cy="59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05" y="560513"/>
            <a:ext cx="10005792" cy="53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26" y="1"/>
            <a:ext cx="6952393" cy="3195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26" y="3385129"/>
            <a:ext cx="7052254" cy="34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r>
              <a:rPr lang="en-US" dirty="0"/>
              <a:t>Profiling: </a:t>
            </a:r>
            <a:r>
              <a:rPr lang="en-US" dirty="0" err="1"/>
              <a:t>Unoptimized</a:t>
            </a:r>
            <a:r>
              <a:rPr lang="en-US" dirty="0"/>
              <a:t> C (</a:t>
            </a:r>
            <a:r>
              <a:rPr lang="en-US" dirty="0" err="1"/>
              <a:t>gprof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73382"/>
            <a:ext cx="98840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%   cumulative   self                       </a:t>
            </a:r>
            <a:r>
              <a:rPr lang="en-US" sz="2400" dirty="0" err="1"/>
              <a:t>self</a:t>
            </a:r>
            <a:r>
              <a:rPr lang="en-US" sz="2400" dirty="0"/>
              <a:t>     total</a:t>
            </a:r>
          </a:p>
          <a:p>
            <a:r>
              <a:rPr lang="en-US" sz="2400" dirty="0"/>
              <a:t> time   seconds   </a:t>
            </a:r>
            <a:r>
              <a:rPr lang="en-US" sz="2400" dirty="0" err="1"/>
              <a:t>seconds</a:t>
            </a:r>
            <a:r>
              <a:rPr lang="en-US" sz="2400" dirty="0"/>
              <a:t>    calls   s/call   s/call         name</a:t>
            </a:r>
          </a:p>
          <a:p>
            <a:r>
              <a:rPr lang="en-US" sz="2400" dirty="0"/>
              <a:t> 91.12     65.47    65.47     1254      0.05     0.05         dot</a:t>
            </a:r>
          </a:p>
          <a:p>
            <a:r>
              <a:rPr lang="en-US" sz="2400" dirty="0"/>
              <a:t>  3.77     68.18     2.71                                                   _</a:t>
            </a:r>
            <a:r>
              <a:rPr lang="en-US" sz="2400" dirty="0" err="1"/>
              <a:t>IO_vfscanf_internal</a:t>
            </a:r>
            <a:endParaRPr lang="en-US" sz="2400" dirty="0"/>
          </a:p>
          <a:p>
            <a:r>
              <a:rPr lang="en-US" sz="2400" dirty="0"/>
              <a:t>  1.91     69.55     1.37                                                    ____</a:t>
            </a:r>
            <a:r>
              <a:rPr lang="en-US" sz="2400" dirty="0" err="1"/>
              <a:t>strtof_l_internal</a:t>
            </a:r>
            <a:endParaRPr lang="en-US" sz="2400" dirty="0"/>
          </a:p>
          <a:p>
            <a:r>
              <a:rPr lang="en-US" sz="2400" dirty="0"/>
              <a:t>  0.56     69.95     0.40                                                    __isoc99_fscanf</a:t>
            </a:r>
          </a:p>
          <a:p>
            <a:r>
              <a:rPr lang="en-US" sz="2400" dirty="0"/>
              <a:t>  0.39     70.23     0.28                                                   </a:t>
            </a:r>
            <a:r>
              <a:rPr lang="en-US" sz="2400" dirty="0" err="1"/>
              <a:t>strlen</a:t>
            </a:r>
            <a:endParaRPr lang="en-US" sz="2400" dirty="0"/>
          </a:p>
          <a:p>
            <a:r>
              <a:rPr lang="en-US" sz="2400" dirty="0"/>
              <a:t>  0.33     70.47     0.24         750      0.00     0.00          transpose</a:t>
            </a:r>
          </a:p>
          <a:p>
            <a:r>
              <a:rPr lang="en-US" sz="2400" dirty="0"/>
              <a:t>  0.28     70.67     0.20                                                   _</a:t>
            </a:r>
            <a:r>
              <a:rPr lang="en-US" sz="2400" dirty="0" err="1"/>
              <a:t>int_malloc</a:t>
            </a:r>
            <a:endParaRPr lang="en-US" sz="2400" dirty="0"/>
          </a:p>
          <a:p>
            <a:r>
              <a:rPr lang="en-US" sz="2400" dirty="0"/>
              <a:t>  0.24     70.84     0.17              1     0.17     0.17          </a:t>
            </a:r>
            <a:r>
              <a:rPr lang="en-US" sz="2400" dirty="0" err="1"/>
              <a:t>load_mnist</a:t>
            </a:r>
            <a:endParaRPr lang="en-US" sz="2400" dirty="0"/>
          </a:p>
          <a:p>
            <a:r>
              <a:rPr lang="en-US" sz="2400" dirty="0"/>
              <a:t>  0.19     70.98     0.14          252     0.00     0.00          </a:t>
            </a:r>
            <a:r>
              <a:rPr lang="en-US" sz="2400" dirty="0" err="1"/>
              <a:t>ReLU_vec</a:t>
            </a:r>
            <a:endParaRPr lang="en-US" sz="2400" dirty="0"/>
          </a:p>
          <a:p>
            <a:r>
              <a:rPr lang="en-US" sz="2400" dirty="0"/>
              <a:t>  0.17     71.10     0.12          250     0.00     0.00          </a:t>
            </a:r>
            <a:r>
              <a:rPr lang="en-US" sz="2400" dirty="0" err="1"/>
              <a:t>update_parameters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79056"/>
            <a:ext cx="8093363" cy="794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 epoch of training, 128 neurons, batch = 240</a:t>
            </a:r>
          </a:p>
        </p:txBody>
      </p:sp>
    </p:spTree>
    <p:extLst>
      <p:ext uri="{BB962C8B-B14F-4D97-AF65-F5344CB8AC3E}">
        <p14:creationId xmlns:p14="http://schemas.microsoft.com/office/powerpoint/2010/main" val="427683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en-US" dirty="0"/>
              <a:t>Profiling: MPI (Tau)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9741"/>
            <a:ext cx="10254673" cy="55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639"/>
          </a:xfrm>
        </p:spPr>
        <p:txBody>
          <a:bodyPr>
            <a:normAutofit fontScale="90000"/>
          </a:bodyPr>
          <a:lstStyle/>
          <a:p>
            <a:r>
              <a:rPr lang="en-US" dirty="0"/>
              <a:t>Profiling: </a:t>
            </a:r>
            <a:r>
              <a:rPr lang="en-US" dirty="0" err="1"/>
              <a:t>Cilk</a:t>
            </a:r>
            <a:r>
              <a:rPr lang="en-US" dirty="0"/>
              <a:t> (</a:t>
            </a:r>
            <a:r>
              <a:rPr lang="en-US" dirty="0" err="1"/>
              <a:t>Cilkview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000" y="1536757"/>
            <a:ext cx="69734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Cilk</a:t>
            </a:r>
            <a:r>
              <a:rPr lang="en-US" dirty="0"/>
              <a:t> Parallel Region(s) Statistics - Elapsed time: 0.165 seconds</a:t>
            </a:r>
          </a:p>
          <a:p>
            <a:r>
              <a:rPr lang="en-US" dirty="0"/>
              <a:t>1) Parallelism Profile</a:t>
            </a:r>
          </a:p>
          <a:p>
            <a:r>
              <a:rPr lang="en-US" dirty="0"/>
              <a:t>   Work :                                        	  130,925,699,290 instructions</a:t>
            </a:r>
          </a:p>
          <a:p>
            <a:r>
              <a:rPr lang="en-US" dirty="0"/>
              <a:t>   Span :                                        	  130,925,687,790 instructions</a:t>
            </a:r>
          </a:p>
          <a:p>
            <a:r>
              <a:rPr lang="en-US" dirty="0"/>
              <a:t>   Burdened span :                               	  130,929,437,790 instructions</a:t>
            </a:r>
          </a:p>
          <a:p>
            <a:r>
              <a:rPr lang="en-US" dirty="0"/>
              <a:t>   Parallelism :                                 	  1.00</a:t>
            </a:r>
          </a:p>
          <a:p>
            <a:r>
              <a:rPr lang="en-US" dirty="0"/>
              <a:t>   Burdened parallelism :                       	  1.00</a:t>
            </a:r>
          </a:p>
          <a:p>
            <a:r>
              <a:rPr lang="en-US" dirty="0"/>
              <a:t>   Number of spawns/syncs:                        250</a:t>
            </a:r>
          </a:p>
          <a:p>
            <a:r>
              <a:rPr lang="en-US" dirty="0"/>
              <a:t>   Average instructions / strand :                 174,335,152</a:t>
            </a:r>
          </a:p>
          <a:p>
            <a:r>
              <a:rPr lang="en-US" dirty="0"/>
              <a:t>   Strands along span :                          	   250</a:t>
            </a:r>
          </a:p>
          <a:p>
            <a:r>
              <a:rPr lang="en-US" dirty="0"/>
              <a:t>   Average instructions / strand on span :  523,702,751</a:t>
            </a:r>
          </a:p>
          <a:p>
            <a:r>
              <a:rPr lang="en-US" dirty="0"/>
              <a:t>   Total number of atomic instructions :     1,830</a:t>
            </a:r>
          </a:p>
          <a:p>
            <a:r>
              <a:rPr lang="en-US" dirty="0"/>
              <a:t>   Frame count :                                 	    500</a:t>
            </a:r>
          </a:p>
          <a:p>
            <a:r>
              <a:rPr lang="en-US" dirty="0"/>
              <a:t>   Entries to parallel region :                  	    250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95492" y="1869266"/>
            <a:ext cx="40362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 Speedup Estimate</a:t>
            </a:r>
          </a:p>
          <a:p>
            <a:r>
              <a:rPr lang="en-US" dirty="0"/>
              <a:t>     2 processors:       0.74 - 1.00</a:t>
            </a:r>
          </a:p>
          <a:p>
            <a:r>
              <a:rPr lang="en-US" dirty="0"/>
              <a:t>     4 processors:       0.66 - 1.00</a:t>
            </a:r>
          </a:p>
          <a:p>
            <a:r>
              <a:rPr lang="en-US" dirty="0"/>
              <a:t>     8 processors:       0.62 - 1.00</a:t>
            </a:r>
          </a:p>
          <a:p>
            <a:r>
              <a:rPr lang="en-US" dirty="0"/>
              <a:t>    16 processors:       0.60 - 1.00</a:t>
            </a:r>
          </a:p>
          <a:p>
            <a:r>
              <a:rPr lang="en-US" dirty="0"/>
              <a:t>    32 processors:       0.60 - 1.00</a:t>
            </a:r>
          </a:p>
          <a:p>
            <a:r>
              <a:rPr lang="en-US" dirty="0"/>
              <a:t>    64 processors:       0.59 - 1.00</a:t>
            </a:r>
          </a:p>
          <a:p>
            <a:r>
              <a:rPr lang="en-US" dirty="0"/>
              <a:t>   128 processors:       0.59 - 1.00</a:t>
            </a:r>
          </a:p>
          <a:p>
            <a:r>
              <a:rPr lang="en-US" dirty="0"/>
              <a:t>   256 processors:       0.59 - 1.00</a:t>
            </a:r>
          </a:p>
        </p:txBody>
      </p:sp>
    </p:spTree>
    <p:extLst>
      <p:ext uri="{BB962C8B-B14F-4D97-AF65-F5344CB8AC3E}">
        <p14:creationId xmlns:p14="http://schemas.microsoft.com/office/powerpoint/2010/main" val="290437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Parallelizing Neural Networks</vt:lpstr>
      <vt:lpstr>PowerPoint Presentation</vt:lpstr>
      <vt:lpstr>PowerPoint Presentation</vt:lpstr>
      <vt:lpstr>PowerPoint Presentation</vt:lpstr>
      <vt:lpstr>PowerPoint Presentation</vt:lpstr>
      <vt:lpstr>Profiling: Unoptimized C (gprof)</vt:lpstr>
      <vt:lpstr>Profiling: MPI (Tau)</vt:lpstr>
      <vt:lpstr>Profiling: Cilk (Cilkview)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NN</dc:title>
  <dc:creator>Michael</dc:creator>
  <cp:lastModifiedBy>Michael</cp:lastModifiedBy>
  <cp:revision>15</cp:revision>
  <dcterms:created xsi:type="dcterms:W3CDTF">2016-12-06T05:32:18Z</dcterms:created>
  <dcterms:modified xsi:type="dcterms:W3CDTF">2016-12-06T06:51:40Z</dcterms:modified>
</cp:coreProperties>
</file>