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147480263" r:id="rId2"/>
    <p:sldId id="2147480231" r:id="rId3"/>
    <p:sldId id="2147480232" r:id="rId4"/>
    <p:sldId id="2147480233" r:id="rId5"/>
    <p:sldId id="2147480234" r:id="rId6"/>
    <p:sldId id="2147480239" r:id="rId7"/>
    <p:sldId id="2147480257" r:id="rId8"/>
    <p:sldId id="2147480266" r:id="rId9"/>
    <p:sldId id="2147480259" r:id="rId10"/>
    <p:sldId id="2147480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4A56-896D-D849-E023-6A70E07C2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F8FF8A-6DB0-02B7-6BA3-3A26800C2B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FD0B4-6105-03E1-3870-E3CC766EB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00DF0-9137-9DF0-A331-8237B690D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FDF31-B1BB-679B-9667-BE596C8A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260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F56F-17DE-5674-7137-03036C868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DE0269-F101-688E-4CC1-205553648F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B4CB-BB4E-B262-E968-C8DA364F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E26CFD-AECD-EA24-B908-CEF273C69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83EE2-0576-555F-2A7D-EA6338EBC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665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EA48B4-3500-D315-5423-E7319C47A3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28EF85-8F71-B87B-AF5A-63F5822C8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E376-4AFD-9722-173C-7CA65E9D9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F5457F-1045-819F-6CBA-0B69A3B0E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77CFF0-5FAA-FA37-63A8-FF6C80A7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19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lumns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C4EEA5-BACB-09CF-CB0E-0F3F1FBC5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9724" y="1681163"/>
            <a:ext cx="5195761" cy="823912"/>
          </a:xfrm>
        </p:spPr>
        <p:txBody>
          <a:bodyPr anchor="b"/>
          <a:lstStyle>
            <a:lvl1pPr marL="0" indent="0">
              <a:buNone/>
              <a:defRPr sz="2400" b="1">
                <a:latin typeface="Barlow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CC417B-3DB2-BA0D-3812-9855C51D1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2505075"/>
            <a:ext cx="5195761" cy="3684588"/>
          </a:xfrm>
        </p:spPr>
        <p:txBody>
          <a:bodyPr/>
          <a:lstStyle>
            <a:lvl1pPr>
              <a:defRPr>
                <a:latin typeface="Barlow" panose="00000500000000000000" pitchFamily="2" charset="0"/>
              </a:defRPr>
            </a:lvl1pPr>
            <a:lvl2pPr>
              <a:defRPr>
                <a:latin typeface="Barlow" panose="00000500000000000000" pitchFamily="2" charset="0"/>
              </a:defRPr>
            </a:lvl2pPr>
            <a:lvl3pPr>
              <a:defRPr>
                <a:latin typeface="Barlow" panose="00000500000000000000" pitchFamily="2" charset="0"/>
              </a:defRPr>
            </a:lvl3pPr>
            <a:lvl4pPr>
              <a:defRPr>
                <a:latin typeface="Barlow" panose="00000500000000000000" pitchFamily="2" charset="0"/>
              </a:defRPr>
            </a:lvl4pPr>
            <a:lvl5pPr>
              <a:defRPr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AE611-2944-34C6-3082-55D5DD7C98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01723" y="1681163"/>
            <a:ext cx="5497235" cy="823912"/>
          </a:xfrm>
        </p:spPr>
        <p:txBody>
          <a:bodyPr anchor="b"/>
          <a:lstStyle>
            <a:lvl1pPr marL="0" indent="0">
              <a:buNone/>
              <a:defRPr sz="2400" b="1">
                <a:latin typeface="Barlow" panose="00000500000000000000" pitchFamily="2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865B9-8F67-A00F-F885-F4AD6955B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01723" y="2505075"/>
            <a:ext cx="5497235" cy="3684588"/>
          </a:xfrm>
        </p:spPr>
        <p:txBody>
          <a:bodyPr/>
          <a:lstStyle>
            <a:lvl1pPr>
              <a:defRPr>
                <a:latin typeface="Barlow" panose="00000500000000000000" pitchFamily="2" charset="0"/>
              </a:defRPr>
            </a:lvl1pPr>
            <a:lvl2pPr>
              <a:defRPr>
                <a:latin typeface="Barlow" panose="00000500000000000000" pitchFamily="2" charset="0"/>
              </a:defRPr>
            </a:lvl2pPr>
            <a:lvl3pPr>
              <a:defRPr>
                <a:latin typeface="Barlow" panose="00000500000000000000" pitchFamily="2" charset="0"/>
              </a:defRPr>
            </a:lvl3pPr>
            <a:lvl4pPr>
              <a:defRPr>
                <a:latin typeface="Barlow" panose="00000500000000000000" pitchFamily="2" charset="0"/>
              </a:defRPr>
            </a:lvl4pPr>
            <a:lvl5pPr>
              <a:defRPr>
                <a:latin typeface="Barlow" panose="000005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Google Shape;333;p25">
            <a:extLst>
              <a:ext uri="{FF2B5EF4-FFF2-40B4-BE49-F238E27FC236}">
                <a16:creationId xmlns:a16="http://schemas.microsoft.com/office/drawing/2014/main" id="{9E06A317-44F5-69BB-854A-D1E132C82B3E}"/>
              </a:ext>
            </a:extLst>
          </p:cNvPr>
          <p:cNvSpPr/>
          <p:nvPr userDrawn="1"/>
        </p:nvSpPr>
        <p:spPr>
          <a:xfrm>
            <a:off x="0" y="414015"/>
            <a:ext cx="365764" cy="386080"/>
          </a:xfrm>
          <a:custGeom>
            <a:avLst/>
            <a:gdLst/>
            <a:ahLst/>
            <a:cxnLst/>
            <a:rect l="l" t="t" r="r" b="b"/>
            <a:pathLst>
              <a:path w="365760" h="386080" extrusionOk="0">
                <a:moveTo>
                  <a:pt x="0" y="0"/>
                </a:moveTo>
                <a:lnTo>
                  <a:pt x="301412" y="0"/>
                </a:lnTo>
                <a:cubicBezTo>
                  <a:pt x="336950" y="0"/>
                  <a:pt x="365760" y="28810"/>
                  <a:pt x="365760" y="64348"/>
                </a:cubicBezTo>
                <a:lnTo>
                  <a:pt x="365760" y="321732"/>
                </a:lnTo>
                <a:cubicBezTo>
                  <a:pt x="365760" y="357270"/>
                  <a:pt x="336950" y="386080"/>
                  <a:pt x="301412" y="386080"/>
                </a:cubicBezTo>
                <a:lnTo>
                  <a:pt x="0" y="38608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" name="Google Shape;335;p25">
            <a:extLst>
              <a:ext uri="{FF2B5EF4-FFF2-40B4-BE49-F238E27FC236}">
                <a16:creationId xmlns:a16="http://schemas.microsoft.com/office/drawing/2014/main" id="{8BB3B5FA-BE39-960A-3BEE-202A268C4EA6}"/>
              </a:ext>
            </a:extLst>
          </p:cNvPr>
          <p:cNvSpPr txBox="1">
            <a:spLocks/>
          </p:cNvSpPr>
          <p:nvPr userDrawn="1"/>
        </p:nvSpPr>
        <p:spPr>
          <a:xfrm>
            <a:off x="11582519" y="6368733"/>
            <a:ext cx="609606" cy="365125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252000" bIns="0" rtlCol="0" anchor="ctr" anchorCtr="0">
            <a:noAutofit/>
          </a:bodyPr>
          <a:lstStyle>
            <a:defPPr>
              <a:defRPr lang="en-US"/>
            </a:defPPr>
            <a:lvl1pPr marL="0" lvl="0" indent="0" algn="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0" lvl="1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0000000-1234-1234-1234-123412341234}" type="slidenum">
              <a:rPr lang="en" sz="1100" b="0" i="0" smtClean="0">
                <a:solidFill>
                  <a:schemeClr val="tx1"/>
                </a:solidFill>
              </a:rPr>
              <a:pPr/>
              <a:t>‹#›</a:t>
            </a:fld>
            <a:endParaRPr lang="en" sz="1100" b="0" i="0">
              <a:solidFill>
                <a:schemeClr val="tx1"/>
              </a:solidFill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7D7229C-79CA-33DB-E454-7097622502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33261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7315-BC51-026D-9ACE-25EAB02F4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20053-DA1E-0454-75E4-43D02953E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04AE5-6DA5-82A7-F672-316639A50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26BC5-5058-C92B-21A6-D9A93F4C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D06970-4719-BA94-7B39-7EB44E5F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66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10DE-2073-53B3-B961-5D6E491B09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F28AE-10E5-6A73-B8F7-BD79368503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8C3C-C176-9D81-16F6-D2FA807A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DE4B40-35CA-C761-55FD-576D5EBCB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0F14BC-E78A-057D-356D-8202D7F64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57022-8632-8510-3FFA-2DFF079D4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813FD-9BC3-B9D6-339E-6F41714AC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8BFEA7-5F5F-DB3A-97B1-CB45115CA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C5545-D263-BB08-25D2-970637D4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CEB6C0-1EE0-AFAB-6578-9F93728E4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8CD9A-C868-FBF9-9DC9-FA6B40C5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43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89511-D65A-95C3-B183-ED5915A9A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B8170F-D6D4-1B49-392B-DBAFCCB91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86EB3D-E758-F3B4-495B-C1F8052F7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7FF3CE-6140-E6C4-B87E-98CCC1C71C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6C265-90DC-6758-6C71-0F9F1DFD8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234D35-6E14-B9A4-BE55-C5ABB4D20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278897-F725-7D66-2CA5-9B0B05ABE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CFF7BB-C787-998A-6F14-F2A8FC15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075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020C9-5448-4B16-94BE-BD0E47A79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07E0B-670A-C69B-AC1F-91CF1F739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2930D2-A6EA-0F43-253E-4356F3835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AFF000-366C-8913-BB93-E670597C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23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4CF725-4149-F320-B5EA-A113401ED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128759-605C-3B66-57FB-597578224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6992-474C-9F5A-6998-DC451B7BA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89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40EDB-3486-DE18-D3BD-8BF60B592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D5C22-EA4E-C19B-7BE2-844423132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9C9472-54C4-AFC4-A395-EAE906AE3B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6310ED-A1F0-A1F0-0E2C-2E1412252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4F3C0F-56A0-B130-1EF8-717FFE6A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6C5CD-5514-A9FF-31D3-4E206263D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661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B2974-DC20-DCBA-D899-C7E90C4B5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62CE33-5426-06D6-B907-83FF24A672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6CF0B-5433-E3F1-D18E-4A277EEA6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0E023A-F9BD-2D98-74EF-8931F7D99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4CDCA3-4566-C142-E05A-2DF158D1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7551E-0200-0F97-734C-34507CB8C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819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752427-AAD9-0805-BF25-9C41A8C40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17E07-B77E-7D6C-5FF8-E5AE24339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EBF3B-1E44-FA71-08F5-BFAF35E014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230767-1975-4FB7-BBA8-8C11A0477E9E}" type="datetimeFigureOut">
              <a:rPr lang="en-US" smtClean="0"/>
              <a:t>9/24/2024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567B3-8F73-772E-8F81-58FD983050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6DA5C-CD48-FF45-98A4-DB122C46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8DAD59-5F6A-4A2D-BE70-11977538CF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26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708377"/>
            <a:ext cx="10892618" cy="448128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rlow"/>
              </a:rPr>
              <a:t>Topics</a:t>
            </a:r>
            <a:endParaRPr lang="en-US"/>
          </a:p>
          <a:p>
            <a:pPr lvl="1"/>
            <a:r>
              <a:rPr lang="en-US">
                <a:latin typeface="Barlow"/>
              </a:rPr>
              <a:t>Review of Forecasting </a:t>
            </a:r>
            <a:endParaRPr lang="en-US"/>
          </a:p>
          <a:p>
            <a:pPr lvl="1"/>
            <a:r>
              <a:rPr lang="en-US">
                <a:latin typeface="Barlow"/>
              </a:rPr>
              <a:t>Story Pointing 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</p:spTree>
    <p:extLst>
      <p:ext uri="{BB962C8B-B14F-4D97-AF65-F5344CB8AC3E}">
        <p14:creationId xmlns:p14="http://schemas.microsoft.com/office/powerpoint/2010/main" val="3693128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708377"/>
            <a:ext cx="11012633" cy="44812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arenR" startAt="4"/>
            </a:pPr>
            <a:r>
              <a:rPr lang="en-US">
                <a:latin typeface="Barlow"/>
              </a:rPr>
              <a:t>Do not change the story size once work has started</a:t>
            </a:r>
            <a:endParaRPr lang="en-US"/>
          </a:p>
          <a:p>
            <a:pPr marL="971550" lvl="1">
              <a:buFont typeface="Courier New"/>
              <a:buChar char="o"/>
            </a:pPr>
            <a:endParaRPr lang="en-US"/>
          </a:p>
          <a:p>
            <a:pPr marL="514350" indent="-514350">
              <a:buFont typeface="+mj-lt"/>
              <a:buAutoNum type="arabicParenR" startAt="4"/>
            </a:pPr>
            <a:r>
              <a:rPr lang="en-US">
                <a:latin typeface="Barlow"/>
              </a:rPr>
              <a:t>Use Spikes Correctly</a:t>
            </a:r>
            <a:endParaRPr lang="en-US"/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Needed learning should be factored into all stories and estimates </a:t>
            </a:r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Spikes are for the PO to help inform prioritization decisions</a:t>
            </a:r>
          </a:p>
          <a:p>
            <a:pPr marL="1428750" lvl="2">
              <a:buFont typeface="Courier New"/>
              <a:buChar char="o"/>
            </a:pPr>
            <a:r>
              <a:rPr lang="en-US">
                <a:latin typeface="Barlow"/>
              </a:rPr>
              <a:t>If the outcome of the spike will not impact PO priorities, it’s not a spike it is just learning that is part of a regular story.</a:t>
            </a:r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Timebox spikes</a:t>
            </a:r>
            <a:endParaRPr lang="en-US"/>
          </a:p>
          <a:p>
            <a:pPr marL="971550" lvl="1">
              <a:buFont typeface="Courier New"/>
              <a:buChar char="o"/>
            </a:pPr>
            <a:endParaRPr lang="en-US"/>
          </a:p>
          <a:p>
            <a:pPr marL="971550" lvl="1">
              <a:buFont typeface="Courier New"/>
              <a:buChar char="o"/>
            </a:pPr>
            <a:endParaRPr lang="en-US"/>
          </a:p>
          <a:p>
            <a:pPr marL="514350">
              <a:buFont typeface="Arial" panose="020B0604020202020204" pitchFamily="34" charset="0"/>
              <a:buAutoNum type="arabicParenR" startAt="4"/>
            </a:pPr>
            <a:endParaRPr lang="en-US"/>
          </a:p>
          <a:p>
            <a:pPr marL="971550" lvl="1">
              <a:buFont typeface="Courier New"/>
              <a:buChar char="o"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rlow"/>
              </a:rPr>
              <a:t>Story Pointing Best Practies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96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195761" cy="4508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Calibri"/>
                <a:ea typeface="Calibri"/>
                <a:cs typeface="Calibri"/>
              </a:rPr>
              <a:t>We start an initiative with two things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Date</a:t>
            </a:r>
          </a:p>
          <a:p>
            <a:pPr lvl="1"/>
            <a:r>
              <a:rPr lang="en-US">
                <a:latin typeface="Calibri"/>
                <a:ea typeface="Calibri"/>
                <a:cs typeface="Calibri"/>
              </a:rPr>
              <a:t>List of things we want do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E59DFDA-50AD-C9E8-6259-B7AC41463A94}"/>
              </a:ext>
            </a:extLst>
          </p:cNvPr>
          <p:cNvSpPr txBox="1">
            <a:spLocks/>
          </p:cNvSpPr>
          <p:nvPr/>
        </p:nvSpPr>
        <p:spPr>
          <a:xfrm>
            <a:off x="8229600" y="1681163"/>
            <a:ext cx="3529584" cy="36151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Date</a:t>
            </a:r>
          </a:p>
          <a:p>
            <a:r>
              <a:rPr lang="en-US"/>
              <a:t>Item 1</a:t>
            </a:r>
          </a:p>
          <a:p>
            <a:r>
              <a:rPr lang="en-US"/>
              <a:t>Item 2</a:t>
            </a:r>
          </a:p>
          <a:p>
            <a:r>
              <a:rPr lang="en-US"/>
              <a:t>Item 3</a:t>
            </a:r>
          </a:p>
          <a:p>
            <a:r>
              <a:rPr lang="en-US"/>
              <a:t>Item 4</a:t>
            </a:r>
          </a:p>
          <a:p>
            <a:r>
              <a:rPr lang="en-US"/>
              <a:t>….</a:t>
            </a:r>
          </a:p>
          <a:p>
            <a:r>
              <a:rPr lang="en-US"/>
              <a:t>Item 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807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195761" cy="4508500"/>
          </a:xfrm>
        </p:spPr>
        <p:txBody>
          <a:bodyPr>
            <a:normAutofit/>
          </a:bodyPr>
          <a:lstStyle/>
          <a:p>
            <a:r>
              <a:rPr lang="en-US"/>
              <a:t>There is one thing we want to know </a:t>
            </a:r>
          </a:p>
          <a:p>
            <a:pPr lvl="1"/>
            <a:r>
              <a:rPr lang="en-US"/>
              <a:t>How long will it take complete the list?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E59DFDA-50AD-C9E8-6259-B7AC41463A94}"/>
              </a:ext>
            </a:extLst>
          </p:cNvPr>
          <p:cNvSpPr txBox="1">
            <a:spLocks/>
          </p:cNvSpPr>
          <p:nvPr/>
        </p:nvSpPr>
        <p:spPr>
          <a:xfrm>
            <a:off x="8229600" y="1681163"/>
            <a:ext cx="3529584" cy="36151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Due Date</a:t>
            </a:r>
          </a:p>
          <a:p>
            <a:r>
              <a:rPr lang="en-US"/>
              <a:t>Item 1</a:t>
            </a:r>
          </a:p>
          <a:p>
            <a:r>
              <a:rPr lang="en-US"/>
              <a:t>Item 2</a:t>
            </a:r>
          </a:p>
          <a:p>
            <a:r>
              <a:rPr lang="en-US"/>
              <a:t>Item 3</a:t>
            </a:r>
          </a:p>
          <a:p>
            <a:r>
              <a:rPr lang="en-US"/>
              <a:t>Item 4</a:t>
            </a:r>
          </a:p>
          <a:p>
            <a:r>
              <a:rPr lang="en-US"/>
              <a:t>….</a:t>
            </a:r>
          </a:p>
          <a:p>
            <a:r>
              <a:rPr lang="en-US"/>
              <a:t>Item 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401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4960050" cy="45085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Barlow"/>
              </a:rPr>
              <a:t>Extensive research has been done on this and it is amazing difficult problem to solve</a:t>
            </a:r>
          </a:p>
          <a:p>
            <a:pPr lvl="1"/>
            <a:r>
              <a:rPr lang="en-US">
                <a:latin typeface="Barlow"/>
              </a:rPr>
              <a:t>No perfect solution has been found</a:t>
            </a:r>
          </a:p>
          <a:p>
            <a:pPr lvl="1"/>
            <a:r>
              <a:rPr lang="en-US">
                <a:latin typeface="Barlow"/>
              </a:rPr>
              <a:t>Some approaches have been shown statistically to be more effective than others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E59DFDA-50AD-C9E8-6259-B7AC41463A94}"/>
              </a:ext>
            </a:extLst>
          </p:cNvPr>
          <p:cNvSpPr txBox="1">
            <a:spLocks/>
          </p:cNvSpPr>
          <p:nvPr/>
        </p:nvSpPr>
        <p:spPr>
          <a:xfrm>
            <a:off x="8229600" y="1681163"/>
            <a:ext cx="3529584" cy="36151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Due Date</a:t>
            </a:r>
          </a:p>
          <a:p>
            <a:r>
              <a:rPr lang="en-US"/>
              <a:t>Item 1</a:t>
            </a:r>
          </a:p>
          <a:p>
            <a:r>
              <a:rPr lang="en-US"/>
              <a:t>Item 2</a:t>
            </a:r>
          </a:p>
          <a:p>
            <a:r>
              <a:rPr lang="en-US"/>
              <a:t>Item 3</a:t>
            </a:r>
          </a:p>
          <a:p>
            <a:r>
              <a:rPr lang="en-US"/>
              <a:t>Item 4</a:t>
            </a:r>
          </a:p>
          <a:p>
            <a:r>
              <a:rPr lang="en-US"/>
              <a:t>….</a:t>
            </a:r>
          </a:p>
          <a:p>
            <a:r>
              <a:rPr lang="en-US"/>
              <a:t>Item n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857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506276" cy="45085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Story Pointing </a:t>
            </a:r>
          </a:p>
          <a:p>
            <a:r>
              <a:rPr lang="en-US">
                <a:latin typeface="Barlow"/>
              </a:rPr>
              <a:t>Is the practice of sizing work by </a:t>
            </a:r>
            <a:r>
              <a:rPr lang="en-US" b="1" u="sng">
                <a:latin typeface="Barlow"/>
              </a:rPr>
              <a:t>comparison</a:t>
            </a:r>
            <a:r>
              <a:rPr lang="en-US">
                <a:latin typeface="Barlow"/>
              </a:rPr>
              <a:t>, not by estimating total time</a:t>
            </a:r>
          </a:p>
          <a:p>
            <a:endParaRPr lang="en-US"/>
          </a:p>
          <a:p>
            <a:r>
              <a:rPr lang="en-US">
                <a:latin typeface="Barlow"/>
              </a:rPr>
              <a:t>When we size items we say that an item is X because when we compare to other items it is more / less effort</a:t>
            </a:r>
          </a:p>
          <a:p>
            <a:endParaRPr lang="en-US"/>
          </a:p>
          <a:p>
            <a:r>
              <a:rPr lang="en-US">
                <a:latin typeface="Barlow"/>
              </a:rPr>
              <a:t>We still haven’t shown how this allows us to answer the question?  </a:t>
            </a:r>
          </a:p>
          <a:p>
            <a:pPr lvl="1"/>
            <a:endParaRPr lang="en-US"/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pic>
        <p:nvPicPr>
          <p:cNvPr id="1028" name="Picture 4" descr="Home | Whitestone Holdings, Inc.">
            <a:extLst>
              <a:ext uri="{FF2B5EF4-FFF2-40B4-BE49-F238E27FC236}">
                <a16:creationId xmlns:a16="http://schemas.microsoft.com/office/drawing/2014/main" id="{3E571D90-1C98-5D66-1DAB-4F34863836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4367" y="1602989"/>
            <a:ext cx="3919625" cy="3919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615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506276" cy="4508500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r>
              <a:rPr lang="en-US"/>
              <a:t>Forecasting based on Story Points</a:t>
            </a:r>
          </a:p>
          <a:p>
            <a:r>
              <a:rPr lang="en-US">
                <a:latin typeface="Barlow"/>
              </a:rPr>
              <a:t>Team starts doing the work and we measure how many story points we complete over a fixed period of time...this is a velocity</a:t>
            </a:r>
            <a:endParaRPr lang="en-US"/>
          </a:p>
          <a:p>
            <a:pPr lvl="1"/>
            <a:r>
              <a:rPr lang="en-US">
                <a:latin typeface="Barlow"/>
              </a:rPr>
              <a:t>Example</a:t>
            </a:r>
            <a:endParaRPr lang="en-US"/>
          </a:p>
          <a:p>
            <a:pPr marL="914400" lvl="2" indent="0">
              <a:buNone/>
            </a:pPr>
            <a:r>
              <a:rPr lang="en-US">
                <a:latin typeface="Barlow"/>
              </a:rPr>
              <a:t>15 points completed within 2 weeks</a:t>
            </a:r>
            <a:endParaRPr lang="en-US"/>
          </a:p>
          <a:p>
            <a:endParaRPr lang="en-US"/>
          </a:p>
          <a:p>
            <a:r>
              <a:rPr lang="en-US">
                <a:latin typeface="Barlow"/>
              </a:rPr>
              <a:t>We then add up the remaining story points and divide by the velocity.   This gives us the total time.</a:t>
            </a:r>
          </a:p>
          <a:p>
            <a:pPr lvl="1"/>
            <a:r>
              <a:rPr lang="en-US">
                <a:latin typeface="Barlow"/>
              </a:rPr>
              <a:t>Example</a:t>
            </a:r>
          </a:p>
          <a:p>
            <a:pPr marL="914400" lvl="2" indent="0">
              <a:buNone/>
            </a:pPr>
            <a:r>
              <a:rPr lang="en-US">
                <a:latin typeface="Barlow"/>
              </a:rPr>
              <a:t>75 points remaining / 15 points =&gt; 5 (2 weeks) =&gt; 10 weeks</a:t>
            </a:r>
          </a:p>
          <a:p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sp>
        <p:nvSpPr>
          <p:cNvPr id="13" name="Content Placeholder 8">
            <a:extLst>
              <a:ext uri="{FF2B5EF4-FFF2-40B4-BE49-F238E27FC236}">
                <a16:creationId xmlns:a16="http://schemas.microsoft.com/office/drawing/2014/main" id="{0E59DFDA-50AD-C9E8-6259-B7AC41463A94}"/>
              </a:ext>
            </a:extLst>
          </p:cNvPr>
          <p:cNvSpPr txBox="1">
            <a:spLocks/>
          </p:cNvSpPr>
          <p:nvPr/>
        </p:nvSpPr>
        <p:spPr>
          <a:xfrm>
            <a:off x="8229599" y="1681163"/>
            <a:ext cx="3530851" cy="36151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Due Date</a:t>
            </a:r>
          </a:p>
          <a:p>
            <a:r>
              <a:rPr lang="en-US"/>
              <a:t>Item 1     (13)</a:t>
            </a:r>
          </a:p>
          <a:p>
            <a:r>
              <a:rPr lang="en-US"/>
              <a:t>Item 2    (8)</a:t>
            </a:r>
          </a:p>
          <a:p>
            <a:r>
              <a:rPr lang="en-US"/>
              <a:t>Item 3    (5)</a:t>
            </a:r>
          </a:p>
          <a:p>
            <a:r>
              <a:rPr lang="en-US"/>
              <a:t>Item 4    (21) </a:t>
            </a:r>
          </a:p>
          <a:p>
            <a:r>
              <a:rPr lang="en-US"/>
              <a:t>….</a:t>
            </a:r>
          </a:p>
          <a:p>
            <a:r>
              <a:rPr lang="en-US"/>
              <a:t>Item n    (X)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27BCF073-1C24-CF14-EABD-652BDABDF50E}"/>
              </a:ext>
            </a:extLst>
          </p:cNvPr>
          <p:cNvSpPr txBox="1">
            <a:spLocks/>
          </p:cNvSpPr>
          <p:nvPr/>
        </p:nvSpPr>
        <p:spPr>
          <a:xfrm>
            <a:off x="10474859" y="1681163"/>
            <a:ext cx="1383672" cy="36151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Oct 1</a:t>
            </a:r>
          </a:p>
          <a:p>
            <a:pPr marL="0" indent="0">
              <a:buNone/>
            </a:pPr>
            <a:r>
              <a:rPr lang="en-US"/>
              <a:t>Oct 8</a:t>
            </a:r>
          </a:p>
          <a:p>
            <a:pPr marL="0" indent="0">
              <a:buNone/>
            </a:pPr>
            <a:r>
              <a:rPr lang="en-US"/>
              <a:t>Oct 24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FF0000"/>
                </a:solidFill>
              </a:rPr>
              <a:t>July 17</a:t>
            </a:r>
          </a:p>
        </p:txBody>
      </p:sp>
    </p:spTree>
    <p:extLst>
      <p:ext uri="{BB962C8B-B14F-4D97-AF65-F5344CB8AC3E}">
        <p14:creationId xmlns:p14="http://schemas.microsoft.com/office/powerpoint/2010/main" val="3896890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506276" cy="4508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Barlow"/>
              </a:rPr>
              <a:t>Backlog Refinements</a:t>
            </a:r>
            <a:endParaRPr lang="en-US"/>
          </a:p>
          <a:p>
            <a:r>
              <a:rPr lang="en-US">
                <a:latin typeface="Barlow"/>
              </a:rPr>
              <a:t>Now that we have a forecast for how long it will take, we can:</a:t>
            </a:r>
          </a:p>
          <a:p>
            <a:pPr lvl="1"/>
            <a:r>
              <a:rPr lang="en-US">
                <a:latin typeface="Barlow"/>
              </a:rPr>
              <a:t>Reset expectations</a:t>
            </a:r>
            <a:endParaRPr lang="en-US"/>
          </a:p>
          <a:p>
            <a:pPr lvl="1"/>
            <a:r>
              <a:rPr lang="en-US">
                <a:latin typeface="Barlow"/>
              </a:rPr>
              <a:t>Innovate on better solutions</a:t>
            </a:r>
            <a:endParaRPr lang="en-US"/>
          </a:p>
          <a:p>
            <a:pPr lvl="1"/>
            <a:r>
              <a:rPr lang="en-US">
                <a:latin typeface="Barlow"/>
              </a:rPr>
              <a:t>Change the date</a:t>
            </a:r>
            <a:endParaRPr lang="en-US"/>
          </a:p>
          <a:p>
            <a:pPr lvl="1"/>
            <a:r>
              <a:rPr lang="en-US">
                <a:latin typeface="Barlow"/>
              </a:rPr>
              <a:t>...</a:t>
            </a:r>
            <a:endParaRPr lang="en-US"/>
          </a:p>
          <a:p>
            <a:pPr lvl="1"/>
            <a:endParaRPr lang="en-US"/>
          </a:p>
          <a:p>
            <a:pPr marL="0" indent="0">
              <a:buNone/>
            </a:pPr>
            <a:r>
              <a:rPr lang="en-US" b="1">
                <a:latin typeface="Barlow"/>
              </a:rPr>
              <a:t>Story Pointing Empowers Teams</a:t>
            </a:r>
            <a:endParaRPr lang="en-US" b="1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069913F-7DF7-A346-3709-772817056B4A}"/>
              </a:ext>
            </a:extLst>
          </p:cNvPr>
          <p:cNvSpPr txBox="1">
            <a:spLocks/>
          </p:cNvSpPr>
          <p:nvPr/>
        </p:nvSpPr>
        <p:spPr>
          <a:xfrm>
            <a:off x="8229599" y="1681163"/>
            <a:ext cx="3530851" cy="3615114"/>
          </a:xfrm>
          <a:prstGeom prst="rect">
            <a:avLst/>
          </a:prstGeom>
          <a:ln>
            <a:solidFill>
              <a:srgbClr val="0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/>
              <a:t>Due Date</a:t>
            </a:r>
          </a:p>
          <a:p>
            <a:r>
              <a:rPr lang="en-US"/>
              <a:t>Item 1     (13)</a:t>
            </a:r>
          </a:p>
          <a:p>
            <a:r>
              <a:rPr lang="en-US"/>
              <a:t>Item 2    (8)</a:t>
            </a:r>
          </a:p>
          <a:p>
            <a:r>
              <a:rPr lang="en-US"/>
              <a:t>Item 3    (</a:t>
            </a:r>
            <a:r>
              <a:rPr lang="en-US" b="1">
                <a:solidFill>
                  <a:srgbClr val="92D050"/>
                </a:solidFill>
              </a:rPr>
              <a:t>3</a:t>
            </a:r>
            <a:r>
              <a:rPr lang="en-US"/>
              <a:t>)</a:t>
            </a:r>
          </a:p>
          <a:p>
            <a:r>
              <a:rPr lang="en-US" strike="sngStrike">
                <a:solidFill>
                  <a:srgbClr val="FF0000"/>
                </a:solidFill>
              </a:rPr>
              <a:t>Item 4    (21) </a:t>
            </a:r>
          </a:p>
          <a:p>
            <a:r>
              <a:rPr lang="en-US"/>
              <a:t>….</a:t>
            </a:r>
          </a:p>
          <a:p>
            <a:r>
              <a:rPr lang="en-US"/>
              <a:t>Item n    (X)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Content Placeholder 8">
            <a:extLst>
              <a:ext uri="{FF2B5EF4-FFF2-40B4-BE49-F238E27FC236}">
                <a16:creationId xmlns:a16="http://schemas.microsoft.com/office/drawing/2014/main" id="{EDC1E496-44CA-3771-BCC8-E4BFD81EC695}"/>
              </a:ext>
            </a:extLst>
          </p:cNvPr>
          <p:cNvSpPr txBox="1">
            <a:spLocks/>
          </p:cNvSpPr>
          <p:nvPr/>
        </p:nvSpPr>
        <p:spPr>
          <a:xfrm>
            <a:off x="10373263" y="1681163"/>
            <a:ext cx="1486232" cy="3615114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Barlow" panose="00000500000000000000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Oct 1</a:t>
            </a:r>
          </a:p>
          <a:p>
            <a:pPr marL="0" indent="0">
              <a:buNone/>
            </a:pPr>
            <a:r>
              <a:rPr lang="en-US" b="1">
                <a:solidFill>
                  <a:srgbClr val="92D050"/>
                </a:solidFill>
              </a:rPr>
              <a:t>Oct 4</a:t>
            </a:r>
          </a:p>
          <a:p>
            <a:pPr marL="0" indent="0">
              <a:buNone/>
            </a:pPr>
            <a:r>
              <a:rPr lang="en-US" strike="sngStrike">
                <a:solidFill>
                  <a:srgbClr val="FF0000"/>
                </a:solidFill>
              </a:rPr>
              <a:t>Oct 24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 b="1">
                <a:solidFill>
                  <a:srgbClr val="92D050"/>
                </a:solidFill>
              </a:rPr>
              <a:t>Mar 31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3B448B-30E9-AB3A-E155-B31EFB9DF02C}"/>
              </a:ext>
            </a:extLst>
          </p:cNvPr>
          <p:cNvSpPr txBox="1"/>
          <p:nvPr/>
        </p:nvSpPr>
        <p:spPr>
          <a:xfrm>
            <a:off x="6197599" y="5743137"/>
            <a:ext cx="2032000" cy="646331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Change the plan to meet the date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C2981D50-E5C8-B50C-6C22-5AF2A86346D0}"/>
              </a:ext>
            </a:extLst>
          </p:cNvPr>
          <p:cNvSpPr/>
          <p:nvPr/>
        </p:nvSpPr>
        <p:spPr>
          <a:xfrm rot="16200000">
            <a:off x="5877089" y="4896959"/>
            <a:ext cx="4157977" cy="1692356"/>
          </a:xfrm>
          <a:prstGeom prst="arc">
            <a:avLst/>
          </a:prstGeom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3167271-A3C5-D109-4053-A2DA60AF3DD8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7956077" y="3664149"/>
            <a:ext cx="273522" cy="0"/>
          </a:xfrm>
          <a:prstGeom prst="straightConnector1">
            <a:avLst/>
          </a:prstGeom>
          <a:ln>
            <a:solidFill>
              <a:srgbClr val="0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493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681163"/>
            <a:ext cx="5506276" cy="45085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Barlow"/>
              </a:rPr>
              <a:t>This is not once and done…this is a continuous process of backlog refinements</a:t>
            </a:r>
            <a:endParaRPr lang="en-US"/>
          </a:p>
          <a:p>
            <a:r>
              <a:rPr lang="en-US"/>
              <a:t>Estimates will change</a:t>
            </a:r>
          </a:p>
          <a:p>
            <a:r>
              <a:rPr lang="en-US"/>
              <a:t>New work will be identified</a:t>
            </a:r>
          </a:p>
          <a:p>
            <a:r>
              <a:rPr lang="en-US"/>
              <a:t>Our company will change</a:t>
            </a:r>
          </a:p>
          <a:p>
            <a:r>
              <a:rPr lang="en-US"/>
              <a:t>Markets will change</a:t>
            </a:r>
          </a:p>
          <a:p>
            <a:r>
              <a:rPr lang="en-US"/>
              <a:t>Life will happen</a:t>
            </a:r>
          </a:p>
          <a:p>
            <a:r>
              <a:rPr lang="en-US"/>
              <a:t>…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Forecasting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356B1C-5594-F41D-B29D-CA0DE38DF2B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97455" y="1581149"/>
            <a:ext cx="3308570" cy="282892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192966-7654-C8FA-4E0E-CA984F77053D}"/>
              </a:ext>
            </a:extLst>
          </p:cNvPr>
          <p:cNvGrpSpPr/>
          <p:nvPr/>
        </p:nvGrpSpPr>
        <p:grpSpPr>
          <a:xfrm>
            <a:off x="7175060" y="2130425"/>
            <a:ext cx="3308570" cy="2828925"/>
            <a:chOff x="7007005" y="4029075"/>
            <a:chExt cx="3308570" cy="282892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534499E-50EB-72A8-FBFF-5F05BD532F83}"/>
                </a:ext>
              </a:extLst>
            </p:cNvPr>
            <p:cNvSpPr/>
            <p:nvPr/>
          </p:nvSpPr>
          <p:spPr>
            <a:xfrm>
              <a:off x="8286750" y="4305300"/>
              <a:ext cx="1873030" cy="1952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44D739DC-BE58-8253-4E06-104DD4CCC3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005" y="4029075"/>
              <a:ext cx="3308570" cy="2828925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092F14-EFF2-262B-2F76-B95F37EE47DA}"/>
              </a:ext>
            </a:extLst>
          </p:cNvPr>
          <p:cNvGrpSpPr/>
          <p:nvPr/>
        </p:nvGrpSpPr>
        <p:grpSpPr>
          <a:xfrm>
            <a:off x="7460810" y="2679701"/>
            <a:ext cx="3308570" cy="2828925"/>
            <a:chOff x="7007005" y="4029075"/>
            <a:chExt cx="3308570" cy="282892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606DB71-E821-50C1-5F6E-A05652BC90F2}"/>
                </a:ext>
              </a:extLst>
            </p:cNvPr>
            <p:cNvSpPr/>
            <p:nvPr/>
          </p:nvSpPr>
          <p:spPr>
            <a:xfrm>
              <a:off x="8286750" y="4305300"/>
              <a:ext cx="1873030" cy="1952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6A9F8AEC-02C6-83AA-49DB-77CD518B1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005" y="4029075"/>
              <a:ext cx="3308570" cy="2828925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44F3A92-85AC-0B42-A0A9-688CB355A2FD}"/>
              </a:ext>
            </a:extLst>
          </p:cNvPr>
          <p:cNvGrpSpPr/>
          <p:nvPr/>
        </p:nvGrpSpPr>
        <p:grpSpPr>
          <a:xfrm>
            <a:off x="7838415" y="3144839"/>
            <a:ext cx="3308570" cy="2828925"/>
            <a:chOff x="7007005" y="4029075"/>
            <a:chExt cx="3308570" cy="282892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5F705CC-4160-5E02-914D-F1D2BCE95123}"/>
                </a:ext>
              </a:extLst>
            </p:cNvPr>
            <p:cNvSpPr/>
            <p:nvPr/>
          </p:nvSpPr>
          <p:spPr>
            <a:xfrm>
              <a:off x="8286750" y="4305300"/>
              <a:ext cx="1873030" cy="19526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DE2DC61-1A4A-8FB9-E96F-A2419F6293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007005" y="4029075"/>
              <a:ext cx="3308570" cy="2828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168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E1846F0-07FC-41D5-2C34-C95248608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9724" y="1708377"/>
            <a:ext cx="11012633" cy="44812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>
                <a:latin typeface="Barlow"/>
              </a:rPr>
              <a:t>Do not spend much time on this - Timebox</a:t>
            </a:r>
            <a:endParaRPr lang="en-US"/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It is an estimate</a:t>
            </a:r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We will resize it again in future refinements when we know more</a:t>
            </a:r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If we spend too much time … the estimates become less accurate</a:t>
            </a:r>
          </a:p>
          <a:p>
            <a:pPr marL="971550" lvl="1">
              <a:buFont typeface="Courier New"/>
              <a:buChar char="o"/>
            </a:pPr>
            <a:r>
              <a:rPr lang="en-US">
                <a:latin typeface="Barlow"/>
              </a:rPr>
              <a:t>Some information now is better than perfect information later</a:t>
            </a:r>
          </a:p>
          <a:p>
            <a:pPr marL="971550" lvl="1">
              <a:buFont typeface="Courier New"/>
              <a:buChar char="o"/>
            </a:pPr>
            <a:endParaRPr lang="en-US">
              <a:latin typeface="Barlow"/>
            </a:endParaRPr>
          </a:p>
          <a:p>
            <a:pPr marL="514350" indent="-514350">
              <a:buAutoNum type="arabicParenR"/>
            </a:pPr>
            <a:r>
              <a:rPr lang="en-US">
                <a:latin typeface="Barlow"/>
              </a:rPr>
              <a:t>Comparative Estimation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Barlow"/>
              </a:rPr>
              <a:t>DO NOT REFERENCE OR THINK TIME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Barlow"/>
              </a:rPr>
              <a:t>Think how much more or less work the story you are sizing is vs. other stories.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endParaRPr lang="en-US">
              <a:latin typeface="Barlow"/>
            </a:endParaRPr>
          </a:p>
          <a:p>
            <a:pPr marL="514350" indent="-514350">
              <a:buAutoNum type="arabicParenR"/>
            </a:pPr>
            <a:r>
              <a:rPr lang="en-US">
                <a:latin typeface="Barlow"/>
              </a:rPr>
              <a:t>When sizing assume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Barlow"/>
              </a:rPr>
              <a:t>The full scrum team is working on the story (swarming)...not just you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Barlow"/>
              </a:rPr>
              <a:t>This is the only thing the team is doing...no other interruptions / priorities</a:t>
            </a:r>
          </a:p>
          <a:p>
            <a:pPr marL="971550" lvl="1">
              <a:buFont typeface="Courier New" panose="020B0604020202020204" pitchFamily="34" charset="0"/>
              <a:buChar char="o"/>
            </a:pPr>
            <a:r>
              <a:rPr lang="en-US">
                <a:latin typeface="Barlow"/>
              </a:rPr>
              <a:t>There are no external team delays in the work</a:t>
            </a:r>
          </a:p>
          <a:p>
            <a:pPr marL="514350" indent="-514350">
              <a:buAutoNum type="arabicParenR"/>
            </a:pPr>
            <a:endParaRPr lang="en-US">
              <a:latin typeface="Barlow"/>
            </a:endParaRPr>
          </a:p>
          <a:p>
            <a:pPr marL="971550" lvl="1">
              <a:buFont typeface="Courier New"/>
              <a:buChar char="o"/>
            </a:pPr>
            <a:endParaRPr lang="en-US"/>
          </a:p>
          <a:p>
            <a:pPr marL="514350">
              <a:buFont typeface="Arial" panose="020B0604020202020204" pitchFamily="34" charset="0"/>
              <a:buAutoNum type="arabicParenR"/>
            </a:pPr>
            <a:endParaRPr lang="en-US"/>
          </a:p>
          <a:p>
            <a:pPr marL="971550" lvl="1">
              <a:buFont typeface="Courier New"/>
              <a:buChar char="o"/>
            </a:pPr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EDE98DC-8E05-1F11-D9EA-A94463A23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latin typeface="Barlow"/>
              </a:rPr>
              <a:t>Story Pointing Best Practies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629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575</Words>
  <Application>Microsoft Office PowerPoint</Application>
  <PresentationFormat>Widescreen</PresentationFormat>
  <Paragraphs>132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Arial</vt:lpstr>
      <vt:lpstr>Barlow</vt:lpstr>
      <vt:lpstr>Calibri</vt:lpstr>
      <vt:lpstr>Courier New</vt:lpstr>
      <vt:lpstr>Office Theme</vt:lpstr>
      <vt:lpstr>Forecasting</vt:lpstr>
      <vt:lpstr>Forecasting</vt:lpstr>
      <vt:lpstr>Forecasting</vt:lpstr>
      <vt:lpstr>Forecasting</vt:lpstr>
      <vt:lpstr>Forecasting</vt:lpstr>
      <vt:lpstr>Forecasting</vt:lpstr>
      <vt:lpstr>Forecasting</vt:lpstr>
      <vt:lpstr>Forecasting</vt:lpstr>
      <vt:lpstr>Story Pointing Best Practies</vt:lpstr>
      <vt:lpstr>Story Pointing Best Practies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Kreeger</dc:creator>
  <cp:lastModifiedBy>Michael Kreeger</cp:lastModifiedBy>
  <cp:revision>1</cp:revision>
  <dcterms:created xsi:type="dcterms:W3CDTF">2024-09-24T18:23:39Z</dcterms:created>
  <dcterms:modified xsi:type="dcterms:W3CDTF">2024-09-24T18:24:33Z</dcterms:modified>
</cp:coreProperties>
</file>