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341" r:id="rId3"/>
    <p:sldId id="343" r:id="rId4"/>
    <p:sldId id="351" r:id="rId5"/>
    <p:sldId id="345" r:id="rId6"/>
    <p:sldId id="346" r:id="rId7"/>
    <p:sldId id="349" r:id="rId8"/>
    <p:sldId id="350" r:id="rId9"/>
    <p:sldId id="348" r:id="rId10"/>
    <p:sldId id="352" r:id="rId11"/>
    <p:sldId id="355" r:id="rId12"/>
    <p:sldId id="347" r:id="rId13"/>
    <p:sldId id="356" r:id="rId14"/>
    <p:sldId id="357" r:id="rId15"/>
    <p:sldId id="367" r:id="rId16"/>
    <p:sldId id="368" r:id="rId17"/>
    <p:sldId id="358" r:id="rId18"/>
    <p:sldId id="359" r:id="rId19"/>
    <p:sldId id="360" r:id="rId20"/>
    <p:sldId id="361" r:id="rId21"/>
    <p:sldId id="353" r:id="rId22"/>
    <p:sldId id="362" r:id="rId23"/>
    <p:sldId id="363" r:id="rId24"/>
    <p:sldId id="364" r:id="rId25"/>
    <p:sldId id="365" r:id="rId26"/>
    <p:sldId id="374" r:id="rId27"/>
    <p:sldId id="366" r:id="rId28"/>
    <p:sldId id="369" r:id="rId29"/>
    <p:sldId id="370" r:id="rId30"/>
    <p:sldId id="371" r:id="rId31"/>
    <p:sldId id="344" r:id="rId32"/>
    <p:sldId id="373" r:id="rId33"/>
    <p:sldId id="37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7BA3D1-B5DE-43E0-9634-16C02978C232}">
          <p14:sldIdLst>
            <p14:sldId id="256"/>
            <p14:sldId id="341"/>
            <p14:sldId id="343"/>
            <p14:sldId id="351"/>
            <p14:sldId id="345"/>
            <p14:sldId id="346"/>
            <p14:sldId id="349"/>
            <p14:sldId id="350"/>
            <p14:sldId id="348"/>
            <p14:sldId id="352"/>
            <p14:sldId id="355"/>
            <p14:sldId id="347"/>
            <p14:sldId id="356"/>
            <p14:sldId id="357"/>
            <p14:sldId id="367"/>
            <p14:sldId id="368"/>
            <p14:sldId id="358"/>
            <p14:sldId id="359"/>
            <p14:sldId id="360"/>
            <p14:sldId id="361"/>
            <p14:sldId id="353"/>
            <p14:sldId id="362"/>
            <p14:sldId id="363"/>
            <p14:sldId id="364"/>
            <p14:sldId id="365"/>
            <p14:sldId id="374"/>
            <p14:sldId id="366"/>
            <p14:sldId id="369"/>
            <p14:sldId id="370"/>
            <p14:sldId id="371"/>
            <p14:sldId id="344"/>
            <p14:sldId id="373"/>
            <p14:sldId id="3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8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1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97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7897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798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9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115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29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7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885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03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836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5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1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15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888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Liskov</a:t>
            </a:r>
            <a:r>
              <a:rPr lang="en-US" dirty="0" smtClean="0"/>
              <a:t> Substitution Principle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Shaping the past, present, and future of software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5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“is a” test</a:t>
            </a:r>
          </a:p>
          <a:p>
            <a:pPr lvl="1"/>
            <a:r>
              <a:rPr lang="en-US" dirty="0" smtClean="0"/>
              <a:t>Use inheritance to save code / time when a class “is a” another class</a:t>
            </a:r>
          </a:p>
          <a:p>
            <a:endParaRPr lang="en-US" dirty="0" smtClean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Square is a Rectangle</a:t>
            </a:r>
          </a:p>
          <a:p>
            <a:pPr lvl="1"/>
            <a:r>
              <a:rPr lang="en-US" dirty="0" smtClean="0"/>
              <a:t>Man is a Person</a:t>
            </a:r>
          </a:p>
          <a:p>
            <a:pPr lvl="1"/>
            <a:r>
              <a:rPr lang="en-US" dirty="0" smtClean="0"/>
              <a:t>Dog is an Animal</a:t>
            </a:r>
          </a:p>
          <a:p>
            <a:pPr lvl="1"/>
            <a:r>
              <a:rPr lang="en-US" dirty="0" smtClean="0"/>
              <a:t>Microwave is an Appliance</a:t>
            </a:r>
          </a:p>
          <a:p>
            <a:pPr lvl="1"/>
            <a:r>
              <a:rPr lang="en-US" dirty="0" smtClean="0"/>
              <a:t>Book is an Item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42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84" y="2057401"/>
            <a:ext cx="2739204" cy="4111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028950" cy="4024125"/>
          </a:xfrm>
        </p:spPr>
        <p:txBody>
          <a:bodyPr/>
          <a:lstStyle/>
          <a:p>
            <a:r>
              <a:rPr lang="en-US" dirty="0" smtClean="0"/>
              <a:t>Square Class</a:t>
            </a:r>
          </a:p>
          <a:p>
            <a:pPr lvl="1"/>
            <a:r>
              <a:rPr lang="en-US" dirty="0"/>
              <a:t>Width &amp; Height</a:t>
            </a:r>
          </a:p>
          <a:p>
            <a:pPr lvl="1"/>
            <a:r>
              <a:rPr lang="en-US" dirty="0"/>
              <a:t>Area</a:t>
            </a:r>
          </a:p>
          <a:p>
            <a:pPr lvl="1"/>
            <a:r>
              <a:rPr lang="en-US" dirty="0"/>
              <a:t>Draw </a:t>
            </a:r>
          </a:p>
          <a:p>
            <a:pPr lvl="1"/>
            <a:r>
              <a:rPr lang="en-US" dirty="0"/>
              <a:t>Etc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6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Defined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84" y="2057401"/>
            <a:ext cx="2670266" cy="41119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3543" y="6322423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Class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748" y="2057401"/>
            <a:ext cx="2739204" cy="41119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15748" y="6322423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Derived 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42560" y="4113364"/>
            <a:ext cx="22293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46467" y="3571021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is 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554728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852920" cy="4024125"/>
          </a:xfrm>
        </p:spPr>
        <p:txBody>
          <a:bodyPr/>
          <a:lstStyle/>
          <a:p>
            <a:r>
              <a:rPr lang="en-US" dirty="0" smtClean="0"/>
              <a:t>How is Rectangle used?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7" y="2958464"/>
            <a:ext cx="4637184" cy="18675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70067" y="2958463"/>
            <a:ext cx="3434813" cy="1867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 smtClean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546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852920" cy="4024125"/>
          </a:xfrm>
        </p:spPr>
        <p:txBody>
          <a:bodyPr/>
          <a:lstStyle/>
          <a:p>
            <a:r>
              <a:rPr lang="en-US" dirty="0" smtClean="0"/>
              <a:t>Replace Rectangle with Square…what!!!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70067" y="2958463"/>
            <a:ext cx="3434813" cy="18675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t">
            <a:noAutofit/>
          </a:bodyPr>
          <a:lstStyle/>
          <a:p>
            <a:r>
              <a:rPr lang="en-US" dirty="0" smtClean="0"/>
              <a:t>Output:</a:t>
            </a:r>
          </a:p>
          <a:p>
            <a:endParaRPr lang="en-US" dirty="0"/>
          </a:p>
          <a:p>
            <a:r>
              <a:rPr lang="en-US" dirty="0" smtClean="0"/>
              <a:t>16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27" y="2892105"/>
            <a:ext cx="41910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02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167" y="2529839"/>
            <a:ext cx="5194217" cy="352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18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9286"/>
          <a:stretch/>
        </p:blipFill>
        <p:spPr>
          <a:xfrm>
            <a:off x="3383280" y="2385873"/>
            <a:ext cx="5344160" cy="349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4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in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just happened?</a:t>
            </a:r>
          </a:p>
          <a:p>
            <a:pPr lvl="1"/>
            <a:r>
              <a:rPr lang="en-US" dirty="0" smtClean="0"/>
              <a:t>We passed the “is a” test</a:t>
            </a:r>
          </a:p>
          <a:p>
            <a:pPr lvl="1"/>
            <a:r>
              <a:rPr lang="en-US" dirty="0" smtClean="0"/>
              <a:t>We don’t like using the Square like we do Rectangle</a:t>
            </a:r>
          </a:p>
          <a:p>
            <a:pPr lvl="1"/>
            <a:r>
              <a:rPr lang="en-US" dirty="0" smtClean="0"/>
              <a:t>We are not sure it’s save to use a Van for a Car</a:t>
            </a:r>
          </a:p>
          <a:p>
            <a:pPr lvl="1"/>
            <a:r>
              <a:rPr lang="en-US" dirty="0" smtClean="0"/>
              <a:t>Want </a:t>
            </a:r>
            <a:r>
              <a:rPr lang="en-US" dirty="0" smtClean="0"/>
              <a:t>is going on here?</a:t>
            </a:r>
          </a:p>
          <a:p>
            <a:pPr lvl="1"/>
            <a:r>
              <a:rPr lang="en-US" dirty="0" smtClean="0"/>
              <a:t>Help!!!!!!</a:t>
            </a:r>
          </a:p>
        </p:txBody>
      </p:sp>
    </p:spTree>
    <p:extLst>
      <p:ext uri="{BB962C8B-B14F-4D97-AF65-F5344CB8AC3E}">
        <p14:creationId xmlns:p14="http://schemas.microsoft.com/office/powerpoint/2010/main" val="405933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6416040" cy="4024125"/>
          </a:xfrm>
        </p:spPr>
        <p:txBody>
          <a:bodyPr/>
          <a:lstStyle/>
          <a:p>
            <a:r>
              <a:rPr lang="en-US" dirty="0" smtClean="0"/>
              <a:t>Barbara </a:t>
            </a:r>
            <a:r>
              <a:rPr lang="en-US" dirty="0" err="1" smtClean="0"/>
              <a:t>Liskov</a:t>
            </a:r>
            <a:endParaRPr lang="en-US" dirty="0" smtClean="0"/>
          </a:p>
          <a:p>
            <a:pPr lvl="1"/>
            <a:r>
              <a:rPr lang="en-US" dirty="0" smtClean="0"/>
              <a:t>Computer Scientist</a:t>
            </a:r>
          </a:p>
          <a:p>
            <a:pPr lvl="1"/>
            <a:r>
              <a:rPr lang="en-US" dirty="0" smtClean="0"/>
              <a:t>Pioneer contributions to programming languages and distributed computing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1988 - Keynote talk “</a:t>
            </a:r>
            <a:r>
              <a:rPr lang="en-US" i="1" dirty="0"/>
              <a:t>Data abstraction and </a:t>
            </a:r>
            <a:r>
              <a:rPr lang="en-US" i="1" dirty="0" smtClean="0"/>
              <a:t>hierarchy”</a:t>
            </a:r>
          </a:p>
          <a:p>
            <a:pPr lvl="1"/>
            <a:r>
              <a:rPr lang="en-US" i="1" dirty="0" smtClean="0"/>
              <a:t>1994 – Jeannette Wing paper “A behavioral notion of subtyping”</a:t>
            </a:r>
            <a:endParaRPr lang="en-US" dirty="0"/>
          </a:p>
        </p:txBody>
      </p:sp>
      <p:pic>
        <p:nvPicPr>
          <p:cNvPr id="1026" name="Picture 2" descr="Barbara Liskov wins Turing Award | MIT News | Massachusetts Institute of  Technology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055" y="2301622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51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LSP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3100387"/>
            <a:ext cx="115062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</a:p>
          <a:p>
            <a:r>
              <a:rPr lang="en-US" dirty="0"/>
              <a:t>LSP Talk Constraints</a:t>
            </a:r>
          </a:p>
          <a:p>
            <a:r>
              <a:rPr lang="en-US" dirty="0" smtClean="0"/>
              <a:t>Inheritance in OOP</a:t>
            </a:r>
          </a:p>
          <a:p>
            <a:r>
              <a:rPr lang="en-US" dirty="0" smtClean="0"/>
              <a:t>History of LSP</a:t>
            </a:r>
          </a:p>
          <a:p>
            <a:r>
              <a:rPr lang="en-US" dirty="0" smtClean="0"/>
              <a:t>LSP Defined</a:t>
            </a:r>
          </a:p>
          <a:p>
            <a:r>
              <a:rPr lang="en-US" dirty="0" smtClean="0"/>
              <a:t>Applying LSP</a:t>
            </a:r>
          </a:p>
          <a:p>
            <a:r>
              <a:rPr lang="en-US" dirty="0" smtClean="0"/>
              <a:t>Implication of LSP</a:t>
            </a:r>
          </a:p>
          <a:p>
            <a:r>
              <a:rPr lang="en-US" dirty="0" smtClean="0"/>
              <a:t>Value</a:t>
            </a:r>
          </a:p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74594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</a:t>
            </a:r>
            <a:r>
              <a:rPr lang="en-US" dirty="0" err="1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2001 – Agile Manifesto as Snowbird</a:t>
            </a:r>
          </a:p>
          <a:p>
            <a:pPr lvl="1"/>
            <a:r>
              <a:rPr lang="en-US" dirty="0" smtClean="0"/>
              <a:t>Pace </a:t>
            </a:r>
            <a:r>
              <a:rPr lang="en-US" dirty="0"/>
              <a:t>of change dramatically </a:t>
            </a:r>
            <a:r>
              <a:rPr lang="en-US" dirty="0" smtClean="0"/>
              <a:t>accelerates</a:t>
            </a:r>
          </a:p>
          <a:p>
            <a:pPr lvl="2"/>
            <a:r>
              <a:rPr lang="en-US" dirty="0" smtClean="0"/>
              <a:t>Ever increasing release tempo (months </a:t>
            </a:r>
            <a:r>
              <a:rPr lang="en-US" dirty="0"/>
              <a:t>between releases to a few weeks, days, or hours in todays world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Encourage changes to requirements as opposed to limiting / resisting change</a:t>
            </a:r>
          </a:p>
          <a:p>
            <a:pPr lvl="1"/>
            <a:r>
              <a:rPr lang="en-US" dirty="0" smtClean="0"/>
              <a:t>Build only what you need now and add to it later</a:t>
            </a:r>
          </a:p>
          <a:p>
            <a:pPr lvl="2"/>
            <a:r>
              <a:rPr lang="en-US" dirty="0" smtClean="0"/>
              <a:t>Eliminate building for future need / gold plating</a:t>
            </a:r>
          </a:p>
          <a:p>
            <a:pPr lvl="1"/>
            <a:r>
              <a:rPr lang="en-US" dirty="0" smtClean="0"/>
              <a:t>Measure progress through working software</a:t>
            </a:r>
          </a:p>
          <a:p>
            <a:pPr lvl="2"/>
            <a:r>
              <a:rPr lang="en-US" dirty="0" smtClean="0"/>
              <a:t>PPT’s and documentation not considered progress</a:t>
            </a:r>
          </a:p>
        </p:txBody>
      </p:sp>
    </p:spTree>
    <p:extLst>
      <p:ext uri="{BB962C8B-B14F-4D97-AF65-F5344CB8AC3E}">
        <p14:creationId xmlns:p14="http://schemas.microsoft.com/office/powerpoint/2010/main" val="4226762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July 20</a:t>
            </a:r>
            <a:r>
              <a:rPr lang="en-US" baseline="30000" dirty="0" smtClean="0"/>
              <a:t>th</a:t>
            </a:r>
            <a:r>
              <a:rPr lang="en-US" dirty="0" smtClean="0"/>
              <a:t>, 2006 – Agile Principles, Patterns, and Practices in C#</a:t>
            </a:r>
          </a:p>
          <a:p>
            <a:pPr lvl="1"/>
            <a:r>
              <a:rPr lang="en-US" dirty="0" smtClean="0"/>
              <a:t>Robert Martin</a:t>
            </a:r>
          </a:p>
          <a:p>
            <a:pPr lvl="1"/>
            <a:r>
              <a:rPr lang="en-US" dirty="0" smtClean="0"/>
              <a:t>Popularized SOLID acronym and focus on software development techniques to make agile work.</a:t>
            </a:r>
          </a:p>
          <a:p>
            <a:pPr lvl="1"/>
            <a:r>
              <a:rPr lang="en-US" dirty="0" smtClean="0"/>
              <a:t>Designing </a:t>
            </a:r>
            <a:r>
              <a:rPr lang="en-US" dirty="0"/>
              <a:t>for future change not future need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42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Defined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465" y="3038474"/>
            <a:ext cx="9629758" cy="161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44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</a:t>
            </a:r>
            <a:r>
              <a:rPr lang="en-US" dirty="0" err="1" smtClean="0"/>
              <a:t>DEFined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i="1" dirty="0" smtClean="0"/>
              <a:t>A derived class must satisfy all the </a:t>
            </a:r>
            <a:r>
              <a:rPr lang="en-US" sz="3200" b="1" i="1" u="sng" dirty="0" smtClean="0"/>
              <a:t>explicit or implicit </a:t>
            </a:r>
            <a:r>
              <a:rPr lang="en-US" sz="3200" b="1" i="1" u="sng" dirty="0" smtClean="0"/>
              <a:t>behaviors</a:t>
            </a:r>
            <a:r>
              <a:rPr lang="en-US" sz="3200" b="1" i="1" dirty="0" smtClean="0"/>
              <a:t> </a:t>
            </a:r>
            <a:r>
              <a:rPr lang="en-US" sz="3200" i="1" dirty="0" smtClean="0"/>
              <a:t>of </a:t>
            </a:r>
            <a:r>
              <a:rPr lang="en-US" sz="3200" i="1" dirty="0" smtClean="0"/>
              <a:t>the base class.</a:t>
            </a:r>
            <a:endParaRPr lang="en-US" sz="3200" i="1" dirty="0"/>
          </a:p>
          <a:p>
            <a:pPr lvl="1"/>
            <a:endParaRPr lang="en-US" sz="2800" i="1" dirty="0" smtClean="0"/>
          </a:p>
          <a:p>
            <a:pPr lvl="1"/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284194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696" y="2150659"/>
            <a:ext cx="2739204" cy="411192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028950" cy="4024125"/>
          </a:xfrm>
        </p:spPr>
        <p:txBody>
          <a:bodyPr/>
          <a:lstStyle/>
          <a:p>
            <a:r>
              <a:rPr lang="en-US" dirty="0" smtClean="0"/>
              <a:t>Explicit Behaviors</a:t>
            </a:r>
          </a:p>
          <a:p>
            <a:pPr lvl="1"/>
            <a:r>
              <a:rPr lang="en-US" dirty="0" smtClean="0"/>
              <a:t>Set width &amp; </a:t>
            </a:r>
            <a:r>
              <a:rPr lang="en-US" dirty="0" err="1" smtClean="0"/>
              <a:t>hight</a:t>
            </a:r>
            <a:r>
              <a:rPr lang="en-US" dirty="0" smtClean="0"/>
              <a:t> independently</a:t>
            </a:r>
          </a:p>
          <a:p>
            <a:r>
              <a:rPr lang="en-US" dirty="0" smtClean="0"/>
              <a:t>Implicit Behaviors</a:t>
            </a:r>
          </a:p>
          <a:p>
            <a:pPr lvl="1"/>
            <a:r>
              <a:rPr lang="en-US" dirty="0" smtClean="0"/>
              <a:t>The width and </a:t>
            </a:r>
            <a:r>
              <a:rPr lang="en-US" dirty="0" err="1" smtClean="0"/>
              <a:t>hight</a:t>
            </a:r>
            <a:r>
              <a:rPr lang="en-US" dirty="0" smtClean="0"/>
              <a:t> could be set to different values</a:t>
            </a:r>
          </a:p>
          <a:p>
            <a:pPr lvl="1"/>
            <a:r>
              <a:rPr lang="en-US" dirty="0" smtClean="0"/>
              <a:t>I assume basic geometry / logic applies (i.e. Area = L x W)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87" y="2150659"/>
            <a:ext cx="2614613" cy="124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59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Applied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42560" y="4113364"/>
            <a:ext cx="22293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15747" y="3571021"/>
            <a:ext cx="2717075" cy="1084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Derived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3542" y="3609311"/>
            <a:ext cx="2717075" cy="1084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6467" y="3571021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behaves </a:t>
            </a:r>
            <a:r>
              <a:rPr lang="en-US" i="1" dirty="0" smtClean="0"/>
              <a:t>like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24438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Applied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Square does NOT behave like a Rectangle</a:t>
            </a:r>
          </a:p>
          <a:p>
            <a:pPr lvl="1"/>
            <a:r>
              <a:rPr lang="en-US" dirty="0" smtClean="0"/>
              <a:t>Van does NOT behave like a Car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23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Implication of </a:t>
            </a:r>
            <a:r>
              <a:rPr lang="en-US" dirty="0" smtClean="0"/>
              <a:t>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Inheritance is the strictest form of coupling to a base class</a:t>
            </a:r>
          </a:p>
          <a:p>
            <a:pPr lvl="1"/>
            <a:r>
              <a:rPr lang="en-US" dirty="0" smtClean="0"/>
              <a:t>Direct dependency on base class</a:t>
            </a:r>
          </a:p>
          <a:p>
            <a:pPr lvl="1"/>
            <a:r>
              <a:rPr lang="en-US" dirty="0" smtClean="0"/>
              <a:t>LSP - Required implicit and explicit behavior adherence</a:t>
            </a:r>
          </a:p>
          <a:p>
            <a:pPr lvl="1"/>
            <a:r>
              <a:rPr lang="en-US" dirty="0" smtClean="0"/>
              <a:t>Single root inheritance so only one choice for a base class</a:t>
            </a:r>
          </a:p>
          <a:p>
            <a:endParaRPr lang="en-US" dirty="0" smtClean="0"/>
          </a:p>
          <a:p>
            <a:r>
              <a:rPr lang="en-US" dirty="0" smtClean="0"/>
              <a:t>Many engineers avoid inheritance in favor of loosely coupled interfaces / injections</a:t>
            </a:r>
          </a:p>
          <a:p>
            <a:endParaRPr lang="en-US" dirty="0"/>
          </a:p>
          <a:p>
            <a:r>
              <a:rPr lang="en-US" dirty="0" smtClean="0"/>
              <a:t>LSP violations are</a:t>
            </a:r>
          </a:p>
          <a:p>
            <a:pPr lvl="1"/>
            <a:r>
              <a:rPr lang="en-US" dirty="0" smtClean="0"/>
              <a:t>subtle</a:t>
            </a:r>
          </a:p>
          <a:p>
            <a:pPr lvl="1"/>
            <a:r>
              <a:rPr lang="en-US" dirty="0" smtClean="0"/>
              <a:t>can be caused by how the class is used not just how it is defined</a:t>
            </a:r>
          </a:p>
        </p:txBody>
      </p:sp>
    </p:spTree>
    <p:extLst>
      <p:ext uri="{BB962C8B-B14F-4D97-AF65-F5344CB8AC3E}">
        <p14:creationId xmlns:p14="http://schemas.microsoft.com/office/powerpoint/2010/main" val="1187283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of LSP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Smells</a:t>
            </a:r>
          </a:p>
          <a:p>
            <a:pPr lvl="1"/>
            <a:r>
              <a:rPr lang="en-US" dirty="0" smtClean="0"/>
              <a:t>Type testing</a:t>
            </a:r>
          </a:p>
          <a:p>
            <a:pPr lvl="1"/>
            <a:r>
              <a:rPr lang="en-US" dirty="0" smtClean="0"/>
              <a:t>Not implemented members</a:t>
            </a:r>
          </a:p>
          <a:p>
            <a:pPr lvl="1"/>
            <a:r>
              <a:rPr lang="en-US" dirty="0" smtClean="0"/>
              <a:t>Runtime checking / exceptions in derived classes for invalid conditions</a:t>
            </a:r>
          </a:p>
          <a:p>
            <a:pPr lvl="1"/>
            <a:r>
              <a:rPr lang="en-US" dirty="0" smtClean="0"/>
              <a:t>Classes open for inheritance but no logical derivation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06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Component Library Impacts</a:t>
            </a:r>
          </a:p>
          <a:p>
            <a:pPr lvl="1"/>
            <a:r>
              <a:rPr lang="en-US" dirty="0" smtClean="0"/>
              <a:t>Component libraries / API’s should use inheritance to force strict adherence to expected constructs</a:t>
            </a:r>
          </a:p>
          <a:p>
            <a:pPr lvl="1"/>
            <a:r>
              <a:rPr lang="en-US" dirty="0" smtClean="0"/>
              <a:t>You are going to provide X implementation and not be able to do anything else special</a:t>
            </a:r>
          </a:p>
          <a:p>
            <a:pPr lvl="1"/>
            <a:r>
              <a:rPr lang="en-US" dirty="0" smtClean="0"/>
              <a:t>C# language regret of not using abstract based classes more</a:t>
            </a:r>
          </a:p>
          <a:p>
            <a:pPr lvl="1"/>
            <a:r>
              <a:rPr lang="en-US" dirty="0" smtClean="0"/>
              <a:t>Seal classes for which derivation makes no sense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16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358C-3457-411E-BDCA-57DC14EC5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31838"/>
            <a:ext cx="10722428" cy="1325563"/>
          </a:xfrm>
        </p:spPr>
        <p:txBody>
          <a:bodyPr/>
          <a:lstStyle/>
          <a:p>
            <a:r>
              <a:rPr lang="en-US" cap="none" dirty="0"/>
              <a:t>Michael Kreeger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29F4-09D3-4664-8A02-44ADF886B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0575" y="2057401"/>
            <a:ext cx="6685624" cy="41612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Currently IT Strategy Director for Modern Application Development and Architecture at eviCore</a:t>
            </a:r>
          </a:p>
          <a:p>
            <a:r>
              <a:rPr lang="en-US" dirty="0" smtClean="0"/>
              <a:t>My </a:t>
            </a:r>
            <a:r>
              <a:rPr lang="en-US" dirty="0"/>
              <a:t>passions are </a:t>
            </a:r>
            <a:r>
              <a:rPr lang="en-US" dirty="0" smtClean="0"/>
              <a:t>building great cultures, cultivating high performing teams, agile software development, DevOps, coaching, technical excellence disciplines, unit </a:t>
            </a:r>
            <a:r>
              <a:rPr lang="en-US" dirty="0"/>
              <a:t>testing, </a:t>
            </a:r>
            <a:r>
              <a:rPr lang="en-US" dirty="0" smtClean="0"/>
              <a:t>architecture, best </a:t>
            </a:r>
            <a:r>
              <a:rPr lang="en-US" dirty="0"/>
              <a:t>practices, DDD… I love software development</a:t>
            </a:r>
          </a:p>
          <a:p>
            <a:r>
              <a:rPr lang="en-US" dirty="0"/>
              <a:t>Lots of different </a:t>
            </a:r>
            <a:r>
              <a:rPr lang="en-US" dirty="0" smtClean="0"/>
              <a:t>hats </a:t>
            </a:r>
            <a:r>
              <a:rPr lang="en-US" dirty="0"/>
              <a:t>over the years</a:t>
            </a:r>
            <a:r>
              <a:rPr lang="en-US" dirty="0" smtClean="0"/>
              <a:t>….</a:t>
            </a:r>
          </a:p>
          <a:p>
            <a:pPr lvl="1"/>
            <a:r>
              <a:rPr lang="en-US" dirty="0" smtClean="0"/>
              <a:t>Architecture Manager</a:t>
            </a:r>
          </a:p>
          <a:p>
            <a:pPr lvl="1"/>
            <a:r>
              <a:rPr lang="en-US" dirty="0"/>
              <a:t>Agile Coach</a:t>
            </a:r>
          </a:p>
          <a:p>
            <a:pPr lvl="1"/>
            <a:r>
              <a:rPr lang="en-US" dirty="0" smtClean="0"/>
              <a:t>Development </a:t>
            </a:r>
            <a:r>
              <a:rPr lang="en-US" dirty="0"/>
              <a:t>Manager</a:t>
            </a:r>
          </a:p>
          <a:p>
            <a:pPr lvl="1"/>
            <a:r>
              <a:rPr lang="en-US" dirty="0" smtClean="0"/>
              <a:t>Platform development</a:t>
            </a:r>
          </a:p>
          <a:p>
            <a:pPr lvl="1"/>
            <a:r>
              <a:rPr lang="en-US" dirty="0" smtClean="0"/>
              <a:t>Feature </a:t>
            </a:r>
            <a:r>
              <a:rPr lang="en-US" dirty="0"/>
              <a:t>development</a:t>
            </a:r>
          </a:p>
          <a:p>
            <a:pPr lvl="1"/>
            <a:r>
              <a:rPr lang="en-US" dirty="0"/>
              <a:t>DevOps</a:t>
            </a:r>
          </a:p>
          <a:p>
            <a:pPr lvl="1"/>
            <a:r>
              <a:rPr lang="en-US" dirty="0"/>
              <a:t>Special operations / technical swat team</a:t>
            </a:r>
          </a:p>
          <a:p>
            <a:pPr lvl="1"/>
            <a:r>
              <a:rPr lang="en-US" dirty="0"/>
              <a:t>Developer </a:t>
            </a:r>
            <a:r>
              <a:rPr lang="en-US" dirty="0" smtClean="0"/>
              <a:t>Evangelist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045" y="1959973"/>
            <a:ext cx="3648326" cy="401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49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implications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 Impacts</a:t>
            </a:r>
          </a:p>
          <a:p>
            <a:pPr lvl="1"/>
            <a:r>
              <a:rPr lang="en-US" dirty="0" smtClean="0"/>
              <a:t>LSP was the early pre-cursor to DDD and understanding that “behavior” is the main organizing construct of software</a:t>
            </a:r>
          </a:p>
          <a:p>
            <a:pPr lvl="1"/>
            <a:r>
              <a:rPr lang="en-US" dirty="0" smtClean="0"/>
              <a:t>Relatedness does not imply tight coupling</a:t>
            </a:r>
          </a:p>
          <a:p>
            <a:pPr lvl="2"/>
            <a:r>
              <a:rPr lang="en-US" dirty="0" smtClean="0"/>
              <a:t>Car and Van are related but based on the “behavior” should not be coupled</a:t>
            </a:r>
          </a:p>
          <a:p>
            <a:pPr lvl="2"/>
            <a:r>
              <a:rPr lang="en-US" dirty="0" smtClean="0"/>
              <a:t>Square and Rectangle are related but based on the “behavior” should not be coupled.</a:t>
            </a:r>
          </a:p>
          <a:p>
            <a:pPr lvl="1"/>
            <a:r>
              <a:rPr lang="en-US" dirty="0" smtClean="0"/>
              <a:t>LSP guides us down a path or organizing ecosystems, domains, micro-services, code around cohesive behaviors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7844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wins by being deliberate (seal classes, using abstract classes, etc.)</a:t>
            </a:r>
          </a:p>
          <a:p>
            <a:r>
              <a:rPr lang="en-US" dirty="0" smtClean="0"/>
              <a:t>Focus on the important questions (behaviors)</a:t>
            </a:r>
          </a:p>
          <a:p>
            <a:r>
              <a:rPr lang="en-US" dirty="0" smtClean="0"/>
              <a:t>Breaks the mental model from relatedness / existing world constructs</a:t>
            </a:r>
          </a:p>
          <a:p>
            <a:r>
              <a:rPr lang="en-US" dirty="0" smtClean="0"/>
              <a:t>Constrains the shape of most significant coupling mechanism is software</a:t>
            </a:r>
          </a:p>
          <a:p>
            <a:r>
              <a:rPr lang="en-US" dirty="0" smtClean="0"/>
              <a:t>Great step into DDD thinking / mindset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676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  <a:p>
            <a:r>
              <a:rPr lang="en-US" dirty="0" smtClean="0"/>
              <a:t>LSP </a:t>
            </a:r>
            <a:r>
              <a:rPr lang="en-US" dirty="0"/>
              <a:t>Talk </a:t>
            </a:r>
            <a:r>
              <a:rPr lang="en-US" dirty="0" smtClean="0"/>
              <a:t>Constraints</a:t>
            </a:r>
            <a:endParaRPr lang="en-US" dirty="0"/>
          </a:p>
          <a:p>
            <a:r>
              <a:rPr lang="en-US" dirty="0" smtClean="0"/>
              <a:t>Inheritance in OOP</a:t>
            </a:r>
          </a:p>
          <a:p>
            <a:r>
              <a:rPr lang="en-US" dirty="0" smtClean="0"/>
              <a:t>History of LSP</a:t>
            </a:r>
          </a:p>
          <a:p>
            <a:r>
              <a:rPr lang="en-US" dirty="0" smtClean="0"/>
              <a:t>LSP Defined</a:t>
            </a:r>
          </a:p>
          <a:p>
            <a:r>
              <a:rPr lang="en-US" dirty="0" smtClean="0"/>
              <a:t>Applying LSP</a:t>
            </a:r>
          </a:p>
          <a:p>
            <a:r>
              <a:rPr lang="en-US" dirty="0" smtClean="0"/>
              <a:t>Implication of LSP</a:t>
            </a:r>
          </a:p>
          <a:p>
            <a:r>
              <a:rPr lang="en-US" dirty="0" smtClean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795592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30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LSP Talk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Andy </a:t>
            </a:r>
            <a:r>
              <a:rPr lang="en-US" dirty="0"/>
              <a:t>– </a:t>
            </a:r>
            <a:r>
              <a:rPr lang="en-US" dirty="0" smtClean="0"/>
              <a:t>Can’t talk about or define LSP using other SOLID principles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Carl – Fun and engaging for all experience levels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Mike – Have to sell the impact of LSP and value today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Brian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en-US" dirty="0" err="1" smtClean="0"/>
              <a:t>Timebox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5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object orientated programming (OOP) we have 4 fundamentals</a:t>
            </a:r>
          </a:p>
          <a:p>
            <a:pPr lvl="1"/>
            <a:r>
              <a:rPr lang="en-US" dirty="0" smtClean="0"/>
              <a:t>Abstraction</a:t>
            </a:r>
          </a:p>
          <a:p>
            <a:pPr lvl="1"/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Inheritance</a:t>
            </a:r>
          </a:p>
          <a:p>
            <a:pPr lvl="1"/>
            <a:r>
              <a:rPr lang="en-US" dirty="0" smtClean="0"/>
              <a:t>Polymorphism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49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what is inheritance in OOP?</a:t>
            </a:r>
          </a:p>
          <a:p>
            <a:endParaRPr lang="en-US" dirty="0"/>
          </a:p>
          <a:p>
            <a:r>
              <a:rPr lang="en-US" dirty="0" smtClean="0"/>
              <a:t>Ability to create a new class by starting with the definition of another class</a:t>
            </a:r>
          </a:p>
          <a:p>
            <a:pPr lvl="1"/>
            <a:r>
              <a:rPr lang="en-US" dirty="0" smtClean="0"/>
              <a:t>without having to copy / paste the same code</a:t>
            </a:r>
          </a:p>
          <a:p>
            <a:pPr lvl="1"/>
            <a:r>
              <a:rPr lang="en-US" dirty="0" smtClean="0"/>
              <a:t>Without having to maintain the code in both classes if the base class needs to change</a:t>
            </a:r>
          </a:p>
          <a:p>
            <a:pPr lvl="1"/>
            <a:endParaRPr lang="en-US" dirty="0"/>
          </a:p>
          <a:p>
            <a:r>
              <a:rPr lang="en-US" dirty="0" smtClean="0"/>
              <a:t>Programmers like avoiding duplication of code (DRY)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4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3028950" cy="4024125"/>
          </a:xfrm>
        </p:spPr>
        <p:txBody>
          <a:bodyPr/>
          <a:lstStyle/>
          <a:p>
            <a:r>
              <a:rPr lang="en-US" dirty="0" smtClean="0"/>
              <a:t>Rectangle Class</a:t>
            </a:r>
          </a:p>
          <a:p>
            <a:pPr lvl="1"/>
            <a:r>
              <a:rPr lang="en-US" dirty="0" smtClean="0"/>
              <a:t>Width &amp; Height</a:t>
            </a:r>
          </a:p>
          <a:p>
            <a:pPr lvl="1"/>
            <a:r>
              <a:rPr lang="en-US" dirty="0" smtClean="0"/>
              <a:t>Area</a:t>
            </a:r>
          </a:p>
          <a:p>
            <a:pPr lvl="1"/>
            <a:r>
              <a:rPr lang="en-US" dirty="0" smtClean="0"/>
              <a:t>Draw </a:t>
            </a:r>
          </a:p>
          <a:p>
            <a:pPr lvl="1"/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684" y="2057401"/>
            <a:ext cx="2670266" cy="4111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1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 Class</a:t>
            </a:r>
          </a:p>
          <a:p>
            <a:pPr lvl="1"/>
            <a:r>
              <a:rPr lang="en-US" dirty="0" smtClean="0"/>
              <a:t>I don’t want to write the code twice</a:t>
            </a:r>
          </a:p>
          <a:p>
            <a:pPr lvl="1"/>
            <a:r>
              <a:rPr lang="en-US" dirty="0" smtClean="0"/>
              <a:t>Just inherit from </a:t>
            </a:r>
            <a:r>
              <a:rPr lang="en-US" dirty="0" smtClean="0"/>
              <a:t>Rectangle</a:t>
            </a:r>
            <a:endParaRPr lang="en-US" dirty="0" smtClean="0"/>
          </a:p>
          <a:p>
            <a:pPr lvl="1"/>
            <a:r>
              <a:rPr lang="en-US" dirty="0" smtClean="0"/>
              <a:t>Makes sense since Square “is a” Rectangle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4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63541" y="4762056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15747" y="4762056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Derived Class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242560" y="4113364"/>
            <a:ext cx="222939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315747" y="3571021"/>
            <a:ext cx="2717075" cy="1084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/>
              <a:t>Square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63542" y="3609311"/>
            <a:ext cx="2717075" cy="10846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dirty="0" smtClean="0"/>
              <a:t>Rectangle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46467" y="3571021"/>
            <a:ext cx="271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/>
              <a:t>is a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056678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13788</TotalTime>
  <Words>961</Words>
  <Application>Microsoft Office PowerPoint</Application>
  <PresentationFormat>Widescreen</PresentationFormat>
  <Paragraphs>184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Century Gothic</vt:lpstr>
      <vt:lpstr>Vapor Trail</vt:lpstr>
      <vt:lpstr>Liskov Substitution Principle</vt:lpstr>
      <vt:lpstr>Agenda</vt:lpstr>
      <vt:lpstr>Michael Kreeger</vt:lpstr>
      <vt:lpstr>LSP Talk Constraints</vt:lpstr>
      <vt:lpstr>Inheritance in OOP</vt:lpstr>
      <vt:lpstr>Inheritance in OOP</vt:lpstr>
      <vt:lpstr>Inheritance in OOP</vt:lpstr>
      <vt:lpstr>Inheritance in OOP</vt:lpstr>
      <vt:lpstr>Inheritance in OOP</vt:lpstr>
      <vt:lpstr>Inheritance in OOP</vt:lpstr>
      <vt:lpstr>Inheritance in OOP</vt:lpstr>
      <vt:lpstr>LSP Defined</vt:lpstr>
      <vt:lpstr>Inheritance in OOP</vt:lpstr>
      <vt:lpstr>Inheritance in OOP</vt:lpstr>
      <vt:lpstr>Inheritance in OOP</vt:lpstr>
      <vt:lpstr>Inheritance in OOP</vt:lpstr>
      <vt:lpstr>Inheritance in OOP</vt:lpstr>
      <vt:lpstr>History of LSP</vt:lpstr>
      <vt:lpstr>History of LSP</vt:lpstr>
      <vt:lpstr>History of Lsp</vt:lpstr>
      <vt:lpstr>History of LSP</vt:lpstr>
      <vt:lpstr>LSP Defined</vt:lpstr>
      <vt:lpstr>LSP DEFined</vt:lpstr>
      <vt:lpstr>LSP Applied</vt:lpstr>
      <vt:lpstr>LSP Applied</vt:lpstr>
      <vt:lpstr>LSP Applied</vt:lpstr>
      <vt:lpstr>Implication of LSP</vt:lpstr>
      <vt:lpstr>Implications of LSP</vt:lpstr>
      <vt:lpstr>LSP implications</vt:lpstr>
      <vt:lpstr>LSP implications</vt:lpstr>
      <vt:lpstr>VAlue</vt:lpstr>
      <vt:lpstr>Review</vt:lpstr>
      <vt:lpstr>Questions?</vt:lpstr>
    </vt:vector>
  </TitlesOfParts>
  <Company>EviCore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Agile</dc:title>
  <dc:creator>Michael Kreeger</dc:creator>
  <cp:lastModifiedBy>Michael Kreeger</cp:lastModifiedBy>
  <cp:revision>157</cp:revision>
  <dcterms:created xsi:type="dcterms:W3CDTF">2021-08-31T01:36:17Z</dcterms:created>
  <dcterms:modified xsi:type="dcterms:W3CDTF">2022-05-12T21:31:32Z</dcterms:modified>
</cp:coreProperties>
</file>