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946" r:id="rId2"/>
  </p:sldMasterIdLst>
  <p:notesMasterIdLst>
    <p:notesMasterId r:id="rId12"/>
  </p:notesMasterIdLst>
  <p:handoutMasterIdLst>
    <p:handoutMasterId r:id="rId13"/>
  </p:handoutMasterIdLst>
  <p:sldIdLst>
    <p:sldId id="334" r:id="rId3"/>
    <p:sldId id="336" r:id="rId4"/>
    <p:sldId id="337" r:id="rId5"/>
    <p:sldId id="338" r:id="rId6"/>
    <p:sldId id="339" r:id="rId7"/>
    <p:sldId id="341" r:id="rId8"/>
    <p:sldId id="342" r:id="rId9"/>
    <p:sldId id="343" r:id="rId10"/>
    <p:sldId id="344" r:id="rId11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2" pos="72" userDrawn="1">
          <p15:clr>
            <a:srgbClr val="A4A3A4"/>
          </p15:clr>
        </p15:guide>
        <p15:guide id="3" orient="horz" pos="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Meeker" initials="CM" lastIdx="1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F74"/>
    <a:srgbClr val="337E7E"/>
    <a:srgbClr val="6E2733"/>
    <a:srgbClr val="C99700"/>
    <a:srgbClr val="9D9FA3"/>
    <a:srgbClr val="B4C1B9"/>
    <a:srgbClr val="5D8B74"/>
    <a:srgbClr val="002855"/>
    <a:srgbClr val="002755"/>
    <a:srgbClr val="002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87217"/>
  </p:normalViewPr>
  <p:slideViewPr>
    <p:cSldViewPr snapToGrid="0" snapToObjects="1">
      <p:cViewPr varScale="1">
        <p:scale>
          <a:sx n="76" d="100"/>
          <a:sy n="76" d="100"/>
        </p:scale>
        <p:origin x="139" y="67"/>
      </p:cViewPr>
      <p:guideLst>
        <p:guide pos="72"/>
        <p:guide orient="horz" pos="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 snapToObjects="1" showGuides="1">
      <p:cViewPr varScale="1">
        <p:scale>
          <a:sx n="146" d="100"/>
          <a:sy n="146" d="100"/>
        </p:scale>
        <p:origin x="375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B18A18-17ED-B646-9788-F9679A3E3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3DF5C-E0FB-FC47-A3EF-C02895001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2286FF9-B048-2C45-A4C4-5EDF3AF02DCC}" type="datetimeFigureOut">
              <a:rPr lang="en-US" altLang="en-US"/>
              <a:pPr>
                <a:defRPr/>
              </a:pPr>
              <a:t>9/10/2020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69C24-0C6B-DF4C-8216-808F538166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520BA-525A-AB4C-ACC0-311483BF7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4FB437E-FE6B-2D46-A37B-49460A3412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6893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D05FFE-3D74-EF44-B614-16DF6EA5BD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323FD-B7FC-1843-BCDF-DD1E512D8B8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F01D9A9-680B-A944-9393-F209CA1A5CD7}" type="datetimeFigureOut">
              <a:rPr lang="en-US" altLang="en-US"/>
              <a:pPr>
                <a:defRPr/>
              </a:pPr>
              <a:t>9/10/2020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110A0F5-7D3C-EF45-B1C3-31814E71B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7B8C04-77F8-A245-B38D-7E0AE9D4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B5200-7714-A44C-8C60-5285CBA702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10A63-4CAF-714E-B35A-6DBEC92DA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0EF2E4-536E-FE42-A124-2342080CC1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39158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42" y="5929199"/>
            <a:ext cx="371221" cy="31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QIO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983" y="5967299"/>
            <a:ext cx="1022998" cy="24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56176544"/>
              </p:ext>
            </p:extLst>
          </p:nvPr>
        </p:nvGraphicFramePr>
        <p:xfrm>
          <a:off x="3631641" y="5898719"/>
          <a:ext cx="475574" cy="377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" name="Photo Editor Photo" r:id="rId5" imgW="5068007" imgH="4315427" progId="">
                  <p:embed/>
                </p:oleObj>
              </mc:Choice>
              <mc:Fallback>
                <p:oleObj name="Photo Editor Photo" r:id="rId5" imgW="5068007" imgH="4315427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1641" y="5898719"/>
                        <a:ext cx="475574" cy="377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 descr="highres logo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38" y="5969204"/>
            <a:ext cx="514920" cy="23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402241" y="6322103"/>
            <a:ext cx="6240605" cy="28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rPr>
              <a:t> </a:t>
            </a:r>
            <a:endParaRPr lang="en-US" sz="800" b="1" kern="1200" baseline="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©2019 eviCore healthcare. All Rights Reserved. This presentation contains CONFIDENTIAL and PROPRIETARY information.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813973" y="0"/>
            <a:ext cx="3780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760" y="5673049"/>
            <a:ext cx="2312140" cy="843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705" y="2031460"/>
            <a:ext cx="10363200" cy="147002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90000"/>
              </a:lnSpc>
              <a:defRPr sz="5000" b="1" cap="none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 Here, Title Case, 50pt.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0705" y="3800434"/>
            <a:ext cx="10363200" cy="52752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00000"/>
              </a:lnSpc>
              <a:buNone/>
              <a:defRPr sz="2500" baseline="0">
                <a:solidFill>
                  <a:schemeClr val="tx2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or presenter name here, sentence case, 25pt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9487" y="4454433"/>
            <a:ext cx="3812823" cy="355600"/>
          </a:xfrm>
          <a:prstGeom prst="rect">
            <a:avLst/>
          </a:prstGeom>
        </p:spPr>
        <p:txBody>
          <a:bodyPr anchor="ctr"/>
          <a:lstStyle>
            <a:lvl1pPr marL="0"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4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2B5A687-6C9E-1746-9619-516E86C2483C}"/>
              </a:ext>
            </a:extLst>
          </p:cNvPr>
          <p:cNvSpPr/>
          <p:nvPr userDrawn="1"/>
        </p:nvSpPr>
        <p:spPr>
          <a:xfrm>
            <a:off x="9278742" y="398882"/>
            <a:ext cx="3657600" cy="3657600"/>
          </a:xfrm>
          <a:prstGeom prst="ellipse">
            <a:avLst/>
          </a:prstGeom>
          <a:solidFill>
            <a:srgbClr val="002855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663" eaLnBrk="1" hangingPunct="1">
              <a:defRPr/>
            </a:pPr>
            <a:endParaRPr lang="en-US" sz="1600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C1428D-2017-9F44-857C-A5C63AC6CBAE}"/>
              </a:ext>
            </a:extLst>
          </p:cNvPr>
          <p:cNvSpPr/>
          <p:nvPr userDrawn="1"/>
        </p:nvSpPr>
        <p:spPr>
          <a:xfrm flipH="1">
            <a:off x="10682751" y="1078266"/>
            <a:ext cx="849582" cy="8495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AA3166-BE43-3B45-8037-8D51DFC438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983791" y="1078266"/>
            <a:ext cx="3474720" cy="347472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2B5A687-6C9E-1746-9619-516E86C2483C}"/>
              </a:ext>
            </a:extLst>
          </p:cNvPr>
          <p:cNvSpPr/>
          <p:nvPr userDrawn="1"/>
        </p:nvSpPr>
        <p:spPr>
          <a:xfrm>
            <a:off x="-658634" y="398882"/>
            <a:ext cx="3657600" cy="3657600"/>
          </a:xfrm>
          <a:prstGeom prst="ellipse">
            <a:avLst/>
          </a:prstGeom>
          <a:solidFill>
            <a:srgbClr val="002855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663" eaLnBrk="1" hangingPunct="1">
              <a:defRPr/>
            </a:pPr>
            <a:endParaRPr lang="en-US" sz="1600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C1428D-2017-9F44-857C-A5C63AC6CBAE}"/>
              </a:ext>
            </a:extLst>
          </p:cNvPr>
          <p:cNvSpPr/>
          <p:nvPr userDrawn="1"/>
        </p:nvSpPr>
        <p:spPr>
          <a:xfrm flipH="1">
            <a:off x="745375" y="1078266"/>
            <a:ext cx="849582" cy="8495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CAA3166-BE43-3B45-8037-8D51DFC438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51251" y="1254805"/>
            <a:ext cx="3474720" cy="347472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4"/>
          <p:cNvSpPr>
            <a:spLocks noGrp="1"/>
          </p:cNvSpPr>
          <p:nvPr>
            <p:ph type="subTitle" idx="1" hasCustomPrompt="1"/>
          </p:nvPr>
        </p:nvSpPr>
        <p:spPr>
          <a:xfrm>
            <a:off x="6849978" y="1735172"/>
            <a:ext cx="4669669" cy="3694113"/>
          </a:xfrm>
          <a:prstGeom prst="rect">
            <a:avLst/>
          </a:prstGeom>
        </p:spPr>
        <p:txBody>
          <a:bodyPr/>
          <a:lstStyle>
            <a:lvl1pPr marL="0">
              <a:defRPr sz="4000" b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Impactful statement here</a:t>
            </a:r>
          </a:p>
        </p:txBody>
      </p:sp>
      <p:sp>
        <p:nvSpPr>
          <p:cNvPr id="12" name="Title 3"/>
          <p:cNvSpPr>
            <a:spLocks noGrp="1"/>
          </p:cNvSpPr>
          <p:nvPr>
            <p:ph type="ctrTitle" hasCustomPrompt="1"/>
          </p:nvPr>
        </p:nvSpPr>
        <p:spPr>
          <a:xfrm>
            <a:off x="-577516" y="1098563"/>
            <a:ext cx="5764562" cy="3377184"/>
          </a:xfrm>
          <a:prstGeom prst="rect">
            <a:avLst/>
          </a:prstGeom>
        </p:spPr>
        <p:txBody>
          <a:bodyPr/>
          <a:lstStyle>
            <a:lvl1pPr algn="r">
              <a:defRPr sz="225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XX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187046" y="1622201"/>
            <a:ext cx="1519026" cy="1632019"/>
          </a:xfrm>
          <a:prstGeom prst="rect">
            <a:avLst/>
          </a:prstGeom>
        </p:spPr>
        <p:txBody>
          <a:bodyPr/>
          <a:lstStyle>
            <a:lvl1pPr>
              <a:defRPr sz="9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108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34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3780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2C249A-EF5C-0441-8AB2-7ED4012C74FC}"/>
              </a:ext>
            </a:extLst>
          </p:cNvPr>
          <p:cNvCxnSpPr/>
          <p:nvPr userDrawn="1"/>
        </p:nvCxnSpPr>
        <p:spPr>
          <a:xfrm flipV="1">
            <a:off x="455429" y="1470212"/>
            <a:ext cx="11736571" cy="0"/>
          </a:xfrm>
          <a:prstGeom prst="line">
            <a:avLst/>
          </a:prstGeom>
          <a:ln w="19050" cap="rnd" cmpd="sng">
            <a:solidFill>
              <a:srgbClr val="34657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914400" y="1802662"/>
            <a:ext cx="10363200" cy="104941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3200" b="1" cap="none" baseline="0">
                <a:solidFill>
                  <a:srgbClr val="00397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14400" y="2938158"/>
            <a:ext cx="10363200" cy="87384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cap="none" baseline="0">
                <a:solidFill>
                  <a:srgbClr val="00397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2C249A-EF5C-0441-8AB2-7ED4012C74FC}"/>
              </a:ext>
            </a:extLst>
          </p:cNvPr>
          <p:cNvCxnSpPr/>
          <p:nvPr userDrawn="1"/>
        </p:nvCxnSpPr>
        <p:spPr>
          <a:xfrm flipV="1">
            <a:off x="455429" y="4132729"/>
            <a:ext cx="11736571" cy="0"/>
          </a:xfrm>
          <a:prstGeom prst="line">
            <a:avLst/>
          </a:prstGeom>
          <a:ln w="19050" cap="rnd" cmpd="sng">
            <a:solidFill>
              <a:srgbClr val="34657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312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14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121" y="189440"/>
            <a:ext cx="9301788" cy="457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235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64785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121" y="189440"/>
            <a:ext cx="9301788" cy="457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235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142182" y="2960330"/>
            <a:ext cx="4987636" cy="348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76120" y="2960330"/>
            <a:ext cx="4987636" cy="348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59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duct Overview 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121" y="189440"/>
            <a:ext cx="9301788" cy="457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235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: Diagonal Corners Rounded 2"/>
          <p:cNvSpPr/>
          <p:nvPr userDrawn="1"/>
        </p:nvSpPr>
        <p:spPr>
          <a:xfrm>
            <a:off x="6142182" y="2960331"/>
            <a:ext cx="4987636" cy="35888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4" name="Rectangle: Diagonal Corners Rounded 3"/>
          <p:cNvSpPr/>
          <p:nvPr userDrawn="1"/>
        </p:nvSpPr>
        <p:spPr>
          <a:xfrm>
            <a:off x="576120" y="2960331"/>
            <a:ext cx="4987636" cy="358880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786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121" y="189440"/>
            <a:ext cx="9301788" cy="45765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1235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142182" y="2960330"/>
            <a:ext cx="4987636" cy="348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576120" y="2960330"/>
            <a:ext cx="4987636" cy="348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142182" y="5847464"/>
            <a:ext cx="4987636" cy="348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6120" y="5847464"/>
            <a:ext cx="4987636" cy="3489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901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765">
              <a:solidFill>
                <a:srgbClr val="FFFFFF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87727" y="2966109"/>
            <a:ext cx="2382212" cy="33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82"/>
            </a:lvl1pPr>
            <a:lvl2pPr marL="403433" indent="0">
              <a:buNone/>
              <a:defRPr/>
            </a:lvl2pPr>
            <a:lvl3pPr marL="806867" indent="0">
              <a:buNone/>
              <a:defRPr/>
            </a:lvl3pPr>
            <a:lvl4pPr marL="1210300" indent="0">
              <a:buNone/>
              <a:defRPr/>
            </a:lvl4pPr>
            <a:lvl5pPr marL="161373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87727" y="5857425"/>
            <a:ext cx="2382212" cy="33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82"/>
            </a:lvl1pPr>
            <a:lvl2pPr marL="403433" indent="0">
              <a:buNone/>
              <a:defRPr/>
            </a:lvl2pPr>
            <a:lvl3pPr marL="806867" indent="0">
              <a:buNone/>
              <a:defRPr/>
            </a:lvl3pPr>
            <a:lvl4pPr marL="1210300" indent="0">
              <a:buNone/>
              <a:defRPr/>
            </a:lvl4pPr>
            <a:lvl5pPr marL="161373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279018" y="2966109"/>
            <a:ext cx="2382212" cy="33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82"/>
            </a:lvl1pPr>
            <a:lvl2pPr marL="403433" indent="0">
              <a:buNone/>
              <a:defRPr/>
            </a:lvl2pPr>
            <a:lvl3pPr marL="806867" indent="0">
              <a:buNone/>
              <a:defRPr/>
            </a:lvl3pPr>
            <a:lvl4pPr marL="1210300" indent="0">
              <a:buNone/>
              <a:defRPr/>
            </a:lvl4pPr>
            <a:lvl5pPr marL="161373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79018" y="5857425"/>
            <a:ext cx="2382212" cy="33897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82"/>
            </a:lvl1pPr>
            <a:lvl2pPr marL="403433" indent="0">
              <a:buNone/>
              <a:defRPr/>
            </a:lvl2pPr>
            <a:lvl3pPr marL="806867" indent="0">
              <a:buNone/>
              <a:defRPr/>
            </a:lvl3pPr>
            <a:lvl4pPr marL="1210300" indent="0">
              <a:buNone/>
              <a:defRPr/>
            </a:lvl4pPr>
            <a:lvl5pPr marL="1613733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3186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11509431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 flipH="1">
            <a:off x="339485" y="1422547"/>
            <a:ext cx="7169149" cy="4912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28065" y="1241612"/>
            <a:ext cx="11506017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2946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4" userDrawn="1">
          <p15:clr>
            <a:srgbClr val="FBAE40"/>
          </p15:clr>
        </p15:guide>
        <p15:guide id="2" pos="74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Topic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6400800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39724" y="1497013"/>
            <a:ext cx="6400800" cy="3317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or benefit statement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339487" y="1990071"/>
            <a:ext cx="6400800" cy="4344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9CD304-3A43-E041-A238-1E1FFD2F2A06}"/>
              </a:ext>
            </a:extLst>
          </p:cNvPr>
          <p:cNvSpPr/>
          <p:nvPr userDrawn="1"/>
        </p:nvSpPr>
        <p:spPr>
          <a:xfrm flipH="1">
            <a:off x="8641488" y="320015"/>
            <a:ext cx="5166394" cy="5166394"/>
          </a:xfrm>
          <a:prstGeom prst="ellipse">
            <a:avLst/>
          </a:prstGeom>
          <a:solidFill>
            <a:srgbClr val="002855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C1428D-2017-9F44-857C-A5C63AC6CBAE}"/>
              </a:ext>
            </a:extLst>
          </p:cNvPr>
          <p:cNvSpPr/>
          <p:nvPr userDrawn="1"/>
        </p:nvSpPr>
        <p:spPr>
          <a:xfrm flipH="1">
            <a:off x="10752692" y="1238115"/>
            <a:ext cx="849582" cy="8495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FCAA3166-BE43-3B45-8037-8D51DFC438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7047330" y="1060679"/>
            <a:ext cx="4572000" cy="4572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24" name="Straight Connector 23"/>
          <p:cNvCxnSpPr/>
          <p:nvPr userDrawn="1"/>
        </p:nvCxnSpPr>
        <p:spPr>
          <a:xfrm>
            <a:off x="401171" y="1238115"/>
            <a:ext cx="6400800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932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4" userDrawn="1">
          <p15:clr>
            <a:srgbClr val="FBAE40"/>
          </p15:clr>
        </p15:guide>
        <p15:guide id="2" pos="4248" userDrawn="1">
          <p15:clr>
            <a:srgbClr val="FBAE40"/>
          </p15:clr>
        </p15:guide>
        <p15:guide id="3" orient="horz" pos="76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-Topic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7300" y="320015"/>
            <a:ext cx="6858000" cy="731520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141652" y="1238115"/>
            <a:ext cx="6783648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5067826" y="1424696"/>
            <a:ext cx="6858000" cy="3317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or benefit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5067300" y="1917754"/>
            <a:ext cx="6858000" cy="4344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9CD304-3A43-E041-A238-1E1FFD2F2A06}"/>
              </a:ext>
            </a:extLst>
          </p:cNvPr>
          <p:cNvSpPr/>
          <p:nvPr userDrawn="1"/>
        </p:nvSpPr>
        <p:spPr>
          <a:xfrm>
            <a:off x="-1309335" y="320015"/>
            <a:ext cx="5166394" cy="5166394"/>
          </a:xfrm>
          <a:prstGeom prst="ellipse">
            <a:avLst/>
          </a:prstGeom>
          <a:solidFill>
            <a:srgbClr val="002855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C1428D-2017-9F44-857C-A5C63AC6CBAE}"/>
              </a:ext>
            </a:extLst>
          </p:cNvPr>
          <p:cNvSpPr/>
          <p:nvPr userDrawn="1"/>
        </p:nvSpPr>
        <p:spPr>
          <a:xfrm>
            <a:off x="424280" y="1238115"/>
            <a:ext cx="849582" cy="8495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CAA3166-BE43-3B45-8037-8D51DFC438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88257" y="1060679"/>
            <a:ext cx="4572000" cy="457200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675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512" userDrawn="1">
          <p15:clr>
            <a:srgbClr val="FBAE40"/>
          </p15:clr>
        </p15:guide>
        <p15:guide id="3" pos="3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pen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11585448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8065" y="1241612"/>
            <a:ext cx="11506017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765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4" userDrawn="1">
          <p15:clr>
            <a:srgbClr val="FBAE40"/>
          </p15:clr>
        </p15:guide>
        <p15:guide id="2" pos="75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39725" y="1497013"/>
            <a:ext cx="11585392" cy="3317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or benefit statement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 flipH="1">
            <a:off x="339487" y="1990071"/>
            <a:ext cx="11593234" cy="4344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11585448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28065" y="1241612"/>
            <a:ext cx="11506017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611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512" userDrawn="1">
          <p15:clr>
            <a:srgbClr val="FBAE40"/>
          </p15:clr>
        </p15:guide>
        <p15:guide id="3" pos="2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1115" y="320015"/>
            <a:ext cx="7544185" cy="731520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4462906" y="1237129"/>
            <a:ext cx="7462394" cy="986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4381641" y="1424696"/>
            <a:ext cx="7544185" cy="3317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or benefit statement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4381115" y="1917754"/>
            <a:ext cx="7544185" cy="4344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2B5A687-6C9E-1746-9619-516E86C2483C}"/>
              </a:ext>
            </a:extLst>
          </p:cNvPr>
          <p:cNvSpPr/>
          <p:nvPr userDrawn="1"/>
        </p:nvSpPr>
        <p:spPr>
          <a:xfrm>
            <a:off x="-631740" y="1051535"/>
            <a:ext cx="3657600" cy="3657600"/>
          </a:xfrm>
          <a:prstGeom prst="ellipse">
            <a:avLst/>
          </a:prstGeom>
          <a:solidFill>
            <a:srgbClr val="002855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663" eaLnBrk="1" hangingPunct="1">
              <a:defRPr/>
            </a:pPr>
            <a:endParaRPr lang="en-US" sz="1600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0C1428D-2017-9F44-857C-A5C63AC6CBAE}"/>
              </a:ext>
            </a:extLst>
          </p:cNvPr>
          <p:cNvSpPr/>
          <p:nvPr userDrawn="1"/>
        </p:nvSpPr>
        <p:spPr>
          <a:xfrm flipH="1">
            <a:off x="772269" y="1730919"/>
            <a:ext cx="849582" cy="8495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FCAA3166-BE43-3B45-8037-8D51DFC438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78145" y="1907458"/>
            <a:ext cx="3474720" cy="347472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161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  <p15:guide id="2" pos="75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2B5A687-6C9E-1746-9619-516E86C2483C}"/>
              </a:ext>
            </a:extLst>
          </p:cNvPr>
          <p:cNvSpPr/>
          <p:nvPr userDrawn="1"/>
        </p:nvSpPr>
        <p:spPr>
          <a:xfrm>
            <a:off x="9426660" y="1662906"/>
            <a:ext cx="3657600" cy="3657600"/>
          </a:xfrm>
          <a:prstGeom prst="ellipse">
            <a:avLst/>
          </a:prstGeom>
          <a:solidFill>
            <a:srgbClr val="002855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663" eaLnBrk="1" hangingPunct="1">
              <a:defRPr/>
            </a:pPr>
            <a:endParaRPr lang="en-US" sz="1600" dirty="0">
              <a:solidFill>
                <a:srgbClr val="FFFFFF"/>
              </a:solidFill>
              <a:ea typeface="ＭＳ Ｐゴシック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339724" y="1497013"/>
            <a:ext cx="7163972" cy="33178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 sz="1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 or benefit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339487" y="1990071"/>
            <a:ext cx="7163972" cy="4344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11585448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C1428D-2017-9F44-857C-A5C63AC6CBAE}"/>
              </a:ext>
            </a:extLst>
          </p:cNvPr>
          <p:cNvSpPr/>
          <p:nvPr userDrawn="1"/>
        </p:nvSpPr>
        <p:spPr>
          <a:xfrm flipH="1">
            <a:off x="10830669" y="2342290"/>
            <a:ext cx="849582" cy="849582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55857">
              <a:defRPr/>
            </a:pPr>
            <a:endParaRPr lang="en-US" sz="1685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AA3166-BE43-3B45-8037-8D51DFC438A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1709" y="2342290"/>
            <a:ext cx="3474720" cy="347472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428065" y="1241612"/>
            <a:ext cx="11506017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97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64" userDrawn="1">
          <p15:clr>
            <a:srgbClr val="FBAE40"/>
          </p15:clr>
        </p15:guide>
        <p15:guide id="2" pos="47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841E678D-9C67-8F49-BD76-0F6A236F52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9669" y="320015"/>
            <a:ext cx="11585448" cy="740664"/>
          </a:xfrm>
          <a:prstGeom prst="rect">
            <a:avLst/>
          </a:prstGeom>
        </p:spPr>
        <p:txBody>
          <a:bodyPr anchor="ctr"/>
          <a:lstStyle>
            <a:lvl1pPr marL="0" indent="0">
              <a:defRPr sz="32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 flipH="1">
            <a:off x="339487" y="1631807"/>
            <a:ext cx="6859172" cy="4703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styles, sentence case, 16pt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B124B7-9F21-E145-AEEF-DA53DE2FE37B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 flipH="1">
            <a:off x="7456041" y="1631807"/>
            <a:ext cx="4469075" cy="47030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 baseline="0">
                <a:solidFill>
                  <a:srgbClr val="404040"/>
                </a:solidFill>
              </a:defRPr>
            </a:lvl1pPr>
            <a:lvl2pPr marL="3810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>
                <a:solidFill>
                  <a:srgbClr val="404040"/>
                </a:solidFill>
              </a:defRPr>
            </a:lvl2pPr>
            <a:lvl3pPr marL="698500" indent="-1905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3pPr>
            <a:lvl4pPr marL="1016000" indent="-177800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4pPr>
            <a:lvl5pPr marL="1270000" indent="-164592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defRPr sz="1600">
                <a:solidFill>
                  <a:srgbClr val="40404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Place chart here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28065" y="1241612"/>
            <a:ext cx="11506017" cy="0"/>
          </a:xfrm>
          <a:prstGeom prst="line">
            <a:avLst/>
          </a:prstGeom>
          <a:ln w="19050" cap="rnd" cmpd="sng">
            <a:solidFill>
              <a:schemeClr val="tx2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8071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pos="751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28119"/>
            <a:ext cx="11582399" cy="175161"/>
          </a:xfrm>
          <a:prstGeom prst="rect">
            <a:avLst/>
          </a:prstGeom>
          <a:solidFill>
            <a:srgbClr val="0028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582400" y="6330107"/>
            <a:ext cx="609600" cy="381000"/>
          </a:xfrm>
          <a:prstGeom prst="rect">
            <a:avLst/>
          </a:prstGeom>
        </p:spPr>
        <p:txBody>
          <a:bodyPr vert="horz" lIns="121904" tIns="60953" rIns="121904" bIns="60953" rtlCol="0" anchor="ctr"/>
          <a:lstStyle>
            <a:lvl1pPr marL="0" marR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accent3"/>
                </a:solidFill>
                <a:latin typeface="Franklin Gothic Medium" pitchFamily="34" charset="0"/>
              </a:defRPr>
            </a:lvl1pPr>
          </a:lstStyle>
          <a:p>
            <a:pPr algn="ctr">
              <a:defRPr/>
            </a:pPr>
            <a:fld id="{0E2DA7D6-899D-4BE0-98D3-D2C39F0629BC}" type="slidenum">
              <a:rPr lang="en-US" sz="1067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rPr>
              <a:pPr algn="ctr">
                <a:defRPr/>
              </a:pPr>
              <a:t>‹#›</a:t>
            </a:fld>
            <a:endParaRPr lang="en-US" sz="1067" kern="1200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569" y="6328953"/>
            <a:ext cx="6296728" cy="2811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 </a:t>
            </a:r>
            <a:endParaRPr lang="en-US" sz="800" b="1" kern="1200" baseline="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/>
                </a:solidFill>
              </a:rPr>
              <a:t>©eviCore healthcare. All Rights Reserved. This presentation contains CONFIDENTIAL and PROPRIETARY information. </a:t>
            </a:r>
          </a:p>
          <a:p>
            <a:r>
              <a:rPr lang="en-US" sz="8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41" r:id="rId2"/>
    <p:sldLayoutId id="2147483933" r:id="rId3"/>
    <p:sldLayoutId id="2147483857" r:id="rId4"/>
    <p:sldLayoutId id="2147483940" r:id="rId5"/>
    <p:sldLayoutId id="2147483916" r:id="rId6"/>
    <p:sldLayoutId id="2147483862" r:id="rId7"/>
    <p:sldLayoutId id="2147483859" r:id="rId8"/>
    <p:sldLayoutId id="2147483935" r:id="rId9"/>
    <p:sldLayoutId id="2147483931" r:id="rId10"/>
    <p:sldLayoutId id="2147483864" r:id="rId11"/>
    <p:sldLayoutId id="2147483937" r:id="rId12"/>
    <p:sldLayoutId id="2147483938" r:id="rId13"/>
    <p:sldLayoutId id="2147483936" r:id="rId14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ＭＳ Ｐゴシック" charset="0"/>
          <a:cs typeface="ＭＳ Ｐゴシック" panose="020B0600070205080204" pitchFamily="34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panose="020B0600070205080204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panose="020B0600070205080204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panose="020B0600070205080204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  <a:cs typeface="ＭＳ Ｐゴシック" panose="020B0600070205080204" pitchFamily="34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0"/>
        </a:spcBef>
        <a:spcAft>
          <a:spcPts val="400"/>
        </a:spcAft>
        <a:buClr>
          <a:schemeClr val="bg2"/>
        </a:buClr>
        <a:buFont typeface="Arial" panose="020B0604020202020204" pitchFamily="34" charset="0"/>
        <a:defRPr sz="1400" kern="1200">
          <a:solidFill>
            <a:srgbClr val="404040"/>
          </a:solidFill>
          <a:latin typeface="+mn-lt"/>
          <a:ea typeface="ＭＳ Ｐゴシック" charset="0"/>
          <a:cs typeface="ＭＳ Ｐゴシック" panose="020B0600070205080204" pitchFamily="34" charset="-128"/>
        </a:defRPr>
      </a:lvl1pPr>
      <a:lvl2pPr marL="209550" indent="247650" algn="l" defTabSz="457200" rtl="0" eaLnBrk="1" fontAlgn="base" hangingPunct="1">
        <a:spcBef>
          <a:spcPct val="0"/>
        </a:spcBef>
        <a:spcAft>
          <a:spcPts val="700"/>
        </a:spcAft>
        <a:buClr>
          <a:schemeClr val="bg2"/>
        </a:buClr>
        <a:buFont typeface="Arial" panose="020B0604020202020204" pitchFamily="34" charset="0"/>
        <a:defRPr sz="1400" kern="1200">
          <a:solidFill>
            <a:srgbClr val="404040"/>
          </a:solidFill>
          <a:latin typeface="+mn-lt"/>
          <a:ea typeface="ＭＳ Ｐゴシック" charset="0"/>
          <a:cs typeface="ＭＳ Ｐゴシック" panose="020B0600070205080204" pitchFamily="34" charset="-128"/>
        </a:defRPr>
      </a:lvl2pPr>
      <a:lvl3pPr marL="685800" indent="-163513" algn="l" defTabSz="457200" rtl="0" eaLnBrk="1" fontAlgn="base" hangingPunct="1">
        <a:spcBef>
          <a:spcPct val="0"/>
        </a:spcBef>
        <a:spcAft>
          <a:spcPts val="700"/>
        </a:spcAft>
        <a:buClr>
          <a:schemeClr val="bg2"/>
        </a:buClr>
        <a:buFont typeface="Lucida Grande" panose="020B0600040502020204" pitchFamily="34" charset="0"/>
        <a:buChar char="­"/>
        <a:defRPr sz="1400" kern="1200">
          <a:solidFill>
            <a:srgbClr val="404040"/>
          </a:solidFill>
          <a:latin typeface="+mn-lt"/>
          <a:ea typeface="ＭＳ Ｐゴシック" charset="0"/>
          <a:cs typeface="ＭＳ Ｐゴシック" panose="020B0600070205080204" pitchFamily="34" charset="-128"/>
        </a:defRPr>
      </a:lvl3pPr>
      <a:lvl4pPr marL="1050925" indent="-163513" algn="l" defTabSz="457200" rtl="0" eaLnBrk="1" fontAlgn="base" hangingPunct="1">
        <a:spcBef>
          <a:spcPct val="0"/>
        </a:spcBef>
        <a:spcAft>
          <a:spcPts val="700"/>
        </a:spcAft>
        <a:buClr>
          <a:schemeClr val="bg2"/>
        </a:buClr>
        <a:buFont typeface="Arial" panose="020B0604020202020204" pitchFamily="34" charset="0"/>
        <a:buChar char="•"/>
        <a:defRPr sz="1400" kern="1200">
          <a:solidFill>
            <a:srgbClr val="404040"/>
          </a:solidFill>
          <a:latin typeface="+mn-lt"/>
          <a:ea typeface="ＭＳ Ｐゴシック" charset="0"/>
          <a:cs typeface="ＭＳ Ｐゴシック" panose="020B0600070205080204" pitchFamily="34" charset="-128"/>
        </a:defRPr>
      </a:lvl4pPr>
      <a:lvl5pPr marL="1416050" indent="-163513" algn="l" defTabSz="457200" rtl="0" eaLnBrk="1" fontAlgn="base" hangingPunct="1">
        <a:spcBef>
          <a:spcPct val="0"/>
        </a:spcBef>
        <a:spcAft>
          <a:spcPts val="700"/>
        </a:spcAft>
        <a:buClr>
          <a:schemeClr val="bg2"/>
        </a:buClr>
        <a:buFont typeface="Arial" panose="020B0604020202020204" pitchFamily="34" charset="0"/>
        <a:buChar char="­"/>
        <a:defRPr sz="1400" kern="1200">
          <a:solidFill>
            <a:srgbClr val="404040"/>
          </a:solidFill>
          <a:latin typeface="+mn-lt"/>
          <a:ea typeface="ＭＳ Ｐゴシック" charset="0"/>
          <a:cs typeface="ＭＳ Ｐゴシック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0873242" y="6501159"/>
            <a:ext cx="395941" cy="10861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 defTabSz="89901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6" kern="0" dirty="0">
                <a:solidFill>
                  <a:srgbClr val="6C6F70"/>
                </a:solidFill>
                <a:latin typeface="Arial" panose="020B0604020202020204"/>
                <a:ea typeface="+mn-ea"/>
                <a:cs typeface="+mn-cs"/>
              </a:rPr>
              <a:t>Page | </a:t>
            </a:r>
            <a:fld id="{FF48C37D-060A-4F66-B117-8F4314304C4F}" type="slidenum">
              <a:rPr lang="en-US" sz="706" kern="0" smtClean="0">
                <a:solidFill>
                  <a:srgbClr val="6C6F70"/>
                </a:solidFill>
                <a:latin typeface="Arial" panose="020B0604020202020204"/>
                <a:ea typeface="+mn-ea"/>
                <a:cs typeface="+mn-cs"/>
              </a:rPr>
              <a:pPr algn="r" defTabSz="89901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706" kern="0" dirty="0">
              <a:solidFill>
                <a:srgbClr val="6C6F70"/>
              </a:solidFill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6337811"/>
            <a:ext cx="12192000" cy="0"/>
          </a:xfrm>
          <a:prstGeom prst="line">
            <a:avLst/>
          </a:prstGeom>
          <a:ln w="6350"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2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</p:sldLayoutIdLst>
  <p:txStyles>
    <p:titleStyle>
      <a:lvl1pPr algn="l" defTabSz="806867" rtl="0" eaLnBrk="1" latinLnBrk="0" hangingPunct="1">
        <a:lnSpc>
          <a:spcPct val="90000"/>
        </a:lnSpc>
        <a:spcBef>
          <a:spcPct val="0"/>
        </a:spcBef>
        <a:buNone/>
        <a:defRPr sz="38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717" indent="-201717" algn="l" defTabSz="806867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71" kern="1200">
          <a:solidFill>
            <a:schemeClr val="tx1"/>
          </a:solidFill>
          <a:latin typeface="+mn-lt"/>
          <a:ea typeface="+mn-ea"/>
          <a:cs typeface="+mn-cs"/>
        </a:defRPr>
      </a:lvl1pPr>
      <a:lvl2pPr marL="6051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8" kern="1200">
          <a:solidFill>
            <a:schemeClr val="tx1"/>
          </a:solidFill>
          <a:latin typeface="+mn-lt"/>
          <a:ea typeface="+mn-ea"/>
          <a:cs typeface="+mn-cs"/>
        </a:defRPr>
      </a:lvl2pPr>
      <a:lvl3pPr marL="10085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4120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2188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622316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3025750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429183" indent="-201717" algn="l" defTabSz="806867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1pPr>
      <a:lvl2pPr marL="4034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2pPr>
      <a:lvl3pPr marL="806867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3pPr>
      <a:lvl4pPr marL="12103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4pPr>
      <a:lvl5pPr marL="16137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5pPr>
      <a:lvl6pPr marL="20171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6pPr>
      <a:lvl7pPr marL="2420600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7pPr>
      <a:lvl8pPr marL="2824033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8pPr>
      <a:lvl9pPr marL="3227466" algn="l" defTabSz="806867" rtl="0" eaLnBrk="1" latinLnBrk="0" hangingPunct="1">
        <a:defRPr sz="15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QA Role within High Performing Agile Teams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Quality is a way 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1"/>
          </p:nvPr>
        </p:nvSpPr>
        <p:spPr>
          <a:xfrm flipH="1">
            <a:off x="339485" y="1422547"/>
            <a:ext cx="3689904" cy="491226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There are 3 roles</a:t>
            </a:r>
          </a:p>
          <a:p>
            <a:pPr marL="666750" lvl="1" indent="-285750">
              <a:buFontTx/>
              <a:buChar char="-"/>
            </a:pPr>
            <a:r>
              <a:rPr lang="en-US" dirty="0"/>
              <a:t>Dev Team</a:t>
            </a:r>
          </a:p>
          <a:p>
            <a:pPr marL="666750" lvl="1" indent="-285750">
              <a:buFontTx/>
              <a:buChar char="-"/>
            </a:pPr>
            <a:r>
              <a:rPr lang="en-US" dirty="0" smtClean="0"/>
              <a:t>SM</a:t>
            </a:r>
          </a:p>
          <a:p>
            <a:pPr marL="666750" lvl="1" indent="-285750">
              <a:buFontTx/>
              <a:buChar char="-"/>
            </a:pPr>
            <a:r>
              <a:rPr lang="en-US" dirty="0" smtClean="0"/>
              <a:t>Product Owner</a:t>
            </a:r>
          </a:p>
        </p:txBody>
      </p:sp>
      <p:pic>
        <p:nvPicPr>
          <p:cNvPr id="5" name="Picture 2" descr="https://agile-od.com/contents/190610_4-Scrum-Sprint-Pilo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7" b="22748"/>
          <a:stretch/>
        </p:blipFill>
        <p:spPr bwMode="auto">
          <a:xfrm>
            <a:off x="723739" y="2954215"/>
            <a:ext cx="11125361" cy="31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54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Lots of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1"/>
          </p:nvPr>
        </p:nvSpPr>
        <p:spPr>
          <a:xfrm flipH="1">
            <a:off x="339485" y="1422547"/>
            <a:ext cx="3689904" cy="4912266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UI Development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Story Writing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Database Development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CI/CD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Unit Tests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Exploritory</a:t>
            </a:r>
            <a:r>
              <a:rPr lang="en-US" dirty="0" smtClean="0"/>
              <a:t> Testing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TDD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DDD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UI Automation Tests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Operations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Middle layer development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C#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Angular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Azure Cloud</a:t>
            </a:r>
          </a:p>
          <a:p>
            <a:pPr marL="666750" lvl="1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 flipH="1">
            <a:off x="4249432" y="1429951"/>
            <a:ext cx="3689904" cy="4912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 panose="020B0604020202020204" pitchFamily="34" charset="0"/>
              <a:defRPr sz="1600" kern="1200" baseline="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1pPr>
            <a:lvl2pPr marL="381000" indent="-19050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2pPr>
            <a:lvl3pPr marL="698500" indent="-19050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Lucida Grande" panose="020B0600040502020204" pitchFamily="34" charset="0"/>
              <a:buChar char="­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3pPr>
            <a:lvl4pPr marL="1016000" indent="-17780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4pPr>
            <a:lvl5pPr marL="1270000" indent="-164592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smtClean="0"/>
              <a:t>ADO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Refactoring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Simple Design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Terraform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ARM templates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PaaS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SQL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Couchbase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Elastic Search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Kafka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Story Splitting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SOLID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Design Patterns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Visio Designing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Communication</a:t>
            </a:r>
          </a:p>
          <a:p>
            <a:pPr marL="666750" lvl="1" indent="-2857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 flipH="1">
            <a:off x="8159379" y="1464856"/>
            <a:ext cx="3689904" cy="4912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 panose="020B0604020202020204" pitchFamily="34" charset="0"/>
              <a:defRPr sz="1600" kern="1200" baseline="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1pPr>
            <a:lvl2pPr marL="381000" indent="-19050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/>
              <a:buChar char="•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2pPr>
            <a:lvl3pPr marL="698500" indent="-19050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Lucida Grande" panose="020B0600040502020204" pitchFamily="34" charset="0"/>
              <a:buChar char="­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3pPr>
            <a:lvl4pPr marL="1016000" indent="-177800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4pPr>
            <a:lvl5pPr marL="1270000" indent="-164592" algn="l" defTabSz="457200" rtl="0" eaLnBrk="1" fontAlgn="base" hangingPunct="1">
              <a:spcBef>
                <a:spcPts val="0"/>
              </a:spcBef>
              <a:spcAft>
                <a:spcPts val="700"/>
              </a:spcAft>
              <a:buClr>
                <a:schemeClr val="accent1"/>
              </a:buClr>
              <a:buFont typeface="Arial" panose="020B0604020202020204" pitchFamily="34" charset="0"/>
              <a:buChar char="­"/>
              <a:defRPr sz="1600" kern="1200">
                <a:solidFill>
                  <a:srgbClr val="404040"/>
                </a:solidFill>
                <a:latin typeface="+mn-lt"/>
                <a:ea typeface="ＭＳ Ｐゴシック" charset="0"/>
                <a:cs typeface="ＭＳ Ｐゴシック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dirty="0" smtClean="0"/>
              <a:t>React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Angular 1.6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Service Fabric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Docker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App Services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AppInsights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Facilitation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T Shaped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1"/>
          </p:nvPr>
        </p:nvSpPr>
        <p:spPr>
          <a:xfrm flipH="1">
            <a:off x="339483" y="1422547"/>
            <a:ext cx="7169149" cy="1069444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Some people have more knowledge / experience with some skills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We seek to build teams with a mix of experiences and talents</a:t>
            </a:r>
            <a:endParaRPr lang="en-US" dirty="0"/>
          </a:p>
        </p:txBody>
      </p:sp>
      <p:pic>
        <p:nvPicPr>
          <p:cNvPr id="6146" name="Picture 2" descr="The T-Shaped Person: Building Deep Expertise AND a Wide Knowledge Bas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83"/>
          <a:stretch/>
        </p:blipFill>
        <p:spPr bwMode="auto">
          <a:xfrm>
            <a:off x="7650274" y="1398052"/>
            <a:ext cx="2940690" cy="170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3143" y="3712930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416881" y="4476668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4364" y="3712930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151708" y="4476668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53375" y="4255540"/>
            <a:ext cx="4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7650273" y="3712930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6886535" y="4476668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2029" y="4255540"/>
            <a:ext cx="4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17291" y="4264080"/>
            <a:ext cx="4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9350949" y="3712930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5400000">
            <a:off x="10114687" y="4476668"/>
            <a:ext cx="572756" cy="21002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5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923705" y="3712930"/>
            <a:ext cx="572756" cy="15274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878425" y="3712930"/>
            <a:ext cx="572756" cy="152747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Self Organizing Teams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514" y="1899076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5997252" y="2662814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4364" y="3712930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151708" y="4476668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50273" y="3712930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6886535" y="4476668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9412" y="2491991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3372" y="2491991"/>
            <a:ext cx="572756" cy="15274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2168" y="4019467"/>
            <a:ext cx="1136716" cy="5727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6128" y="2491991"/>
            <a:ext cx="572756" cy="15274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06128" y="3497079"/>
            <a:ext cx="581552" cy="5727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467" y="2160395"/>
            <a:ext cx="2620816" cy="2662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78882" y="2692960"/>
            <a:ext cx="4196986" cy="3181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289577" y="4298246"/>
            <a:ext cx="5647074" cy="57526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725617" y="3255729"/>
            <a:ext cx="2585125" cy="9118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1562" y="1385272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Silo Working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Self Organizing Teams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3514" y="1899076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5997252" y="2662814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24364" y="3712930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151708" y="4476668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650273" y="3712930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6886535" y="4476668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9412" y="2491991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3372" y="2491991"/>
            <a:ext cx="572756" cy="15274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2168" y="4019467"/>
            <a:ext cx="1136716" cy="5727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6128" y="2491991"/>
            <a:ext cx="572756" cy="15274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06128" y="3497079"/>
            <a:ext cx="581552" cy="5727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467" y="2160395"/>
            <a:ext cx="2620816" cy="2662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25617" y="2692961"/>
            <a:ext cx="3650251" cy="23727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205345" y="4167617"/>
            <a:ext cx="6731306" cy="7058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317173" y="3712930"/>
            <a:ext cx="1993569" cy="4546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7535" y="1385272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Cross Functional Working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Self Organizing Teams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42468" y="2019036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4906206" y="2782774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68377" y="2019036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7895721" y="2782774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9412" y="2491991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33372" y="2491991"/>
            <a:ext cx="572756" cy="152747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42168" y="4019467"/>
            <a:ext cx="1136716" cy="5727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06128" y="2491991"/>
            <a:ext cx="572756" cy="152747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06128" y="3497079"/>
            <a:ext cx="581552" cy="5727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467" y="2160395"/>
            <a:ext cx="2620816" cy="2662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dirty="0" smtClean="0"/>
              <a:t>Work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25617" y="2645876"/>
            <a:ext cx="2416851" cy="22201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06428" y="2685823"/>
            <a:ext cx="3053153" cy="176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01562" y="1385272"/>
            <a:ext cx="2532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92584" y="2310243"/>
            <a:ext cx="237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Mentorship / Coaching</a:t>
            </a:r>
            <a:endParaRPr lang="en-US" sz="16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84822" y="4189795"/>
            <a:ext cx="163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Hands On Keyboard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46405" y="4193321"/>
            <a:ext cx="1637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Watch / Mentorship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544708" y="1955598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77627" y="2336686"/>
            <a:ext cx="572756" cy="11596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Cross Functional / High Performing Teams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7670" y="1955598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 rot="5400000">
            <a:off x="1271408" y="2719336"/>
            <a:ext cx="572756" cy="210023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6545" y="1955598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 rot="5400000">
            <a:off x="4006235" y="2719336"/>
            <a:ext cx="572756" cy="21002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07902" y="2498208"/>
            <a:ext cx="4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7504800" y="1955598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 rot="5400000">
            <a:off x="6741062" y="2719336"/>
            <a:ext cx="572756" cy="210023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Member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46556" y="2498208"/>
            <a:ext cx="4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+</a:t>
            </a:r>
            <a:endParaRPr lang="en-US" sz="54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1818" y="2506748"/>
            <a:ext cx="473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=</a:t>
            </a:r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1071630" y="2970532"/>
            <a:ext cx="572756" cy="51254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35146" y="2638022"/>
            <a:ext cx="572756" cy="84505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49121" y="2336686"/>
            <a:ext cx="572756" cy="1159668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59885" y="3188741"/>
            <a:ext cx="572756" cy="29433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3217" y="1955598"/>
            <a:ext cx="2580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Higher Quality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Team Resiliency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Self Balancing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Faster Flow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Professional Growth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17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Quality is how we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smtClean="0"/>
              <a:t>TDD</a:t>
            </a:r>
          </a:p>
          <a:p>
            <a:pPr marL="666750" lvl="1" indent="-285750">
              <a:buFontTx/>
              <a:buChar char="-"/>
            </a:pPr>
            <a:r>
              <a:rPr lang="en-US" dirty="0" smtClean="0"/>
              <a:t>Red</a:t>
            </a:r>
          </a:p>
          <a:p>
            <a:pPr marL="666750" lvl="1" indent="-285750">
              <a:buFontTx/>
              <a:buChar char="-"/>
            </a:pPr>
            <a:r>
              <a:rPr lang="en-US" dirty="0" smtClean="0"/>
              <a:t>Green</a:t>
            </a:r>
          </a:p>
          <a:p>
            <a:pPr marL="666750" lvl="1" indent="-285750">
              <a:buFontTx/>
              <a:buChar char="-"/>
            </a:pPr>
            <a:r>
              <a:rPr lang="en-US" dirty="0" smtClean="0"/>
              <a:t>Clean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Write test cases as a team and do them first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Testing should be done by everyone on the team.  QA should not be doing most of the testing.  Pair testing.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Automate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5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viCore Template">
  <a:themeElements>
    <a:clrScheme name="eviCore">
      <a:dk1>
        <a:srgbClr val="000000"/>
      </a:dk1>
      <a:lt1>
        <a:sysClr val="window" lastClr="FFFFFF"/>
      </a:lt1>
      <a:dk2>
        <a:srgbClr val="002855"/>
      </a:dk2>
      <a:lt2>
        <a:srgbClr val="C99700"/>
      </a:lt2>
      <a:accent1>
        <a:srgbClr val="34657F"/>
      </a:accent1>
      <a:accent2>
        <a:srgbClr val="85B09A"/>
      </a:accent2>
      <a:accent3>
        <a:srgbClr val="9BBB59"/>
      </a:accent3>
      <a:accent4>
        <a:srgbClr val="E8D3A7"/>
      </a:accent4>
      <a:accent5>
        <a:srgbClr val="DEBF86"/>
      </a:accent5>
      <a:accent6>
        <a:srgbClr val="D25B7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alpha val="82000"/>
          </a:schemeClr>
        </a:solidFill>
        <a:ln>
          <a:noFill/>
        </a:ln>
        <a:effectLst/>
      </a:spPr>
      <a:bodyPr rtlCol="0" anchor="ctr"/>
      <a:lstStyle>
        <a:defPPr algn="ctr">
          <a:defRPr sz="5000" b="1" dirty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viCore overview template 2.0" id="{34DB051D-F1BA-7744-8A9A-6D8A661E39B7}" vid="{6D9B0DB2-57F5-7B42-A9EC-516E34CD07B0}"/>
    </a:ext>
  </a:extLst>
</a:theme>
</file>

<file path=ppt/theme/theme2.xml><?xml version="1.0" encoding="utf-8"?>
<a:theme xmlns:a="http://schemas.openxmlformats.org/drawingml/2006/main" name="Master w/ Line">
  <a:themeElements>
    <a:clrScheme name="Red Thread 2017">
      <a:dk1>
        <a:srgbClr val="404040"/>
      </a:dk1>
      <a:lt1>
        <a:srgbClr val="FFFFFF"/>
      </a:lt1>
      <a:dk2>
        <a:srgbClr val="939597"/>
      </a:dk2>
      <a:lt2>
        <a:srgbClr val="E6E6E6"/>
      </a:lt2>
      <a:accent1>
        <a:srgbClr val="00ACC8"/>
      </a:accent1>
      <a:accent2>
        <a:srgbClr val="82D1DF"/>
      </a:accent2>
      <a:accent3>
        <a:srgbClr val="F4AA00"/>
      </a:accent3>
      <a:accent4>
        <a:srgbClr val="82BC00"/>
      </a:accent4>
      <a:accent5>
        <a:srgbClr val="326699"/>
      </a:accent5>
      <a:accent6>
        <a:srgbClr val="E31B23"/>
      </a:accent6>
      <a:hlink>
        <a:srgbClr val="00ACC8"/>
      </a:hlink>
      <a:folHlink>
        <a:srgbClr val="00ACC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eviCore template 2.0</Template>
  <TotalTime>20404</TotalTime>
  <Words>234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Lucida Grande</vt:lpstr>
      <vt:lpstr>eviCore Template</vt:lpstr>
      <vt:lpstr>Master w/ Line</vt:lpstr>
      <vt:lpstr>Photo Editor Photo</vt:lpstr>
      <vt:lpstr>QA Role within High Performing Agile Teams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eviCore healthcare Template</dc:title>
  <dc:subject/>
  <dc:creator>Sarah Stanley</dc:creator>
  <cp:keywords/>
  <dc:description/>
  <cp:lastModifiedBy>Michael Kreeger</cp:lastModifiedBy>
  <cp:revision>290</cp:revision>
  <cp:lastPrinted>2019-04-01T16:54:39Z</cp:lastPrinted>
  <dcterms:created xsi:type="dcterms:W3CDTF">2019-05-07T16:28:23Z</dcterms:created>
  <dcterms:modified xsi:type="dcterms:W3CDTF">2020-09-11T12:41:00Z</dcterms:modified>
  <cp:category/>
</cp:coreProperties>
</file>