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7"/>
  </p:sldMasterIdLst>
  <p:notesMasterIdLst>
    <p:notesMasterId r:id="rId17"/>
  </p:notesMasterIdLst>
  <p:handoutMasterIdLst>
    <p:handoutMasterId r:id="rId18"/>
  </p:handoutMasterIdLst>
  <p:sldIdLst>
    <p:sldId id="324" r:id="rId8"/>
    <p:sldId id="325" r:id="rId9"/>
    <p:sldId id="326" r:id="rId10"/>
    <p:sldId id="329" r:id="rId11"/>
    <p:sldId id="332" r:id="rId12"/>
    <p:sldId id="331" r:id="rId13"/>
    <p:sldId id="334" r:id="rId14"/>
    <p:sldId id="327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88549" autoAdjust="0"/>
  </p:normalViewPr>
  <p:slideViewPr>
    <p:cSldViewPr snapToGrid="0" showGuides="1">
      <p:cViewPr varScale="1">
        <p:scale>
          <a:sx n="77" d="100"/>
          <a:sy n="77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842598"/>
            <a:ext cx="8556988" cy="1820862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70809C9-BA48-4A28-B8CF-92FA8B271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8" cy="2439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5CDCBC-0F41-41CE-899D-BDF05F680C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FD67-813A-47D6-93D5-82C8D380FF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5EEFFD9-A2F0-46DC-A7BD-71A765012766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0B8742-C532-4276-A55B-E4E96C675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" descr="{&quot;templafy&quot;:{&quot;id&quot;:&quot;6eeea72f-905c-45d5-9a61-6760f7e3fded&quot;}}" title="Form.Cigna_Confidentiality.EvernorthConfidentiality">
            <a:extLst>
              <a:ext uri="{FF2B5EF4-FFF2-40B4-BE49-F238E27FC236}">
                <a16:creationId xmlns:a16="http://schemas.microsoft.com/office/drawing/2014/main" id="{C20DE79F-6308-486F-873C-4D4FAED5AC1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2" name="text" descr="{&quot;templafy&quot;:{&quot;id&quot;:&quot;c6847bc7-0dee-4ce4-9d81-cb5ee84721e4&quot;}}" title="Form.Cigna_Confidentiality.Cigna_confidentiality">
            <a:extLst>
              <a:ext uri="{FF2B5EF4-FFF2-40B4-BE49-F238E27FC236}">
                <a16:creationId xmlns:a16="http://schemas.microsoft.com/office/drawing/2014/main" id="{8C83A681-8413-4FB4-BB30-D7F89383A65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341020-96C8-4613-97C9-D3A4F3E2BEAC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9DB83E-41D5-4916-BA79-720394694D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19CCF-CDC6-487F-8499-7A10CB4B4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1823571-F84B-48FC-89FD-0CA13B222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24DDBB-3AFD-4645-A6B0-83933EC31346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78E7BD0E-27C8-430D-BAE4-F0A6C08D73C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1932" y="360000"/>
            <a:ext cx="2732106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XXXX-XXXX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0A57-127C-4DEF-AB06-FFF0DF48E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1838" y="360000"/>
            <a:ext cx="8559800" cy="6138000"/>
          </a:xfrm>
        </p:spPr>
        <p:txBody>
          <a:bodyPr tIns="468000" anchor="ctr"/>
          <a:lstStyle>
            <a:lvl1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F21B62-C4F4-4E29-BC6B-4327021AE59C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92904C-84EF-40AB-B25F-2EB150291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0" name="text" descr="{&quot;templafy&quot;:{&quot;id&quot;:&quot;a923c085-22d0-49da-a572-45e9ad3bd5cf&quot;}}" title="Form.Cigna_Confidentiality.EvernorthConfidentiality">
            <a:extLst>
              <a:ext uri="{FF2B5EF4-FFF2-40B4-BE49-F238E27FC236}">
                <a16:creationId xmlns:a16="http://schemas.microsoft.com/office/drawing/2014/main" id="{5F9B0CBC-1AE4-4659-B35D-877B0314942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461118b7-dbe7-4766-ac15-d29789a38628&quot;}}" title="Form.Cigna_Confidentiality.Cigna_confidentiality">
            <a:extLst>
              <a:ext uri="{FF2B5EF4-FFF2-40B4-BE49-F238E27FC236}">
                <a16:creationId xmlns:a16="http://schemas.microsoft.com/office/drawing/2014/main" id="{A159AC3E-12E3-4B1C-AE15-1DC6DF697E0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3599B9A-265E-48B1-A624-8755E27FCB18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1" cy="6138000"/>
          </a:xfrm>
        </p:spPr>
        <p:txBody>
          <a:bodyPr tIns="468000" anchor="ctr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agenda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6"/>
            <a:r>
              <a:rPr lang="en-US" noProof="0" dirty="0"/>
              <a:t>7</a:t>
            </a:r>
            <a:endParaRPr lang="en-US" dirty="0"/>
          </a:p>
          <a:p>
            <a:pPr lvl="7"/>
            <a:r>
              <a:rPr lang="en-US" noProof="0" dirty="0"/>
              <a:t>8</a:t>
            </a:r>
            <a:endParaRPr lang="en-US" dirty="0"/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98CD12B5-7C2C-492E-95CC-04945D0ABEA3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6ED9E-B5BB-4283-826A-1BC5F7DDFA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33326b20-499a-438f-89fb-4bce8a1a1e11&quot;}}" title="Form.Cigna_Confidentiality.EvernorthConfidentiality">
            <a:extLst>
              <a:ext uri="{FF2B5EF4-FFF2-40B4-BE49-F238E27FC236}">
                <a16:creationId xmlns:a16="http://schemas.microsoft.com/office/drawing/2014/main" id="{D5CD773A-E157-4D9A-A53D-7A5BE0C08C0D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3575537c-c720-4f39-8960-a00b4825a9e8&quot;}}" title="Form.Cigna_Confidentiality.Cigna_confidentiality">
            <a:extLst>
              <a:ext uri="{FF2B5EF4-FFF2-40B4-BE49-F238E27FC236}">
                <a16:creationId xmlns:a16="http://schemas.microsoft.com/office/drawing/2014/main" id="{52BA8FCB-04F7-461A-99E7-B15F176C946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2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8AF732-8644-4777-A412-FBE26EAC8B14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9B38F-58E3-4A4E-B317-D556CB4BD7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400" y="129600"/>
            <a:ext cx="7588250" cy="2690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cap="all" spc="150" baseline="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204FE7F-AC02-4933-A3F3-221A9E33CB7F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9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9912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608138"/>
            <a:ext cx="5645150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52F9DB5-248F-47E7-A76C-76CB21AAC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9" y="1608138"/>
            <a:ext cx="3706811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388" y="1608138"/>
            <a:ext cx="3703637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E692-02A6-4F11-A231-6703A0AE1F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28000" y="1608138"/>
            <a:ext cx="3703638" cy="43640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281E362-EFF0-46A7-978C-2F46B77A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75E7317-5C50-432B-89EC-265A490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79582FA-1A3E-480C-9896-4127CAA226DA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CF9AFE-D51A-4ED2-8871-4C392C3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BD18B41-82B5-4DE4-A301-53A11C4B0C3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036C9A-58D8-4CD5-8553-B64CAC3D22A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30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6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194256"/>
            <a:ext cx="6618287" cy="4777919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88F304F-8934-49D4-A37E-C5947342D0B9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7587024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0"/>
            <a:ext cx="7587025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0BDD9EDA-9937-4E4A-B139-CEF9DD452326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1" name="text" descr="{&quot;templafy&quot;:{&quot;id&quot;:&quot;289fe947-878e-4b17-b0ed-17059b049087&quot;}}" title="Form.Cigna_Confidentiality.EvernorthConfidentiality">
            <a:extLst>
              <a:ext uri="{FF2B5EF4-FFF2-40B4-BE49-F238E27FC236}">
                <a16:creationId xmlns:a16="http://schemas.microsoft.com/office/drawing/2014/main" id="{4AB505AC-05E9-49C6-AEB8-F8C7367257B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f8a624ee-5c80-4e52-bc62-a8c1efc4685c&quot;}}" title="Form.Cigna_Confidentiality.Cigna_confidentiality">
            <a:extLst>
              <a:ext uri="{FF2B5EF4-FFF2-40B4-BE49-F238E27FC236}">
                <a16:creationId xmlns:a16="http://schemas.microsoft.com/office/drawing/2014/main" id="{6A154A6A-08DA-4759-AEAC-EDEA5E65EE8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>
              <a:buSzPct val="80000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E4101F5-5257-482E-A538-ADAC9A73086C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3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E62EB-2D81-8B43-A566-88ABEC772BE9}"/>
              </a:ext>
            </a:extLst>
          </p:cNvPr>
          <p:cNvSpPr/>
          <p:nvPr userDrawn="1"/>
        </p:nvSpPr>
        <p:spPr>
          <a:xfrm>
            <a:off x="6319777" y="520861"/>
            <a:ext cx="5416952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5643111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56431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04863" indent="-265113"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75CBEF-111C-4143-BA6A-8A62D24F12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BB9BF0F-1019-415A-BF12-F21B115F884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D4272737-6289-4225-ABD2-A8EACD0EB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172D938-20CB-4894-915B-0C5DC965AB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84900" y="360362"/>
            <a:ext cx="5643563" cy="5611813"/>
          </a:xfrm>
          <a:custGeom>
            <a:avLst/>
            <a:gdLst>
              <a:gd name="connsiteX0" fmla="*/ 5140261 w 5643563"/>
              <a:gd name="connsiteY0" fmla="*/ 4981670 h 5611813"/>
              <a:gd name="connsiteX1" fmla="*/ 5140261 w 5643563"/>
              <a:gd name="connsiteY1" fmla="*/ 5103321 h 5611813"/>
              <a:gd name="connsiteX2" fmla="*/ 5018610 w 5643563"/>
              <a:gd name="connsiteY2" fmla="*/ 5103321 h 5611813"/>
              <a:gd name="connsiteX3" fmla="*/ 5018610 w 5643563"/>
              <a:gd name="connsiteY3" fmla="*/ 5147558 h 5611813"/>
              <a:gd name="connsiteX4" fmla="*/ 5140261 w 5643563"/>
              <a:gd name="connsiteY4" fmla="*/ 5147558 h 5611813"/>
              <a:gd name="connsiteX5" fmla="*/ 5140261 w 5643563"/>
              <a:gd name="connsiteY5" fmla="*/ 5269210 h 5611813"/>
              <a:gd name="connsiteX6" fmla="*/ 5184498 w 5643563"/>
              <a:gd name="connsiteY6" fmla="*/ 5269210 h 5611813"/>
              <a:gd name="connsiteX7" fmla="*/ 5184498 w 5643563"/>
              <a:gd name="connsiteY7" fmla="*/ 5147558 h 5611813"/>
              <a:gd name="connsiteX8" fmla="*/ 5306150 w 5643563"/>
              <a:gd name="connsiteY8" fmla="*/ 5147558 h 5611813"/>
              <a:gd name="connsiteX9" fmla="*/ 5306150 w 5643563"/>
              <a:gd name="connsiteY9" fmla="*/ 5103321 h 5611813"/>
              <a:gd name="connsiteX10" fmla="*/ 5184498 w 5643563"/>
              <a:gd name="connsiteY10" fmla="*/ 5103321 h 5611813"/>
              <a:gd name="connsiteX11" fmla="*/ 5184498 w 5643563"/>
              <a:gd name="connsiteY11" fmla="*/ 4981670 h 5611813"/>
              <a:gd name="connsiteX12" fmla="*/ 460106 w 5643563"/>
              <a:gd name="connsiteY12" fmla="*/ 4981670 h 5611813"/>
              <a:gd name="connsiteX13" fmla="*/ 460106 w 5643563"/>
              <a:gd name="connsiteY13" fmla="*/ 5103321 h 5611813"/>
              <a:gd name="connsiteX14" fmla="*/ 338455 w 5643563"/>
              <a:gd name="connsiteY14" fmla="*/ 5103321 h 5611813"/>
              <a:gd name="connsiteX15" fmla="*/ 338455 w 5643563"/>
              <a:gd name="connsiteY15" fmla="*/ 5147558 h 5611813"/>
              <a:gd name="connsiteX16" fmla="*/ 460106 w 5643563"/>
              <a:gd name="connsiteY16" fmla="*/ 5147558 h 5611813"/>
              <a:gd name="connsiteX17" fmla="*/ 460106 w 5643563"/>
              <a:gd name="connsiteY17" fmla="*/ 5269210 h 5611813"/>
              <a:gd name="connsiteX18" fmla="*/ 504343 w 5643563"/>
              <a:gd name="connsiteY18" fmla="*/ 5269210 h 5611813"/>
              <a:gd name="connsiteX19" fmla="*/ 504343 w 5643563"/>
              <a:gd name="connsiteY19" fmla="*/ 5147558 h 5611813"/>
              <a:gd name="connsiteX20" fmla="*/ 625995 w 5643563"/>
              <a:gd name="connsiteY20" fmla="*/ 5147558 h 5611813"/>
              <a:gd name="connsiteX21" fmla="*/ 625995 w 5643563"/>
              <a:gd name="connsiteY21" fmla="*/ 5103321 h 5611813"/>
              <a:gd name="connsiteX22" fmla="*/ 504343 w 5643563"/>
              <a:gd name="connsiteY22" fmla="*/ 5103321 h 5611813"/>
              <a:gd name="connsiteX23" fmla="*/ 504343 w 5643563"/>
              <a:gd name="connsiteY23" fmla="*/ 4981670 h 5611813"/>
              <a:gd name="connsiteX24" fmla="*/ 460106 w 5643563"/>
              <a:gd name="connsiteY24" fmla="*/ 337618 h 5611813"/>
              <a:gd name="connsiteX25" fmla="*/ 460106 w 5643563"/>
              <a:gd name="connsiteY25" fmla="*/ 459269 h 5611813"/>
              <a:gd name="connsiteX26" fmla="*/ 338455 w 5643563"/>
              <a:gd name="connsiteY26" fmla="*/ 459269 h 5611813"/>
              <a:gd name="connsiteX27" fmla="*/ 338455 w 5643563"/>
              <a:gd name="connsiteY27" fmla="*/ 503506 h 5611813"/>
              <a:gd name="connsiteX28" fmla="*/ 460106 w 5643563"/>
              <a:gd name="connsiteY28" fmla="*/ 503506 h 5611813"/>
              <a:gd name="connsiteX29" fmla="*/ 460106 w 5643563"/>
              <a:gd name="connsiteY29" fmla="*/ 625158 h 5611813"/>
              <a:gd name="connsiteX30" fmla="*/ 504343 w 5643563"/>
              <a:gd name="connsiteY30" fmla="*/ 625158 h 5611813"/>
              <a:gd name="connsiteX31" fmla="*/ 504343 w 5643563"/>
              <a:gd name="connsiteY31" fmla="*/ 503506 h 5611813"/>
              <a:gd name="connsiteX32" fmla="*/ 625995 w 5643563"/>
              <a:gd name="connsiteY32" fmla="*/ 503506 h 5611813"/>
              <a:gd name="connsiteX33" fmla="*/ 625995 w 5643563"/>
              <a:gd name="connsiteY33" fmla="*/ 459269 h 5611813"/>
              <a:gd name="connsiteX34" fmla="*/ 504343 w 5643563"/>
              <a:gd name="connsiteY34" fmla="*/ 459269 h 5611813"/>
              <a:gd name="connsiteX35" fmla="*/ 504343 w 5643563"/>
              <a:gd name="connsiteY35" fmla="*/ 337618 h 5611813"/>
              <a:gd name="connsiteX36" fmla="*/ 5140261 w 5643563"/>
              <a:gd name="connsiteY36" fmla="*/ 337618 h 5611813"/>
              <a:gd name="connsiteX37" fmla="*/ 5140261 w 5643563"/>
              <a:gd name="connsiteY37" fmla="*/ 459269 h 5611813"/>
              <a:gd name="connsiteX38" fmla="*/ 5018610 w 5643563"/>
              <a:gd name="connsiteY38" fmla="*/ 459269 h 5611813"/>
              <a:gd name="connsiteX39" fmla="*/ 5018610 w 5643563"/>
              <a:gd name="connsiteY39" fmla="*/ 503506 h 5611813"/>
              <a:gd name="connsiteX40" fmla="*/ 5140261 w 5643563"/>
              <a:gd name="connsiteY40" fmla="*/ 503506 h 5611813"/>
              <a:gd name="connsiteX41" fmla="*/ 5140261 w 5643563"/>
              <a:gd name="connsiteY41" fmla="*/ 625158 h 5611813"/>
              <a:gd name="connsiteX42" fmla="*/ 5184498 w 5643563"/>
              <a:gd name="connsiteY42" fmla="*/ 625158 h 5611813"/>
              <a:gd name="connsiteX43" fmla="*/ 5184498 w 5643563"/>
              <a:gd name="connsiteY43" fmla="*/ 503506 h 5611813"/>
              <a:gd name="connsiteX44" fmla="*/ 5306150 w 5643563"/>
              <a:gd name="connsiteY44" fmla="*/ 503506 h 5611813"/>
              <a:gd name="connsiteX45" fmla="*/ 5306150 w 5643563"/>
              <a:gd name="connsiteY45" fmla="*/ 459269 h 5611813"/>
              <a:gd name="connsiteX46" fmla="*/ 5184498 w 5643563"/>
              <a:gd name="connsiteY46" fmla="*/ 459269 h 5611813"/>
              <a:gd name="connsiteX47" fmla="*/ 5184498 w 5643563"/>
              <a:gd name="connsiteY47" fmla="*/ 337618 h 5611813"/>
              <a:gd name="connsiteX48" fmla="*/ 0 w 5643563"/>
              <a:gd name="connsiteY48" fmla="*/ 0 h 5611813"/>
              <a:gd name="connsiteX49" fmla="*/ 5643563 w 5643563"/>
              <a:gd name="connsiteY49" fmla="*/ 0 h 5611813"/>
              <a:gd name="connsiteX50" fmla="*/ 5643563 w 5643563"/>
              <a:gd name="connsiteY50" fmla="*/ 5611813 h 5611813"/>
              <a:gd name="connsiteX51" fmla="*/ 0 w 5643563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43563" h="5611813">
                <a:moveTo>
                  <a:pt x="5140261" y="4981670"/>
                </a:moveTo>
                <a:lnTo>
                  <a:pt x="5140261" y="5103321"/>
                </a:lnTo>
                <a:lnTo>
                  <a:pt x="5018610" y="5103321"/>
                </a:lnTo>
                <a:lnTo>
                  <a:pt x="5018610" y="5147558"/>
                </a:lnTo>
                <a:lnTo>
                  <a:pt x="5140261" y="5147558"/>
                </a:lnTo>
                <a:lnTo>
                  <a:pt x="5140261" y="5269210"/>
                </a:lnTo>
                <a:lnTo>
                  <a:pt x="5184498" y="5269210"/>
                </a:lnTo>
                <a:lnTo>
                  <a:pt x="5184498" y="5147558"/>
                </a:lnTo>
                <a:lnTo>
                  <a:pt x="5306150" y="5147558"/>
                </a:lnTo>
                <a:lnTo>
                  <a:pt x="5306150" y="5103321"/>
                </a:lnTo>
                <a:lnTo>
                  <a:pt x="5184498" y="5103321"/>
                </a:lnTo>
                <a:lnTo>
                  <a:pt x="5184498" y="4981670"/>
                </a:lnTo>
                <a:close/>
                <a:moveTo>
                  <a:pt x="460106" y="4981670"/>
                </a:moveTo>
                <a:lnTo>
                  <a:pt x="460106" y="5103321"/>
                </a:lnTo>
                <a:lnTo>
                  <a:pt x="338455" y="5103321"/>
                </a:lnTo>
                <a:lnTo>
                  <a:pt x="338455" y="5147558"/>
                </a:lnTo>
                <a:lnTo>
                  <a:pt x="460106" y="5147558"/>
                </a:lnTo>
                <a:lnTo>
                  <a:pt x="460106" y="5269210"/>
                </a:lnTo>
                <a:lnTo>
                  <a:pt x="504343" y="5269210"/>
                </a:lnTo>
                <a:lnTo>
                  <a:pt x="504343" y="5147558"/>
                </a:lnTo>
                <a:lnTo>
                  <a:pt x="625995" y="5147558"/>
                </a:lnTo>
                <a:lnTo>
                  <a:pt x="625995" y="5103321"/>
                </a:lnTo>
                <a:lnTo>
                  <a:pt x="504343" y="5103321"/>
                </a:lnTo>
                <a:lnTo>
                  <a:pt x="504343" y="4981670"/>
                </a:lnTo>
                <a:close/>
                <a:moveTo>
                  <a:pt x="460106" y="337618"/>
                </a:moveTo>
                <a:lnTo>
                  <a:pt x="460106" y="459269"/>
                </a:lnTo>
                <a:lnTo>
                  <a:pt x="338455" y="459269"/>
                </a:lnTo>
                <a:lnTo>
                  <a:pt x="338455" y="503506"/>
                </a:lnTo>
                <a:lnTo>
                  <a:pt x="460106" y="503506"/>
                </a:lnTo>
                <a:lnTo>
                  <a:pt x="460106" y="625158"/>
                </a:lnTo>
                <a:lnTo>
                  <a:pt x="504343" y="625158"/>
                </a:lnTo>
                <a:lnTo>
                  <a:pt x="504343" y="503506"/>
                </a:lnTo>
                <a:lnTo>
                  <a:pt x="625995" y="503506"/>
                </a:lnTo>
                <a:lnTo>
                  <a:pt x="625995" y="459269"/>
                </a:lnTo>
                <a:lnTo>
                  <a:pt x="504343" y="459269"/>
                </a:lnTo>
                <a:lnTo>
                  <a:pt x="504343" y="337618"/>
                </a:lnTo>
                <a:close/>
                <a:moveTo>
                  <a:pt x="5140261" y="337618"/>
                </a:moveTo>
                <a:lnTo>
                  <a:pt x="5140261" y="459269"/>
                </a:lnTo>
                <a:lnTo>
                  <a:pt x="5018610" y="459269"/>
                </a:lnTo>
                <a:lnTo>
                  <a:pt x="5018610" y="503506"/>
                </a:lnTo>
                <a:lnTo>
                  <a:pt x="5140261" y="503506"/>
                </a:lnTo>
                <a:lnTo>
                  <a:pt x="5140261" y="625158"/>
                </a:lnTo>
                <a:lnTo>
                  <a:pt x="5184498" y="625158"/>
                </a:lnTo>
                <a:lnTo>
                  <a:pt x="5184498" y="503506"/>
                </a:lnTo>
                <a:lnTo>
                  <a:pt x="5306150" y="503506"/>
                </a:lnTo>
                <a:lnTo>
                  <a:pt x="5306150" y="459269"/>
                </a:lnTo>
                <a:lnTo>
                  <a:pt x="5184498" y="459269"/>
                </a:lnTo>
                <a:lnTo>
                  <a:pt x="5184498" y="337618"/>
                </a:lnTo>
                <a:close/>
                <a:moveTo>
                  <a:pt x="0" y="0"/>
                </a:moveTo>
                <a:lnTo>
                  <a:pt x="5643563" y="0"/>
                </a:lnTo>
                <a:lnTo>
                  <a:pt x="5643563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037F22-DBA2-4F47-8C19-81662A5DF9A9}"/>
              </a:ext>
            </a:extLst>
          </p:cNvPr>
          <p:cNvSpPr/>
          <p:nvPr userDrawn="1"/>
        </p:nvSpPr>
        <p:spPr>
          <a:xfrm>
            <a:off x="7359449" y="425191"/>
            <a:ext cx="4330981" cy="5451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5" cy="1068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7" y="1608138"/>
            <a:ext cx="661828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EFCEC39-2372-4045-99EE-39B177B035BF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07541F8-0684-4F83-8D6E-DC87AF38C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D685CEA-B501-4631-9A67-E6024F26C4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154863" y="356963"/>
            <a:ext cx="4673600" cy="5611813"/>
          </a:xfrm>
          <a:custGeom>
            <a:avLst/>
            <a:gdLst>
              <a:gd name="connsiteX0" fmla="*/ 481651 w 4673600"/>
              <a:gd name="connsiteY0" fmla="*/ 4963346 h 5611813"/>
              <a:gd name="connsiteX1" fmla="*/ 481651 w 4673600"/>
              <a:gd name="connsiteY1" fmla="*/ 5084997 h 5611813"/>
              <a:gd name="connsiteX2" fmla="*/ 360000 w 4673600"/>
              <a:gd name="connsiteY2" fmla="*/ 5084997 h 5611813"/>
              <a:gd name="connsiteX3" fmla="*/ 360000 w 4673600"/>
              <a:gd name="connsiteY3" fmla="*/ 5129234 h 5611813"/>
              <a:gd name="connsiteX4" fmla="*/ 481651 w 4673600"/>
              <a:gd name="connsiteY4" fmla="*/ 5129234 h 5611813"/>
              <a:gd name="connsiteX5" fmla="*/ 481651 w 4673600"/>
              <a:gd name="connsiteY5" fmla="*/ 5250886 h 5611813"/>
              <a:gd name="connsiteX6" fmla="*/ 525888 w 4673600"/>
              <a:gd name="connsiteY6" fmla="*/ 5250886 h 5611813"/>
              <a:gd name="connsiteX7" fmla="*/ 525888 w 4673600"/>
              <a:gd name="connsiteY7" fmla="*/ 5129234 h 5611813"/>
              <a:gd name="connsiteX8" fmla="*/ 647540 w 4673600"/>
              <a:gd name="connsiteY8" fmla="*/ 5129234 h 5611813"/>
              <a:gd name="connsiteX9" fmla="*/ 647540 w 4673600"/>
              <a:gd name="connsiteY9" fmla="*/ 5084997 h 5611813"/>
              <a:gd name="connsiteX10" fmla="*/ 525888 w 4673600"/>
              <a:gd name="connsiteY10" fmla="*/ 5084997 h 5611813"/>
              <a:gd name="connsiteX11" fmla="*/ 525888 w 4673600"/>
              <a:gd name="connsiteY11" fmla="*/ 4963346 h 5611813"/>
              <a:gd name="connsiteX12" fmla="*/ 4147711 w 4673600"/>
              <a:gd name="connsiteY12" fmla="*/ 4961577 h 5611813"/>
              <a:gd name="connsiteX13" fmla="*/ 4147711 w 4673600"/>
              <a:gd name="connsiteY13" fmla="*/ 5083228 h 5611813"/>
              <a:gd name="connsiteX14" fmla="*/ 4026060 w 4673600"/>
              <a:gd name="connsiteY14" fmla="*/ 5083228 h 5611813"/>
              <a:gd name="connsiteX15" fmla="*/ 4026060 w 4673600"/>
              <a:gd name="connsiteY15" fmla="*/ 5127465 h 5611813"/>
              <a:gd name="connsiteX16" fmla="*/ 4147711 w 4673600"/>
              <a:gd name="connsiteY16" fmla="*/ 5127465 h 5611813"/>
              <a:gd name="connsiteX17" fmla="*/ 4147711 w 4673600"/>
              <a:gd name="connsiteY17" fmla="*/ 5249117 h 5611813"/>
              <a:gd name="connsiteX18" fmla="*/ 4191948 w 4673600"/>
              <a:gd name="connsiteY18" fmla="*/ 5249117 h 5611813"/>
              <a:gd name="connsiteX19" fmla="*/ 4191948 w 4673600"/>
              <a:gd name="connsiteY19" fmla="*/ 5127465 h 5611813"/>
              <a:gd name="connsiteX20" fmla="*/ 4313600 w 4673600"/>
              <a:gd name="connsiteY20" fmla="*/ 5127465 h 5611813"/>
              <a:gd name="connsiteX21" fmla="*/ 4313600 w 4673600"/>
              <a:gd name="connsiteY21" fmla="*/ 5083228 h 5611813"/>
              <a:gd name="connsiteX22" fmla="*/ 4191948 w 4673600"/>
              <a:gd name="connsiteY22" fmla="*/ 5083228 h 5611813"/>
              <a:gd name="connsiteX23" fmla="*/ 4191948 w 4673600"/>
              <a:gd name="connsiteY23" fmla="*/ 4961577 h 5611813"/>
              <a:gd name="connsiteX24" fmla="*/ 481651 w 4673600"/>
              <a:gd name="connsiteY24" fmla="*/ 360000 h 5611813"/>
              <a:gd name="connsiteX25" fmla="*/ 481651 w 4673600"/>
              <a:gd name="connsiteY25" fmla="*/ 481651 h 5611813"/>
              <a:gd name="connsiteX26" fmla="*/ 360000 w 4673600"/>
              <a:gd name="connsiteY26" fmla="*/ 481651 h 5611813"/>
              <a:gd name="connsiteX27" fmla="*/ 360000 w 4673600"/>
              <a:gd name="connsiteY27" fmla="*/ 525888 h 5611813"/>
              <a:gd name="connsiteX28" fmla="*/ 481651 w 4673600"/>
              <a:gd name="connsiteY28" fmla="*/ 525888 h 5611813"/>
              <a:gd name="connsiteX29" fmla="*/ 481651 w 4673600"/>
              <a:gd name="connsiteY29" fmla="*/ 647540 h 5611813"/>
              <a:gd name="connsiteX30" fmla="*/ 525888 w 4673600"/>
              <a:gd name="connsiteY30" fmla="*/ 647540 h 5611813"/>
              <a:gd name="connsiteX31" fmla="*/ 525888 w 4673600"/>
              <a:gd name="connsiteY31" fmla="*/ 525888 h 5611813"/>
              <a:gd name="connsiteX32" fmla="*/ 647540 w 4673600"/>
              <a:gd name="connsiteY32" fmla="*/ 525888 h 5611813"/>
              <a:gd name="connsiteX33" fmla="*/ 647540 w 4673600"/>
              <a:gd name="connsiteY33" fmla="*/ 481651 h 5611813"/>
              <a:gd name="connsiteX34" fmla="*/ 525888 w 4673600"/>
              <a:gd name="connsiteY34" fmla="*/ 481651 h 5611813"/>
              <a:gd name="connsiteX35" fmla="*/ 525888 w 4673600"/>
              <a:gd name="connsiteY35" fmla="*/ 360000 h 5611813"/>
              <a:gd name="connsiteX36" fmla="*/ 4147711 w 4673600"/>
              <a:gd name="connsiteY36" fmla="*/ 358231 h 5611813"/>
              <a:gd name="connsiteX37" fmla="*/ 4147711 w 4673600"/>
              <a:gd name="connsiteY37" fmla="*/ 479882 h 5611813"/>
              <a:gd name="connsiteX38" fmla="*/ 4026060 w 4673600"/>
              <a:gd name="connsiteY38" fmla="*/ 479882 h 5611813"/>
              <a:gd name="connsiteX39" fmla="*/ 4026060 w 4673600"/>
              <a:gd name="connsiteY39" fmla="*/ 524119 h 5611813"/>
              <a:gd name="connsiteX40" fmla="*/ 4147711 w 4673600"/>
              <a:gd name="connsiteY40" fmla="*/ 524119 h 5611813"/>
              <a:gd name="connsiteX41" fmla="*/ 4147711 w 4673600"/>
              <a:gd name="connsiteY41" fmla="*/ 645771 h 5611813"/>
              <a:gd name="connsiteX42" fmla="*/ 4191948 w 4673600"/>
              <a:gd name="connsiteY42" fmla="*/ 645771 h 5611813"/>
              <a:gd name="connsiteX43" fmla="*/ 4191948 w 4673600"/>
              <a:gd name="connsiteY43" fmla="*/ 524119 h 5611813"/>
              <a:gd name="connsiteX44" fmla="*/ 4313600 w 4673600"/>
              <a:gd name="connsiteY44" fmla="*/ 524119 h 5611813"/>
              <a:gd name="connsiteX45" fmla="*/ 4313600 w 4673600"/>
              <a:gd name="connsiteY45" fmla="*/ 479882 h 5611813"/>
              <a:gd name="connsiteX46" fmla="*/ 4191948 w 4673600"/>
              <a:gd name="connsiteY46" fmla="*/ 479882 h 5611813"/>
              <a:gd name="connsiteX47" fmla="*/ 4191948 w 4673600"/>
              <a:gd name="connsiteY47" fmla="*/ 358231 h 5611813"/>
              <a:gd name="connsiteX48" fmla="*/ 0 w 4673600"/>
              <a:gd name="connsiteY48" fmla="*/ 0 h 5611813"/>
              <a:gd name="connsiteX49" fmla="*/ 4673600 w 4673600"/>
              <a:gd name="connsiteY49" fmla="*/ 0 h 5611813"/>
              <a:gd name="connsiteX50" fmla="*/ 4673600 w 4673600"/>
              <a:gd name="connsiteY50" fmla="*/ 5611813 h 5611813"/>
              <a:gd name="connsiteX51" fmla="*/ 0 w 4673600"/>
              <a:gd name="connsiteY51" fmla="*/ 5611813 h 56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673600" h="5611813">
                <a:moveTo>
                  <a:pt x="481651" y="4963346"/>
                </a:moveTo>
                <a:lnTo>
                  <a:pt x="481651" y="5084997"/>
                </a:lnTo>
                <a:lnTo>
                  <a:pt x="360000" y="5084997"/>
                </a:lnTo>
                <a:lnTo>
                  <a:pt x="360000" y="5129234"/>
                </a:lnTo>
                <a:lnTo>
                  <a:pt x="481651" y="5129234"/>
                </a:lnTo>
                <a:lnTo>
                  <a:pt x="481651" y="5250886"/>
                </a:lnTo>
                <a:lnTo>
                  <a:pt x="525888" y="5250886"/>
                </a:lnTo>
                <a:lnTo>
                  <a:pt x="525888" y="5129234"/>
                </a:lnTo>
                <a:lnTo>
                  <a:pt x="647540" y="5129234"/>
                </a:lnTo>
                <a:lnTo>
                  <a:pt x="647540" y="5084997"/>
                </a:lnTo>
                <a:lnTo>
                  <a:pt x="525888" y="5084997"/>
                </a:lnTo>
                <a:lnTo>
                  <a:pt x="525888" y="4963346"/>
                </a:lnTo>
                <a:close/>
                <a:moveTo>
                  <a:pt x="4147711" y="4961577"/>
                </a:moveTo>
                <a:lnTo>
                  <a:pt x="4147711" y="5083228"/>
                </a:lnTo>
                <a:lnTo>
                  <a:pt x="4026060" y="5083228"/>
                </a:lnTo>
                <a:lnTo>
                  <a:pt x="4026060" y="5127465"/>
                </a:lnTo>
                <a:lnTo>
                  <a:pt x="4147711" y="5127465"/>
                </a:lnTo>
                <a:lnTo>
                  <a:pt x="4147711" y="5249117"/>
                </a:lnTo>
                <a:lnTo>
                  <a:pt x="4191948" y="5249117"/>
                </a:lnTo>
                <a:lnTo>
                  <a:pt x="4191948" y="5127465"/>
                </a:lnTo>
                <a:lnTo>
                  <a:pt x="4313600" y="5127465"/>
                </a:lnTo>
                <a:lnTo>
                  <a:pt x="4313600" y="5083228"/>
                </a:lnTo>
                <a:lnTo>
                  <a:pt x="4191948" y="5083228"/>
                </a:lnTo>
                <a:lnTo>
                  <a:pt x="4191948" y="4961577"/>
                </a:lnTo>
                <a:close/>
                <a:moveTo>
                  <a:pt x="481651" y="360000"/>
                </a:moveTo>
                <a:lnTo>
                  <a:pt x="481651" y="481651"/>
                </a:lnTo>
                <a:lnTo>
                  <a:pt x="360000" y="481651"/>
                </a:lnTo>
                <a:lnTo>
                  <a:pt x="360000" y="525888"/>
                </a:lnTo>
                <a:lnTo>
                  <a:pt x="481651" y="525888"/>
                </a:lnTo>
                <a:lnTo>
                  <a:pt x="481651" y="647540"/>
                </a:lnTo>
                <a:lnTo>
                  <a:pt x="525888" y="647540"/>
                </a:lnTo>
                <a:lnTo>
                  <a:pt x="525888" y="525888"/>
                </a:lnTo>
                <a:lnTo>
                  <a:pt x="647540" y="525888"/>
                </a:lnTo>
                <a:lnTo>
                  <a:pt x="647540" y="481651"/>
                </a:lnTo>
                <a:lnTo>
                  <a:pt x="525888" y="481651"/>
                </a:lnTo>
                <a:lnTo>
                  <a:pt x="525888" y="360000"/>
                </a:lnTo>
                <a:close/>
                <a:moveTo>
                  <a:pt x="4147711" y="358231"/>
                </a:moveTo>
                <a:lnTo>
                  <a:pt x="4147711" y="479882"/>
                </a:lnTo>
                <a:lnTo>
                  <a:pt x="4026060" y="479882"/>
                </a:lnTo>
                <a:lnTo>
                  <a:pt x="4026060" y="524119"/>
                </a:lnTo>
                <a:lnTo>
                  <a:pt x="4147711" y="524119"/>
                </a:lnTo>
                <a:lnTo>
                  <a:pt x="4147711" y="645771"/>
                </a:lnTo>
                <a:lnTo>
                  <a:pt x="4191948" y="645771"/>
                </a:lnTo>
                <a:lnTo>
                  <a:pt x="4191948" y="524119"/>
                </a:lnTo>
                <a:lnTo>
                  <a:pt x="4313600" y="524119"/>
                </a:lnTo>
                <a:lnTo>
                  <a:pt x="4313600" y="479882"/>
                </a:lnTo>
                <a:lnTo>
                  <a:pt x="4191948" y="479882"/>
                </a:lnTo>
                <a:lnTo>
                  <a:pt x="4191948" y="358231"/>
                </a:lnTo>
                <a:close/>
                <a:moveTo>
                  <a:pt x="0" y="0"/>
                </a:moveTo>
                <a:lnTo>
                  <a:pt x="4673600" y="0"/>
                </a:lnTo>
                <a:lnTo>
                  <a:pt x="4673600" y="5611813"/>
                </a:lnTo>
                <a:lnTo>
                  <a:pt x="0" y="561181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FCC8B-062A-BD44-A926-C1136469C5B1}"/>
              </a:ext>
            </a:extLst>
          </p:cNvPr>
          <p:cNvSpPr/>
          <p:nvPr userDrawn="1"/>
        </p:nvSpPr>
        <p:spPr>
          <a:xfrm>
            <a:off x="8356921" y="659757"/>
            <a:ext cx="3379807" cy="5120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08138"/>
            <a:ext cx="3706812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40183-24ED-4F18-90EF-5383913F10F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7" y="1608138"/>
            <a:ext cx="3703637" cy="4364037"/>
          </a:xfrm>
        </p:spPr>
        <p:txBody>
          <a:bodyPr/>
          <a:lstStyle>
            <a:lvl1pPr>
              <a:buSzPct val="100000"/>
              <a:defRPr>
                <a:solidFill>
                  <a:schemeClr val="tx1"/>
                </a:solidFill>
              </a:defRPr>
            </a:lvl1pPr>
            <a:lvl2pPr>
              <a:buSzPct val="80000"/>
              <a:defRPr>
                <a:solidFill>
                  <a:schemeClr val="tx1"/>
                </a:solidFill>
              </a:defRPr>
            </a:lvl2pPr>
            <a:lvl3pPr marL="810000" indent="-270000"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E4E27D9-34F4-43D7-A5BA-464FB8E1D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AA9ADB-E912-4A2F-8F3E-3E369EA826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31ED8FA-6833-4B9B-BC29-AB9F487B0404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BBD8-400D-45C2-8BF8-E083C79CE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60F1C-BCDE-4726-8747-D406189B28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D6955C-B7F8-4DE2-A88A-4C0BE8637E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28000" y="358775"/>
            <a:ext cx="3703637" cy="5613400"/>
          </a:xfrm>
          <a:custGeom>
            <a:avLst/>
            <a:gdLst>
              <a:gd name="connsiteX0" fmla="*/ 3171440 w 3703637"/>
              <a:gd name="connsiteY0" fmla="*/ 4965635 h 5613400"/>
              <a:gd name="connsiteX1" fmla="*/ 3171440 w 3703637"/>
              <a:gd name="connsiteY1" fmla="*/ 5087286 h 5613400"/>
              <a:gd name="connsiteX2" fmla="*/ 3049789 w 3703637"/>
              <a:gd name="connsiteY2" fmla="*/ 5087286 h 5613400"/>
              <a:gd name="connsiteX3" fmla="*/ 3049789 w 3703637"/>
              <a:gd name="connsiteY3" fmla="*/ 5131523 h 5613400"/>
              <a:gd name="connsiteX4" fmla="*/ 3171440 w 3703637"/>
              <a:gd name="connsiteY4" fmla="*/ 5131523 h 5613400"/>
              <a:gd name="connsiteX5" fmla="*/ 3171440 w 3703637"/>
              <a:gd name="connsiteY5" fmla="*/ 5253175 h 5613400"/>
              <a:gd name="connsiteX6" fmla="*/ 3215677 w 3703637"/>
              <a:gd name="connsiteY6" fmla="*/ 5253175 h 5613400"/>
              <a:gd name="connsiteX7" fmla="*/ 3215677 w 3703637"/>
              <a:gd name="connsiteY7" fmla="*/ 5131523 h 5613400"/>
              <a:gd name="connsiteX8" fmla="*/ 3337329 w 3703637"/>
              <a:gd name="connsiteY8" fmla="*/ 5131523 h 5613400"/>
              <a:gd name="connsiteX9" fmla="*/ 3337329 w 3703637"/>
              <a:gd name="connsiteY9" fmla="*/ 5087286 h 5613400"/>
              <a:gd name="connsiteX10" fmla="*/ 3215677 w 3703637"/>
              <a:gd name="connsiteY10" fmla="*/ 5087286 h 5613400"/>
              <a:gd name="connsiteX11" fmla="*/ 3215677 w 3703637"/>
              <a:gd name="connsiteY11" fmla="*/ 4965635 h 5613400"/>
              <a:gd name="connsiteX12" fmla="*/ 480088 w 3703637"/>
              <a:gd name="connsiteY12" fmla="*/ 4965635 h 5613400"/>
              <a:gd name="connsiteX13" fmla="*/ 480088 w 3703637"/>
              <a:gd name="connsiteY13" fmla="*/ 5087286 h 5613400"/>
              <a:gd name="connsiteX14" fmla="*/ 358437 w 3703637"/>
              <a:gd name="connsiteY14" fmla="*/ 5087286 h 5613400"/>
              <a:gd name="connsiteX15" fmla="*/ 358437 w 3703637"/>
              <a:gd name="connsiteY15" fmla="*/ 5131523 h 5613400"/>
              <a:gd name="connsiteX16" fmla="*/ 480088 w 3703637"/>
              <a:gd name="connsiteY16" fmla="*/ 5131523 h 5613400"/>
              <a:gd name="connsiteX17" fmla="*/ 480088 w 3703637"/>
              <a:gd name="connsiteY17" fmla="*/ 5253175 h 5613400"/>
              <a:gd name="connsiteX18" fmla="*/ 524325 w 3703637"/>
              <a:gd name="connsiteY18" fmla="*/ 5253175 h 5613400"/>
              <a:gd name="connsiteX19" fmla="*/ 524325 w 3703637"/>
              <a:gd name="connsiteY19" fmla="*/ 5131523 h 5613400"/>
              <a:gd name="connsiteX20" fmla="*/ 645977 w 3703637"/>
              <a:gd name="connsiteY20" fmla="*/ 5131523 h 5613400"/>
              <a:gd name="connsiteX21" fmla="*/ 645977 w 3703637"/>
              <a:gd name="connsiteY21" fmla="*/ 5087286 h 5613400"/>
              <a:gd name="connsiteX22" fmla="*/ 524325 w 3703637"/>
              <a:gd name="connsiteY22" fmla="*/ 5087286 h 5613400"/>
              <a:gd name="connsiteX23" fmla="*/ 524325 w 3703637"/>
              <a:gd name="connsiteY23" fmla="*/ 4965635 h 5613400"/>
              <a:gd name="connsiteX24" fmla="*/ 3171440 w 3703637"/>
              <a:gd name="connsiteY24" fmla="*/ 354399 h 5613400"/>
              <a:gd name="connsiteX25" fmla="*/ 3171440 w 3703637"/>
              <a:gd name="connsiteY25" fmla="*/ 476050 h 5613400"/>
              <a:gd name="connsiteX26" fmla="*/ 3049789 w 3703637"/>
              <a:gd name="connsiteY26" fmla="*/ 476050 h 5613400"/>
              <a:gd name="connsiteX27" fmla="*/ 3049789 w 3703637"/>
              <a:gd name="connsiteY27" fmla="*/ 520287 h 5613400"/>
              <a:gd name="connsiteX28" fmla="*/ 3171440 w 3703637"/>
              <a:gd name="connsiteY28" fmla="*/ 520287 h 5613400"/>
              <a:gd name="connsiteX29" fmla="*/ 3171440 w 3703637"/>
              <a:gd name="connsiteY29" fmla="*/ 641939 h 5613400"/>
              <a:gd name="connsiteX30" fmla="*/ 3215677 w 3703637"/>
              <a:gd name="connsiteY30" fmla="*/ 641939 h 5613400"/>
              <a:gd name="connsiteX31" fmla="*/ 3215677 w 3703637"/>
              <a:gd name="connsiteY31" fmla="*/ 520287 h 5613400"/>
              <a:gd name="connsiteX32" fmla="*/ 3337329 w 3703637"/>
              <a:gd name="connsiteY32" fmla="*/ 520287 h 5613400"/>
              <a:gd name="connsiteX33" fmla="*/ 3337329 w 3703637"/>
              <a:gd name="connsiteY33" fmla="*/ 476050 h 5613400"/>
              <a:gd name="connsiteX34" fmla="*/ 3215677 w 3703637"/>
              <a:gd name="connsiteY34" fmla="*/ 476050 h 5613400"/>
              <a:gd name="connsiteX35" fmla="*/ 3215677 w 3703637"/>
              <a:gd name="connsiteY35" fmla="*/ 354399 h 5613400"/>
              <a:gd name="connsiteX36" fmla="*/ 480088 w 3703637"/>
              <a:gd name="connsiteY36" fmla="*/ 354399 h 5613400"/>
              <a:gd name="connsiteX37" fmla="*/ 480088 w 3703637"/>
              <a:gd name="connsiteY37" fmla="*/ 476050 h 5613400"/>
              <a:gd name="connsiteX38" fmla="*/ 358437 w 3703637"/>
              <a:gd name="connsiteY38" fmla="*/ 476050 h 5613400"/>
              <a:gd name="connsiteX39" fmla="*/ 358437 w 3703637"/>
              <a:gd name="connsiteY39" fmla="*/ 520287 h 5613400"/>
              <a:gd name="connsiteX40" fmla="*/ 480088 w 3703637"/>
              <a:gd name="connsiteY40" fmla="*/ 520287 h 5613400"/>
              <a:gd name="connsiteX41" fmla="*/ 480088 w 3703637"/>
              <a:gd name="connsiteY41" fmla="*/ 641939 h 5613400"/>
              <a:gd name="connsiteX42" fmla="*/ 524325 w 3703637"/>
              <a:gd name="connsiteY42" fmla="*/ 641939 h 5613400"/>
              <a:gd name="connsiteX43" fmla="*/ 524325 w 3703637"/>
              <a:gd name="connsiteY43" fmla="*/ 520287 h 5613400"/>
              <a:gd name="connsiteX44" fmla="*/ 645977 w 3703637"/>
              <a:gd name="connsiteY44" fmla="*/ 520287 h 5613400"/>
              <a:gd name="connsiteX45" fmla="*/ 645977 w 3703637"/>
              <a:gd name="connsiteY45" fmla="*/ 476050 h 5613400"/>
              <a:gd name="connsiteX46" fmla="*/ 524325 w 3703637"/>
              <a:gd name="connsiteY46" fmla="*/ 476050 h 5613400"/>
              <a:gd name="connsiteX47" fmla="*/ 524325 w 3703637"/>
              <a:gd name="connsiteY47" fmla="*/ 354399 h 5613400"/>
              <a:gd name="connsiteX48" fmla="*/ 0 w 3703637"/>
              <a:gd name="connsiteY48" fmla="*/ 0 h 5613400"/>
              <a:gd name="connsiteX49" fmla="*/ 3703637 w 3703637"/>
              <a:gd name="connsiteY49" fmla="*/ 0 h 5613400"/>
              <a:gd name="connsiteX50" fmla="*/ 3703637 w 3703637"/>
              <a:gd name="connsiteY50" fmla="*/ 5613400 h 5613400"/>
              <a:gd name="connsiteX51" fmla="*/ 0 w 3703637"/>
              <a:gd name="connsiteY51" fmla="*/ 561340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703637" h="5613400">
                <a:moveTo>
                  <a:pt x="3171440" y="4965635"/>
                </a:moveTo>
                <a:lnTo>
                  <a:pt x="3171440" y="5087286"/>
                </a:lnTo>
                <a:lnTo>
                  <a:pt x="3049789" y="5087286"/>
                </a:lnTo>
                <a:lnTo>
                  <a:pt x="3049789" y="5131523"/>
                </a:lnTo>
                <a:lnTo>
                  <a:pt x="3171440" y="5131523"/>
                </a:lnTo>
                <a:lnTo>
                  <a:pt x="3171440" y="5253175"/>
                </a:lnTo>
                <a:lnTo>
                  <a:pt x="3215677" y="5253175"/>
                </a:lnTo>
                <a:lnTo>
                  <a:pt x="3215677" y="5131523"/>
                </a:lnTo>
                <a:lnTo>
                  <a:pt x="3337329" y="5131523"/>
                </a:lnTo>
                <a:lnTo>
                  <a:pt x="3337329" y="5087286"/>
                </a:lnTo>
                <a:lnTo>
                  <a:pt x="3215677" y="5087286"/>
                </a:lnTo>
                <a:lnTo>
                  <a:pt x="3215677" y="4965635"/>
                </a:lnTo>
                <a:close/>
                <a:moveTo>
                  <a:pt x="480088" y="4965635"/>
                </a:moveTo>
                <a:lnTo>
                  <a:pt x="480088" y="5087286"/>
                </a:lnTo>
                <a:lnTo>
                  <a:pt x="358437" y="5087286"/>
                </a:lnTo>
                <a:lnTo>
                  <a:pt x="358437" y="5131523"/>
                </a:lnTo>
                <a:lnTo>
                  <a:pt x="480088" y="5131523"/>
                </a:lnTo>
                <a:lnTo>
                  <a:pt x="480088" y="5253175"/>
                </a:lnTo>
                <a:lnTo>
                  <a:pt x="524325" y="5253175"/>
                </a:lnTo>
                <a:lnTo>
                  <a:pt x="524325" y="5131523"/>
                </a:lnTo>
                <a:lnTo>
                  <a:pt x="645977" y="5131523"/>
                </a:lnTo>
                <a:lnTo>
                  <a:pt x="645977" y="5087286"/>
                </a:lnTo>
                <a:lnTo>
                  <a:pt x="524325" y="5087286"/>
                </a:lnTo>
                <a:lnTo>
                  <a:pt x="524325" y="4965635"/>
                </a:lnTo>
                <a:close/>
                <a:moveTo>
                  <a:pt x="3171440" y="354399"/>
                </a:moveTo>
                <a:lnTo>
                  <a:pt x="3171440" y="476050"/>
                </a:lnTo>
                <a:lnTo>
                  <a:pt x="3049789" y="476050"/>
                </a:lnTo>
                <a:lnTo>
                  <a:pt x="3049789" y="520287"/>
                </a:lnTo>
                <a:lnTo>
                  <a:pt x="3171440" y="520287"/>
                </a:lnTo>
                <a:lnTo>
                  <a:pt x="3171440" y="641939"/>
                </a:lnTo>
                <a:lnTo>
                  <a:pt x="3215677" y="641939"/>
                </a:lnTo>
                <a:lnTo>
                  <a:pt x="3215677" y="520287"/>
                </a:lnTo>
                <a:lnTo>
                  <a:pt x="3337329" y="520287"/>
                </a:lnTo>
                <a:lnTo>
                  <a:pt x="3337329" y="476050"/>
                </a:lnTo>
                <a:lnTo>
                  <a:pt x="3215677" y="476050"/>
                </a:lnTo>
                <a:lnTo>
                  <a:pt x="3215677" y="354399"/>
                </a:lnTo>
                <a:close/>
                <a:moveTo>
                  <a:pt x="480088" y="354399"/>
                </a:moveTo>
                <a:lnTo>
                  <a:pt x="480088" y="476050"/>
                </a:lnTo>
                <a:lnTo>
                  <a:pt x="358437" y="476050"/>
                </a:lnTo>
                <a:lnTo>
                  <a:pt x="358437" y="520287"/>
                </a:lnTo>
                <a:lnTo>
                  <a:pt x="480088" y="520287"/>
                </a:lnTo>
                <a:lnTo>
                  <a:pt x="480088" y="641939"/>
                </a:lnTo>
                <a:lnTo>
                  <a:pt x="524325" y="641939"/>
                </a:lnTo>
                <a:lnTo>
                  <a:pt x="524325" y="520287"/>
                </a:lnTo>
                <a:lnTo>
                  <a:pt x="645977" y="520287"/>
                </a:lnTo>
                <a:lnTo>
                  <a:pt x="645977" y="476050"/>
                </a:lnTo>
                <a:lnTo>
                  <a:pt x="524325" y="476050"/>
                </a:lnTo>
                <a:lnTo>
                  <a:pt x="524325" y="354399"/>
                </a:lnTo>
                <a:close/>
                <a:moveTo>
                  <a:pt x="0" y="0"/>
                </a:moveTo>
                <a:lnTo>
                  <a:pt x="3703637" y="0"/>
                </a:lnTo>
                <a:lnTo>
                  <a:pt x="3703637" y="5613400"/>
                </a:lnTo>
                <a:lnTo>
                  <a:pt x="0" y="561340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tIns="72000">
            <a:noAutofit/>
          </a:bodyPr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CF02C55-7208-48B3-80BE-7F51B362FBE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0A6DD46-B671-41B0-AFF3-D58E06547350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96656-FB30-4DC0-B294-A53D43CC5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2" name="text" descr="{&quot;templafy&quot;:{&quot;id&quot;:&quot;9e423dea-c39e-48be-93be-a5e8c418d3af&quot;}}" title="Form.Cigna_Confidentiality.EvernorthConfidentiality">
            <a:extLst>
              <a:ext uri="{FF2B5EF4-FFF2-40B4-BE49-F238E27FC236}">
                <a16:creationId xmlns:a16="http://schemas.microsoft.com/office/drawing/2014/main" id="{179FA152-A235-4745-BF20-BDFAEAF315FA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3" name="text" descr="{&quot;templafy&quot;:{&quot;id&quot;:&quot;00d6e486-0cc4-4bf1-975d-7c422791e5d2&quot;}}" title="Form.Cigna_Confidentiality.Cigna_confidentiality">
            <a:extLst>
              <a:ext uri="{FF2B5EF4-FFF2-40B4-BE49-F238E27FC236}">
                <a16:creationId xmlns:a16="http://schemas.microsoft.com/office/drawing/2014/main" id="{9E82B773-27FC-4A37-860F-91489E0132F0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60000"/>
            <a:ext cx="11472412" cy="6138000"/>
          </a:xfrm>
        </p:spPr>
        <p:txBody>
          <a:bodyPr tIns="288000" anchor="ctr" anchorCtr="0"/>
          <a:lstStyle>
            <a:lvl1pPr marL="0" indent="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​"/>
              <a:defRPr sz="6000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>
                <a:latin typeface="Consolas" panose="020B0609020204030204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/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Add name here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7AA79E-46A4-4FC7-8E3B-DE0BA004FD7B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73EC67-C24F-417A-8AFF-8C5956CA5B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0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  <a:endParaRPr lang="en-US" dirty="0"/>
          </a:p>
          <a:p>
            <a:pPr lvl="2"/>
            <a:r>
              <a:rPr lang="en-US" noProof="0" dirty="0"/>
              <a:t>Third level</a:t>
            </a:r>
            <a:endParaRPr lang="en-US" dirty="0"/>
          </a:p>
          <a:p>
            <a:pPr lvl="3"/>
            <a:r>
              <a:rPr lang="en-US" noProof="0" dirty="0"/>
              <a:t>Fourth level</a:t>
            </a:r>
            <a:endParaRPr lang="en-US" dirty="0"/>
          </a:p>
          <a:p>
            <a:pPr lvl="4"/>
            <a:r>
              <a:rPr lang="en-US" noProof="0" dirty="0"/>
              <a:t>Fifth level</a:t>
            </a:r>
            <a:endParaRPr lang="en-US" dirty="0"/>
          </a:p>
          <a:p>
            <a:pPr lvl="5"/>
            <a:r>
              <a:rPr lang="en-US" noProof="0" dirty="0"/>
              <a:t>6</a:t>
            </a:r>
            <a:endParaRPr lang="en-US" dirty="0"/>
          </a:p>
          <a:p>
            <a:pPr lvl="8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EBBE09B-35FB-4112-9ADF-BA0FEC378F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0B2BF0-6EC9-40DF-9CB4-4138D91B7E34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370681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0" y="1609199"/>
            <a:ext cx="3704080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214938" y="3600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214938" y="3254400"/>
            <a:ext cx="2732087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2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91164" y="3600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091164" y="3254400"/>
            <a:ext cx="2732088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None/>
              <a:defRPr>
                <a:solidFill>
                  <a:schemeClr val="tx1"/>
                </a:solidFill>
              </a:defRPr>
            </a:lvl7pPr>
            <a:lvl8pPr>
              <a:buNone/>
              <a:defRPr>
                <a:solidFill>
                  <a:schemeClr val="tx1"/>
                </a:solidFill>
              </a:defRPr>
            </a:lvl8pPr>
            <a:lvl9pPr>
              <a:buNone/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A721E3A-672A-48B9-8C43-EE960D374719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4F0C388-2B1F-4F56-9D85-B290B98203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2735262" cy="10683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792E7-D3ED-44A3-BDD8-D9B78A9E668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0001" y="1609199"/>
            <a:ext cx="2733245" cy="436297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A23C3E-812A-448E-A56C-7B570C4428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43388" y="3600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9B33CE-B0C3-47BE-B282-38CF33B6B4C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43388" y="3254400"/>
            <a:ext cx="1763712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25DF73-58A1-47D7-B622-D1B8BA7C339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57242" y="3600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A4E2BC-92E5-4432-B1DD-099201543C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157242" y="3254400"/>
            <a:ext cx="1759746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BCE8D801-EF6F-417A-AE54-EF4B467BE7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7130" y="3600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BC8AE6A5-C0DA-4E70-9B5B-794B2DD66E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0067130" y="3254400"/>
            <a:ext cx="1764870" cy="2718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 sz="4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73A1B-874D-4A61-944C-6104EF22B9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F3B26F-2B10-4C48-8742-ECF78E3EDE0B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2667E6-AA52-4ED3-B122-113FB4F8CA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78ECD0E-3051-48C9-B861-FC55CC541F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45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360362"/>
            <a:ext cx="6618287" cy="1068388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6C94FD4-54C8-45B4-9DA7-E81EA29123C1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ver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1" y="1842597"/>
            <a:ext cx="8556987" cy="1820863"/>
          </a:xfrm>
          <a:noFill/>
        </p:spPr>
        <p:txBody>
          <a:bodyPr anchor="b" anchorCtr="0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9D95A4B-FCFC-48EF-98F8-6CE38573E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3767371"/>
            <a:ext cx="8556987" cy="17659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4356DE-44CC-4A57-B1CC-48C0CC55B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9C89-1139-49DB-8863-361B196D66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4929F5-B353-419F-879B-13513065700D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A9BC73-6944-4885-9960-E66A391BED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" descr="{&quot;templafy&quot;:{&quot;id&quot;:&quot;4ea9381e-9c1f-4981-8a42-09e0f3a2be9b&quot;}}" title="Form.Cigna_Confidentiality.EvernorthConfidentiality">
            <a:extLst>
              <a:ext uri="{FF2B5EF4-FFF2-40B4-BE49-F238E27FC236}">
                <a16:creationId xmlns:a16="http://schemas.microsoft.com/office/drawing/2014/main" id="{351F1E21-0C07-4F19-B8F7-5C8CCA364B47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a0036cec-eba4-4438-8741-fc7f10cd5b6a&quot;}}" title="Form.Cigna_Confidentiality.Cigna_confidentiality">
            <a:extLst>
              <a:ext uri="{FF2B5EF4-FFF2-40B4-BE49-F238E27FC236}">
                <a16:creationId xmlns:a16="http://schemas.microsoft.com/office/drawing/2014/main" id="{8453E8F5-BB6A-474A-BE59-37FDF635B375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88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Infographic w/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08A0EB6-6EF6-4C48-A3C1-7BAD68A1AA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655C7-CF4D-4744-9276-B426F65AE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400" y="518400"/>
            <a:ext cx="7589836" cy="1009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6B3DB25-56C7-A24E-8BD8-29AD5E72A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400" y="129600"/>
            <a:ext cx="7589837" cy="26924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0" i="0" cap="all" spc="15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Category or Subtopic Goes Here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4106-8929-431D-8754-FFAC8DF7F73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r">
              <a:defRPr/>
            </a:lvl1pPr>
          </a:lstStyle>
          <a:p>
            <a:fld id="{91F2A218-8EC3-4ABD-95C2-C85E74315FA4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B85E8-E9A6-42E6-832D-DAE6C6B71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793A-CEE2-4344-8BF2-10C43BA188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5E3C9A-D44E-4F76-AC89-1CD406B62E1D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FEE09BE-0BC3-4B9F-A94D-D67FDE9949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5E0337-74F5-4572-A0BC-0CB01539B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189" y="360362"/>
            <a:ext cx="6618286" cy="10683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9ADD6E-C7FE-4C30-817F-771FC6C3F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text" descr="{&quot;templafy&quot;:{&quot;id&quot;:&quot;bc8437fb-a03f-4dfe-a1d8-d42f7f9b802e&quot;}}" title="Form.Cigna_Confidentiality.EvernorthConfidentiality">
            <a:extLst>
              <a:ext uri="{FF2B5EF4-FFF2-40B4-BE49-F238E27FC236}">
                <a16:creationId xmlns:a16="http://schemas.microsoft.com/office/drawing/2014/main" id="{1F510359-C3CB-46BD-8EB1-4D7106D45B2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8ff6c03b-42a8-4830-916a-e1a454548d01&quot;}}" title="Form.Cigna_Confidentiality.Cigna_confidentiality">
            <a:extLst>
              <a:ext uri="{FF2B5EF4-FFF2-40B4-BE49-F238E27FC236}">
                <a16:creationId xmlns:a16="http://schemas.microsoft.com/office/drawing/2014/main" id="{5D94009D-18AC-47B8-8A6C-B74CF145CAF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4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0C85652-6B06-4BCD-9A94-877AFB38C7DE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EDC7333-558C-4005-82A2-C278C95B6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972400"/>
            <a:ext cx="11473200" cy="180000"/>
          </a:xfrm>
        </p:spPr>
        <p:txBody>
          <a:bodyPr anchor="b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 dirty="0"/>
              <a:t>Insert notes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6660" y="1523708"/>
            <a:ext cx="2786833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r>
              <a:rPr lang="en-US" sz="9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endParaRPr lang="en-US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073493" y="1791789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8775" y="1523708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/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8654" y="3232912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79195" y="2509729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73493" y="3034518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85076" y="4223464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685076" y="5551617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29514" y="3844258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0257" y="1523708"/>
            <a:ext cx="23582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endParaRPr lang="en-US" dirty="0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58775" y="358775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 dirty="0"/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682" y="4551541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85075" y="4987076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682" y="2132936"/>
            <a:ext cx="378293" cy="5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5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invGray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r>
              <a:rPr lang="en-US" sz="4400" b="0" i="0" noProof="0" dirty="0">
                <a:solidFill>
                  <a:schemeClr val="bg1"/>
                </a:solidFill>
              </a:rPr>
              <a:t/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r>
              <a:rPr lang="en-US" sz="2800" b="0" noProof="0" dirty="0">
                <a:solidFill>
                  <a:schemeClr val="bg1"/>
                </a:solidFill>
              </a:rPr>
              <a:t/>
            </a:r>
            <a:br>
              <a:rPr lang="en-US" sz="2800" b="0" noProof="0" dirty="0">
                <a:solidFill>
                  <a:schemeClr val="bg1"/>
                </a:solidFill>
              </a:rPr>
            </a:br>
            <a:r>
              <a:rPr lang="en-US" sz="2800" b="0" noProof="0" dirty="0">
                <a:solidFill>
                  <a:schemeClr val="bg1"/>
                </a:solidFill>
              </a:rPr>
              <a:t/>
            </a: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invGray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invGray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 dirty="0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r>
              <a:rPr lang="en-US" sz="1800" b="0" noProof="0" dirty="0">
                <a:solidFill>
                  <a:schemeClr val="bg1"/>
                </a:solidFill>
              </a:rPr>
              <a:t/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9AC90A1C-3154-41CE-8000-9969C211DAB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0c26a08c-d71d-4ecd-9550-b4585d2ac783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b3139945-93d1-451f-b57f-09f63fd75ba8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2" y="1369055"/>
            <a:ext cx="5645512" cy="2924037"/>
          </a:xfrm>
          <a:noFill/>
        </p:spPr>
        <p:txBody>
          <a:bodyPr rIns="360000" anchor="b"/>
          <a:lstStyle>
            <a:lvl1pPr algn="l">
              <a:lnSpc>
                <a:spcPct val="9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8E0774-DE91-497B-8DE0-42893B8C64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488" y="0"/>
            <a:ext cx="6003112" cy="6858000"/>
          </a:xfrm>
          <a:solidFill>
            <a:schemeClr val="accent6"/>
          </a:solidFill>
        </p:spPr>
        <p:txBody>
          <a:bodyPr tIns="72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4E5DF5-D872-4D22-B399-15C13EA75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417784"/>
            <a:ext cx="5645512" cy="1440000"/>
          </a:xfrm>
        </p:spPr>
        <p:txBody>
          <a:bodyPr rIns="36000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14A1CE-5A23-478F-8CFD-77AE171B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F4BF-2749-408F-9A14-54995A5BC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8C98B87-D4B9-423C-8DEF-2D61E36D2867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CD60B0-6BC9-4F37-A9BB-5392C94BF8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" descr="{&quot;templafy&quot;:{&quot;id&quot;:&quot;1f1e6717-b6b2-4ae9-8bd0-4e4ccb413866&quot;}}" title="Form.Cigna_Confidentiality.EvernorthConfidentiality">
            <a:extLst>
              <a:ext uri="{FF2B5EF4-FFF2-40B4-BE49-F238E27FC236}">
                <a16:creationId xmlns:a16="http://schemas.microsoft.com/office/drawing/2014/main" id="{FEB5D696-2EC4-4B8B-92D9-42BF9303EDBE}"/>
              </a:ext>
            </a:extLst>
          </p:cNvPr>
          <p:cNvSpPr/>
          <p:nvPr userDrawn="1"/>
        </p:nvSpPr>
        <p:spPr>
          <a:xfrm>
            <a:off x="2303463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4" name="text" descr="{&quot;templafy&quot;:{&quot;id&quot;:&quot;832e48ab-1191-47a3-af65-412e6969a4f5&quot;}}" title="Form.Cigna_Confidentiality.Cigna_confidentiality">
            <a:extLst>
              <a:ext uri="{FF2B5EF4-FFF2-40B4-BE49-F238E27FC236}">
                <a16:creationId xmlns:a16="http://schemas.microsoft.com/office/drawing/2014/main" id="{33DE994C-DD83-4221-8AE6-32F741593504}"/>
              </a:ext>
            </a:extLst>
          </p:cNvPr>
          <p:cNvSpPr/>
          <p:nvPr userDrawn="1"/>
        </p:nvSpPr>
        <p:spPr>
          <a:xfrm>
            <a:off x="2303463" y="6581640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270F7CC-6F44-4B1E-9CD8-24DA9F690952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4475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c114c69c-99b2-4333-8e20-d8ab8e99852b&quot;}}" title="Form.Cigna_Confidentiality.EvernorthConfidentiality">
            <a:extLst>
              <a:ext uri="{FF2B5EF4-FFF2-40B4-BE49-F238E27FC236}">
                <a16:creationId xmlns:a16="http://schemas.microsoft.com/office/drawing/2014/main" id="{2AB6C64D-3766-457C-953B-443416D8A0E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8637fb9f-92d4-45fd-9237-f780be1be6d4&quot;}}" title="Form.Cigna_Confidentiality.Cigna_confidentiality">
            <a:extLst>
              <a:ext uri="{FF2B5EF4-FFF2-40B4-BE49-F238E27FC236}">
                <a16:creationId xmlns:a16="http://schemas.microsoft.com/office/drawing/2014/main" id="{A5D8DB24-F7D7-4234-80CA-B6417442A45F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9C2A2F5-A266-42EA-AAAE-A1482052692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60A37-93CA-4063-B6A3-4CE24A875A99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3">
            <a:extLst>
              <a:ext uri="{FF2B5EF4-FFF2-40B4-BE49-F238E27FC236}">
                <a16:creationId xmlns:a16="http://schemas.microsoft.com/office/drawing/2014/main" id="{3536CCC0-FCBE-9745-A59D-C4AF45B502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1b39499b-4939-4bd7-8d1e-925693604b1a&quot;}}" title="Form.Cigna_Confidentiality.EvernorthConfidentiality">
            <a:extLst>
              <a:ext uri="{FF2B5EF4-FFF2-40B4-BE49-F238E27FC236}">
                <a16:creationId xmlns:a16="http://schemas.microsoft.com/office/drawing/2014/main" id="{5EDBBA72-6371-4DAF-B4B7-9533A418EB98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6" name="text" descr="{&quot;templafy&quot;:{&quot;id&quot;:&quot;d27269f7-9f43-46d1-8b65-7114c388bdaa&quot;}}" title="Form.Cigna_Confidentiality.Cigna_confidentiality">
            <a:extLst>
              <a:ext uri="{FF2B5EF4-FFF2-40B4-BE49-F238E27FC236}">
                <a16:creationId xmlns:a16="http://schemas.microsoft.com/office/drawing/2014/main" id="{2E41E432-EE37-48C1-B961-7468D0DFFC89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invGray">
          <a:xfrm>
            <a:off x="0" y="0"/>
            <a:ext cx="12189600" cy="6858000"/>
          </a:xfrm>
        </p:spPr>
        <p:txBody>
          <a:bodyPr lIns="720000" tIns="1008000" rIns="720000" bIns="720000" anchor="ctr"/>
          <a:lstStyle>
            <a:lvl1pPr algn="ctr">
              <a:lnSpc>
                <a:spcPct val="100000"/>
              </a:lnSpc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3D3D956-63D9-4C8D-8186-AF44CD20FF07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B075AC-9ABA-4D83-BAFD-8A7078E3C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5BF43B5A-B549-EB40-B266-D759277FB1E4}"/>
              </a:ext>
            </a:extLst>
          </p:cNvPr>
          <p:cNvSpPr>
            <a:spLocks/>
          </p:cNvSpPr>
          <p:nvPr userDrawn="1"/>
        </p:nvSpPr>
        <p:spPr bwMode="auto">
          <a:xfrm>
            <a:off x="4168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19EA0AE3-789B-9B41-B48D-281FECECB7B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344211" y="2740999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" descr="{&quot;templafy&quot;:{&quot;id&quot;:&quot;b664f750-2222-4c78-9524-9cba6b0b5fbd&quot;}}" title="Form.Cigna_Confidentiality.EvernorthConfidentiality">
            <a:extLst>
              <a:ext uri="{FF2B5EF4-FFF2-40B4-BE49-F238E27FC236}">
                <a16:creationId xmlns:a16="http://schemas.microsoft.com/office/drawing/2014/main" id="{6A8E02FE-B36B-4D3C-9810-194114003EF1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bff0b37e-0e46-4c3f-baa5-69a4e23a2df0&quot;}}" title="Form.Cigna_Confidentiality.Cigna_confidentiality">
            <a:extLst>
              <a:ext uri="{FF2B5EF4-FFF2-40B4-BE49-F238E27FC236}">
                <a16:creationId xmlns:a16="http://schemas.microsoft.com/office/drawing/2014/main" id="{39EAAD98-79EC-41B3-A59D-D287C756CF91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E6FAF1-D120-4172-AE29-B3271FE51748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0325" y="2015832"/>
            <a:ext cx="7586663" cy="1820863"/>
          </a:xfrm>
          <a:noFill/>
        </p:spPr>
        <p:txBody>
          <a:bodyPr anchor="b"/>
          <a:lstStyle>
            <a:lvl1pPr algn="l">
              <a:lnSpc>
                <a:spcPct val="95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B8E23-BCCD-48F4-89AE-573991EF26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7513" y="3940605"/>
            <a:ext cx="7586664" cy="14704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EFAC43-8637-4061-90F9-604632710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B56BFD0-295D-4062-9406-6B534F0F041D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B0CF25-33C6-4E77-8192-53133BDF8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276A23-64EF-44C3-8D3D-78DC45D6B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948" y="6357033"/>
            <a:ext cx="1274201" cy="1429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35C74C-E626-458B-8DFD-976AC756073E}"/>
              </a:ext>
            </a:extLst>
          </p:cNvPr>
          <p:cNvSpPr>
            <a:spLocks/>
          </p:cNvSpPr>
          <p:nvPr userDrawn="1"/>
        </p:nvSpPr>
        <p:spPr bwMode="auto">
          <a:xfrm>
            <a:off x="-1539" y="2736517"/>
            <a:ext cx="845389" cy="1680799"/>
          </a:xfrm>
          <a:custGeom>
            <a:avLst/>
            <a:gdLst>
              <a:gd name="connsiteX0" fmla="*/ 0 w 609935"/>
              <a:gd name="connsiteY0" fmla="*/ 0 h 1212670"/>
              <a:gd name="connsiteX1" fmla="*/ 136724 w 609935"/>
              <a:gd name="connsiteY1" fmla="*/ 0 h 1212670"/>
              <a:gd name="connsiteX2" fmla="*/ 136724 w 609935"/>
              <a:gd name="connsiteY2" fmla="*/ 473211 h 1212670"/>
              <a:gd name="connsiteX3" fmla="*/ 609935 w 609935"/>
              <a:gd name="connsiteY3" fmla="*/ 473211 h 1212670"/>
              <a:gd name="connsiteX4" fmla="*/ 609935 w 609935"/>
              <a:gd name="connsiteY4" fmla="*/ 738381 h 1212670"/>
              <a:gd name="connsiteX5" fmla="*/ 136724 w 609935"/>
              <a:gd name="connsiteY5" fmla="*/ 738381 h 1212670"/>
              <a:gd name="connsiteX6" fmla="*/ 136724 w 609935"/>
              <a:gd name="connsiteY6" fmla="*/ 1212670 h 1212670"/>
              <a:gd name="connsiteX7" fmla="*/ 0 w 609935"/>
              <a:gd name="connsiteY7" fmla="*/ 1212670 h 12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35" h="1212670">
                <a:moveTo>
                  <a:pt x="0" y="0"/>
                </a:moveTo>
                <a:lnTo>
                  <a:pt x="136724" y="0"/>
                </a:lnTo>
                <a:lnTo>
                  <a:pt x="136724" y="473211"/>
                </a:lnTo>
                <a:lnTo>
                  <a:pt x="609935" y="473211"/>
                </a:lnTo>
                <a:lnTo>
                  <a:pt x="609935" y="738381"/>
                </a:lnTo>
                <a:lnTo>
                  <a:pt x="136724" y="738381"/>
                </a:lnTo>
                <a:lnTo>
                  <a:pt x="136724" y="1212670"/>
                </a:lnTo>
                <a:lnTo>
                  <a:pt x="0" y="1212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" descr="{&quot;templafy&quot;:{&quot;id&quot;:&quot;37e53f28-f18e-46b3-bc7c-3e51b35fb966&quot;}}" title="Form.Cigna_Confidentiality.EvernorthConfidentiality">
            <a:extLst>
              <a:ext uri="{FF2B5EF4-FFF2-40B4-BE49-F238E27FC236}">
                <a16:creationId xmlns:a16="http://schemas.microsoft.com/office/drawing/2014/main" id="{17C04FF4-86F2-421B-B968-825CA17DD88B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17" name="text" descr="{&quot;templafy&quot;:{&quot;id&quot;:&quot;0b17da78-908c-4cd6-adc3-e58807cfaca2&quot;}}" title="Form.Cigna_Confidentiality.Cigna_confidentiality">
            <a:extLst>
              <a:ext uri="{FF2B5EF4-FFF2-40B4-BE49-F238E27FC236}">
                <a16:creationId xmlns:a16="http://schemas.microsoft.com/office/drawing/2014/main" id="{BD2F269E-4784-44B3-AD4F-A48E3571859D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4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56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46" Type="http://schemas.openxmlformats.org/officeDocument/2006/relationships/tags" Target="../tags/tag11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608138"/>
            <a:ext cx="11472411" cy="4364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</a:t>
            </a:r>
            <a:endParaRPr lang="en-US" dirty="0"/>
          </a:p>
          <a:p>
            <a:pPr lvl="1"/>
            <a:r>
              <a:rPr lang="en-US" noProof="0" dirty="0"/>
              <a:t>Level 2</a:t>
            </a:r>
            <a:endParaRPr lang="en-US" dirty="0"/>
          </a:p>
          <a:p>
            <a:pPr lvl="2"/>
            <a:r>
              <a:rPr lang="en-US" noProof="0" dirty="0"/>
              <a:t>Level 3</a:t>
            </a:r>
            <a:endParaRPr lang="en-US" dirty="0"/>
          </a:p>
          <a:p>
            <a:pPr lvl="3"/>
            <a:r>
              <a:rPr lang="en-US" noProof="0" dirty="0"/>
              <a:t>Level 4, Header</a:t>
            </a:r>
            <a:endParaRPr lang="en-US" dirty="0"/>
          </a:p>
          <a:p>
            <a:pPr lvl="4"/>
            <a:r>
              <a:rPr lang="en-US" noProof="0" dirty="0"/>
              <a:t>Level 5, Body</a:t>
            </a:r>
            <a:endParaRPr lang="en-US" dirty="0"/>
          </a:p>
          <a:p>
            <a:pPr lvl="5"/>
            <a:r>
              <a:rPr lang="en-US" noProof="0" dirty="0"/>
              <a:t>Level 6</a:t>
            </a:r>
            <a:endParaRPr lang="en-US" dirty="0"/>
          </a:p>
          <a:p>
            <a:pPr lvl="6"/>
            <a:r>
              <a:rPr lang="en-US" noProof="0" dirty="0"/>
              <a:t>Level 7, Small Header</a:t>
            </a:r>
            <a:endParaRPr lang="en-US" dirty="0"/>
          </a:p>
          <a:p>
            <a:pPr lvl="7"/>
            <a:r>
              <a:rPr lang="en-US" noProof="0" dirty="0"/>
              <a:t>Level 8, Small Body</a:t>
            </a:r>
            <a:endParaRPr lang="en-US" dirty="0"/>
          </a:p>
          <a:p>
            <a:pPr lvl="8"/>
            <a:r>
              <a:rPr lang="en-US" noProof="0" dirty="0"/>
              <a:t>Level 9, Infographic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360362"/>
            <a:ext cx="7589836" cy="1068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88538" y="6344191"/>
            <a:ext cx="149887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all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algn="r"/>
            <a:fld id="{D9490F39-9670-48C6-B7AF-75704D3194A0}" type="datetime1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800" y="6344191"/>
            <a:ext cx="2664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spc="8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" descr="{&quot;templafy&quot;:{&quot;id&quot;:&quot;604787c9-a8e4-43f4-b31f-b893ca4df0f6&quot;}}" title="Form.Cigna_Confidentiality.EvernorthConfidentiality">
            <a:extLst>
              <a:ext uri="{FF2B5EF4-FFF2-40B4-BE49-F238E27FC236}">
                <a16:creationId xmlns:a16="http://schemas.microsoft.com/office/drawing/2014/main" id="{0218BFDC-C593-4060-86CB-6BA121C02B84}"/>
              </a:ext>
            </a:extLst>
          </p:cNvPr>
          <p:cNvSpPr/>
          <p:nvPr userDrawn="1"/>
        </p:nvSpPr>
        <p:spPr>
          <a:xfrm>
            <a:off x="4235450" y="6318000"/>
            <a:ext cx="3278533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3000"/>
              </a:lnSpc>
            </a:pPr>
            <a:r>
              <a:rPr lang="en-US" sz="600" b="0" cap="all" baseline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© 2021 Evernorth. ALL RIGHTS RESERVED. ALL PRODUCTS AND SERVICES ARE PROVIDED BY OR THROUGH OPERATING SUBSIDIARIES OR AFFILIATES OF EVERNORTH.</a:t>
            </a:r>
          </a:p>
        </p:txBody>
      </p:sp>
      <p:sp>
        <p:nvSpPr>
          <p:cNvPr id="6" name="C" hidden="1">
            <a:extLst>
              <a:ext uri="{FF2B5EF4-FFF2-40B4-BE49-F238E27FC236}">
                <a16:creationId xmlns:a16="http://schemas.microsoft.com/office/drawing/2014/main" id="{1C4B9106-8C42-4FD6-BE41-D1A11D08B0DE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60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2" name="1-" hidden="1">
            <a:extLst>
              <a:ext uri="{FF2B5EF4-FFF2-40B4-BE49-F238E27FC236}">
                <a16:creationId xmlns:a16="http://schemas.microsoft.com/office/drawing/2014/main" id="{881042B9-FC01-4F98-ACD8-49BC2F3E922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1151000" y="360000"/>
            <a:ext cx="180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4" name="C" hidden="1">
            <a:extLst>
              <a:ext uri="{FF2B5EF4-FFF2-40B4-BE49-F238E27FC236}">
                <a16:creationId xmlns:a16="http://schemas.microsoft.com/office/drawing/2014/main" id="{59C7C277-9424-433C-8660-29713F1B7FB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103758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6" name="1" hidden="1">
            <a:extLst>
              <a:ext uri="{FF2B5EF4-FFF2-40B4-BE49-F238E27FC236}">
                <a16:creationId xmlns:a16="http://schemas.microsoft.com/office/drawing/2014/main" id="{AD6D570A-8EAB-4316-A81F-BA83274CE3DF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2123710" y="359997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18" name="C" hidden="1">
            <a:extLst>
              <a:ext uri="{FF2B5EF4-FFF2-40B4-BE49-F238E27FC236}">
                <a16:creationId xmlns:a16="http://schemas.microsoft.com/office/drawing/2014/main" id="{AF9B7D13-D0E0-4CE3-8CA5-02630940ED3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10068154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0" name="1" hidden="1">
            <a:extLst>
              <a:ext uri="{FF2B5EF4-FFF2-40B4-BE49-F238E27FC236}">
                <a16:creationId xmlns:a16="http://schemas.microsoft.com/office/drawing/2014/main" id="{033FDCAC-185D-4077-BE01-7E2E533BA124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09300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2" name="C" hidden="1">
            <a:extLst>
              <a:ext uri="{FF2B5EF4-FFF2-40B4-BE49-F238E27FC236}">
                <a16:creationId xmlns:a16="http://schemas.microsoft.com/office/drawing/2014/main" id="{59D95ABC-476B-43DD-B11D-841FD1CCCE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909820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4" name="1" hidden="1">
            <a:extLst>
              <a:ext uri="{FF2B5EF4-FFF2-40B4-BE49-F238E27FC236}">
                <a16:creationId xmlns:a16="http://schemas.microsoft.com/office/drawing/2014/main" id="{5786BE75-81AB-4139-B2E5-FC8F4EB28B6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4064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6" name="C" hidden="1">
            <a:extLst>
              <a:ext uri="{FF2B5EF4-FFF2-40B4-BE49-F238E27FC236}">
                <a16:creationId xmlns:a16="http://schemas.microsoft.com/office/drawing/2014/main" id="{129A9A3B-B084-4187-8ACA-4F0D6C08FE4E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128823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28" name="1" hidden="1">
            <a:extLst>
              <a:ext uri="{FF2B5EF4-FFF2-40B4-BE49-F238E27FC236}">
                <a16:creationId xmlns:a16="http://schemas.microsoft.com/office/drawing/2014/main" id="{DEC24EF5-2922-409A-98A1-4BE1189C8532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035045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0" name="C" hidden="1">
            <a:extLst>
              <a:ext uri="{FF2B5EF4-FFF2-40B4-BE49-F238E27FC236}">
                <a16:creationId xmlns:a16="http://schemas.microsoft.com/office/drawing/2014/main" id="{9E90051A-07FE-4055-B29A-3240854D0EDD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15732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2" name="1" hidden="1">
            <a:extLst>
              <a:ext uri="{FF2B5EF4-FFF2-40B4-BE49-F238E27FC236}">
                <a16:creationId xmlns:a16="http://schemas.microsoft.com/office/drawing/2014/main" id="{A3700F78-6579-4287-82B2-6DFA45008FBC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007384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4" name="C" hidden="1">
            <a:extLst>
              <a:ext uri="{FF2B5EF4-FFF2-40B4-BE49-F238E27FC236}">
                <a16:creationId xmlns:a16="http://schemas.microsoft.com/office/drawing/2014/main" id="{1DA00B94-1AAF-46A9-9411-BB34A0426C6A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18604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6" name="1" hidden="1">
            <a:extLst>
              <a:ext uri="{FF2B5EF4-FFF2-40B4-BE49-F238E27FC236}">
                <a16:creationId xmlns:a16="http://schemas.microsoft.com/office/drawing/2014/main" id="{ECDF4EC4-C654-4CC0-A697-7C7F7626564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6975706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38" name="C" hidden="1">
            <a:extLst>
              <a:ext uri="{FF2B5EF4-FFF2-40B4-BE49-F238E27FC236}">
                <a16:creationId xmlns:a16="http://schemas.microsoft.com/office/drawing/2014/main" id="{6A79D1EE-D920-468B-9064-1E73DB948D90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521628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0" name="1" hidden="1">
            <a:extLst>
              <a:ext uri="{FF2B5EF4-FFF2-40B4-BE49-F238E27FC236}">
                <a16:creationId xmlns:a16="http://schemas.microsoft.com/office/drawing/2014/main" id="{B375DE0F-1FC3-4AAD-B356-C9A3A482C50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7948823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2" name="C" hidden="1">
            <a:extLst>
              <a:ext uri="{FF2B5EF4-FFF2-40B4-BE49-F238E27FC236}">
                <a16:creationId xmlns:a16="http://schemas.microsoft.com/office/drawing/2014/main" id="{82A4A22E-F58E-400A-BF42-0B345083C2DA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4244265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4" name="1" hidden="1">
            <a:extLst>
              <a:ext uri="{FF2B5EF4-FFF2-40B4-BE49-F238E27FC236}">
                <a16:creationId xmlns:a16="http://schemas.microsoft.com/office/drawing/2014/main" id="{18F2331C-BB65-4FCB-BB33-C3286B6868D4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8918208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6" name="C" hidden="1">
            <a:extLst>
              <a:ext uri="{FF2B5EF4-FFF2-40B4-BE49-F238E27FC236}">
                <a16:creationId xmlns:a16="http://schemas.microsoft.com/office/drawing/2014/main" id="{0B31BD39-E957-4B61-99A5-4BA424B9346E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73411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48" name="1" hidden="1">
            <a:extLst>
              <a:ext uri="{FF2B5EF4-FFF2-40B4-BE49-F238E27FC236}">
                <a16:creationId xmlns:a16="http://schemas.microsoft.com/office/drawing/2014/main" id="{51C7EEDE-B06B-4A00-9549-E9285576C892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59298" y="359998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0" name="C" hidden="1">
            <a:extLst>
              <a:ext uri="{FF2B5EF4-FFF2-40B4-BE49-F238E27FC236}">
                <a16:creationId xmlns:a16="http://schemas.microsoft.com/office/drawing/2014/main" id="{346FE888-2B04-40EA-9D03-3CBF808A53C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2301978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2" name="1" hidden="1">
            <a:extLst>
              <a:ext uri="{FF2B5EF4-FFF2-40B4-BE49-F238E27FC236}">
                <a16:creationId xmlns:a16="http://schemas.microsoft.com/office/drawing/2014/main" id="{8ED580F1-63D4-4934-8F07-895D75D68EFC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9889710" y="359999"/>
            <a:ext cx="180000" cy="6137999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sp>
        <p:nvSpPr>
          <p:cNvPr id="54" name="C" hidden="1">
            <a:extLst>
              <a:ext uri="{FF2B5EF4-FFF2-40B4-BE49-F238E27FC236}">
                <a16:creationId xmlns:a16="http://schemas.microsoft.com/office/drawing/2014/main" id="{64E6E6C5-4F17-4E72-A63A-4DC01755A9FF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1331000" y="360000"/>
            <a:ext cx="791000" cy="6138000"/>
          </a:xfrm>
          <a:prstGeom prst="rect">
            <a:avLst/>
          </a:prstGeom>
          <a:noFill/>
          <a:ln w="31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n w="3175">
                  <a:noFill/>
                </a:ln>
                <a:solidFill>
                  <a:srgbClr val="FF0066"/>
                </a:solidFill>
              </a:rPr>
              <a:t>1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07DBA84-7BEB-4F76-968F-371B7546850B}"/>
              </a:ext>
            </a:extLst>
          </p:cNvPr>
          <p:cNvPicPr>
            <a:picLocks noChangeAspect="1"/>
          </p:cNvPicPr>
          <p:nvPr userDrawn="1"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16="http://schemas.microsoft.com/office/drawing/2014/main" xmlns:a14="http://schemas.microsoft.com/office/drawing/2010/main" xmlns:p14="http://schemas.microsoft.com/office/powerpoint/2010/main" xmlns:p15="http://schemas.microsoft.com/office/powerpoint/2012/main"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61948" y="6357033"/>
            <a:ext cx="1274201" cy="142986"/>
          </a:xfrm>
          <a:prstGeom prst="rect">
            <a:avLst/>
          </a:prstGeom>
        </p:spPr>
      </p:pic>
      <p:sp>
        <p:nvSpPr>
          <p:cNvPr id="8" name="text" descr="{&quot;templafy&quot;:{&quot;id&quot;:&quot;5d89cf1f-2f0b-4495-9121-ef264db15013&quot;}}" title="Form.Cigna_Confidentiality.Cigna_confidentiality">
            <a:extLst>
              <a:ext uri="{FF2B5EF4-FFF2-40B4-BE49-F238E27FC236}">
                <a16:creationId xmlns:a16="http://schemas.microsoft.com/office/drawing/2014/main" id="{707EE37D-5AC8-496F-918C-A354CCA61E7B}"/>
              </a:ext>
            </a:extLst>
          </p:cNvPr>
          <p:cNvSpPr/>
          <p:nvPr userDrawn="1"/>
        </p:nvSpPr>
        <p:spPr>
          <a:xfrm>
            <a:off x="2303463" y="6317639"/>
            <a:ext cx="193992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endParaRPr lang="en-US" sz="600" noProof="0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3" r:id="rId2"/>
    <p:sldLayoutId id="2147483778" r:id="rId3"/>
    <p:sldLayoutId id="2147483764" r:id="rId4"/>
    <p:sldLayoutId id="2147483793" r:id="rId5"/>
    <p:sldLayoutId id="2147483731" r:id="rId6"/>
    <p:sldLayoutId id="2147483788" r:id="rId7"/>
    <p:sldLayoutId id="2147483783" r:id="rId8"/>
    <p:sldLayoutId id="2147483789" r:id="rId9"/>
    <p:sldLayoutId id="2147483779" r:id="rId10"/>
    <p:sldLayoutId id="2147483737" r:id="rId11"/>
    <p:sldLayoutId id="2147483765" r:id="rId12"/>
    <p:sldLayoutId id="2147483732" r:id="rId13"/>
    <p:sldLayoutId id="2147483790" r:id="rId14"/>
    <p:sldLayoutId id="2147483755" r:id="rId15"/>
    <p:sldLayoutId id="2147483766" r:id="rId16"/>
    <p:sldLayoutId id="2147483757" r:id="rId17"/>
    <p:sldLayoutId id="2147483767" r:id="rId18"/>
    <p:sldLayoutId id="2147483791" r:id="rId19"/>
    <p:sldLayoutId id="2147483768" r:id="rId20"/>
    <p:sldLayoutId id="2147483785" r:id="rId21"/>
    <p:sldLayoutId id="2147483786" r:id="rId22"/>
    <p:sldLayoutId id="2147483787" r:id="rId23"/>
    <p:sldLayoutId id="2147483769" r:id="rId24"/>
    <p:sldLayoutId id="2147483780" r:id="rId25"/>
    <p:sldLayoutId id="2147483773" r:id="rId26"/>
    <p:sldLayoutId id="2147483739" r:id="rId27"/>
    <p:sldLayoutId id="2147483770" r:id="rId28"/>
    <p:sldLayoutId id="2147483743" r:id="rId29"/>
    <p:sldLayoutId id="2147483792" r:id="rId30"/>
    <p:sldLayoutId id="2147483777" r:id="rId31"/>
    <p:sldLayoutId id="2147483744" r:id="rId32"/>
    <p:sldLayoutId id="2147483784" r:id="rId33"/>
    <p:sldLayoutId id="2147483751" r:id="rId3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Segoe UI" panose="020B0502040204020203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Segoe UI" panose="020B0502040204020203" pitchFamily="34" charset="0"/>
        <a:buChar char="+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6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​"/>
        <a:defRPr sz="6000" b="1" kern="1200" spc="-15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725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6" pos="4394" userDrawn="1">
          <p15:clr>
            <a:srgbClr val="F26B43"/>
          </p15:clr>
        </p15:guide>
        <p15:guide id="7" pos="838" userDrawn="1">
          <p15:clr>
            <a:srgbClr val="F26B43"/>
          </p15:clr>
        </p15:guide>
        <p15:guide id="9" pos="2673" userDrawn="1">
          <p15:clr>
            <a:srgbClr val="F26B43"/>
          </p15:clr>
        </p15:guide>
        <p15:guide id="10" pos="3171" userDrawn="1">
          <p15:clr>
            <a:srgbClr val="F26B43"/>
          </p15:clr>
        </p15:guide>
        <p15:guide id="11" pos="6229" userDrawn="1">
          <p15:clr>
            <a:srgbClr val="F26B43"/>
          </p15:clr>
        </p15:guide>
        <p15:guide id="13" pos="6840" userDrawn="1">
          <p15:clr>
            <a:srgbClr val="F26B43"/>
          </p15:clr>
        </p15:guide>
        <p15:guide id="16" pos="5120" userDrawn="1">
          <p15:clr>
            <a:srgbClr val="F26B43"/>
          </p15:clr>
        </p15:guide>
        <p15:guide id="17" pos="3285" userDrawn="1">
          <p15:clr>
            <a:srgbClr val="F26B43"/>
          </p15:clr>
        </p15:guide>
        <p15:guide id="18" pos="3784" userDrawn="1">
          <p15:clr>
            <a:srgbClr val="F26B43"/>
          </p15:clr>
        </p15:guide>
        <p15:guide id="20" pos="1948" userDrawn="1">
          <p15:clr>
            <a:srgbClr val="F26B43"/>
          </p15:clr>
        </p15:guide>
        <p15:guide id="21" pos="6952" userDrawn="1">
          <p15:clr>
            <a:srgbClr val="F26B43"/>
          </p15:clr>
        </p15:guide>
        <p15:guide id="22" pos="7451" userDrawn="1">
          <p15:clr>
            <a:srgbClr val="F26B43"/>
          </p15:clr>
        </p15:guide>
        <p15:guide id="23" pos="2061" userDrawn="1">
          <p15:clr>
            <a:srgbClr val="F26B43"/>
          </p15:clr>
        </p15:guide>
        <p15:guide id="24" pos="2560" userDrawn="1">
          <p15:clr>
            <a:srgbClr val="F26B43"/>
          </p15:clr>
        </p15:guide>
        <p15:guide id="26" pos="6342" userDrawn="1">
          <p15:clr>
            <a:srgbClr val="F26B43"/>
          </p15:clr>
        </p15:guide>
        <p15:guide id="28" pos="5006" userDrawn="1">
          <p15:clr>
            <a:srgbClr val="F26B43"/>
          </p15:clr>
        </p15:guide>
        <p15:guide id="29" pos="4507" userDrawn="1">
          <p15:clr>
            <a:srgbClr val="F26B43"/>
          </p15:clr>
        </p15:guide>
        <p15:guide id="30" pos="3897" userDrawn="1">
          <p15:clr>
            <a:srgbClr val="F26B43"/>
          </p15:clr>
        </p15:guide>
        <p15:guide id="31" pos="5731" userDrawn="1">
          <p15:clr>
            <a:srgbClr val="F26B43"/>
          </p15:clr>
        </p15:guide>
        <p15:guide id="32" pos="5617" userDrawn="1">
          <p15:clr>
            <a:srgbClr val="F26B43"/>
          </p15:clr>
        </p15:guide>
        <p15:guide id="33" pos="1337" userDrawn="1">
          <p15:clr>
            <a:srgbClr val="F26B43"/>
          </p15:clr>
        </p15:guide>
        <p15:guide id="34" pos="1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business-efficiency-watch-ball-not-player" TargetMode="External"/><Relationship Id="rId2" Type="http://schemas.openxmlformats.org/officeDocument/2006/relationships/hyperlink" Target="https://www.linkedin.com/in/larrymaccherone/detail/overlay-view/urn:li:fsd_profileTreasuryMedia:(ACoAAAAYbwwBnVliYKdPx3K3gRTawMSJb9MjjzI,50323466)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2EDD40-1362-4812-8AD5-B28F968FC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WIP Matters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F6E195-98CC-49D6-A1B1-49B583F6C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Understanding WIP in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68C9-EC09-449D-A3B8-F5A1F9E0FB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EEFFD9-A2F0-46DC-A7BD-71A765012766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F167-8D6F-448B-8102-6675C945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56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9113-474C-4503-9E48-0E7A5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00E0-B04A-4F5A-BAC7-86FCAE69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is…</a:t>
            </a:r>
          </a:p>
          <a:p>
            <a:pPr lvl="1"/>
            <a:r>
              <a:rPr lang="en-US" dirty="0" smtClean="0"/>
              <a:t>Work in progress</a:t>
            </a:r>
          </a:p>
          <a:p>
            <a:pPr lvl="1"/>
            <a:r>
              <a:rPr lang="en-US" dirty="0" smtClean="0"/>
              <a:t>The number of active stories a team is working on at any one time</a:t>
            </a:r>
          </a:p>
          <a:p>
            <a:pPr lvl="1"/>
            <a:r>
              <a:rPr lang="en-US" dirty="0" smtClean="0"/>
              <a:t>The number of balls a team is juggling at once.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7056-F108-4469-8F61-ECA238F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E7F-AC02-4933-A3F3-221A9E33CB7F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B45-DECE-4FFE-847E-2A0C75AC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AutoShape 4" descr="Juggling Balls Art High Res Stock Images | Shutterstock"/>
          <p:cNvSpPr>
            <a:spLocks noChangeAspect="1" noChangeArrowheads="1"/>
          </p:cNvSpPr>
          <p:nvPr/>
        </p:nvSpPr>
        <p:spPr bwMode="auto">
          <a:xfrm>
            <a:off x="6703859" y="21686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uggling Balls Art High Res Stock Image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3" r="13674" b="9353"/>
          <a:stretch/>
        </p:blipFill>
        <p:spPr bwMode="auto">
          <a:xfrm>
            <a:off x="7123471" y="1033575"/>
            <a:ext cx="3480619" cy="435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8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about WIP?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194620"/>
            <a:ext cx="6422070" cy="4585990"/>
          </a:xfrm>
        </p:spPr>
        <p:txBody>
          <a:bodyPr/>
          <a:lstStyle/>
          <a:p>
            <a:r>
              <a:rPr lang="en-US" dirty="0" smtClean="0"/>
              <a:t>As WIP increases…</a:t>
            </a:r>
          </a:p>
          <a:p>
            <a:pPr lvl="1"/>
            <a:r>
              <a:rPr lang="en-US" dirty="0" smtClean="0"/>
              <a:t>Team cognitive load increases</a:t>
            </a:r>
          </a:p>
          <a:p>
            <a:pPr lvl="1"/>
            <a:r>
              <a:rPr lang="en-US" dirty="0" smtClean="0"/>
              <a:t>Communication breaks down both between team members and from the team to others in the organization</a:t>
            </a:r>
          </a:p>
          <a:p>
            <a:pPr lvl="1"/>
            <a:r>
              <a:rPr lang="en-US" dirty="0" smtClean="0"/>
              <a:t>Team members silo and are less able to cover for each other</a:t>
            </a:r>
          </a:p>
          <a:p>
            <a:pPr lvl="1"/>
            <a:r>
              <a:rPr lang="en-US" dirty="0" smtClean="0"/>
              <a:t>Takes more time to deliver value (Little’s Law)</a:t>
            </a:r>
          </a:p>
          <a:p>
            <a:pPr lvl="1"/>
            <a:r>
              <a:rPr lang="en-US" dirty="0" smtClean="0"/>
              <a:t>Reduces agility of the team (ability to pivot) </a:t>
            </a:r>
          </a:p>
          <a:p>
            <a:pPr lvl="1"/>
            <a:r>
              <a:rPr lang="en-US" dirty="0"/>
              <a:t>Defects </a:t>
            </a:r>
            <a:r>
              <a:rPr lang="en-US" dirty="0" smtClean="0"/>
              <a:t>increase</a:t>
            </a:r>
          </a:p>
          <a:p>
            <a:pPr lvl="1"/>
            <a:r>
              <a:rPr lang="en-US" dirty="0" smtClean="0"/>
              <a:t>Consistency of the team decreases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WIP - Liquipedia Overwatch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58" y="1428750"/>
            <a:ext cx="4608154" cy="414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51" y="1428750"/>
            <a:ext cx="6862149" cy="4364037"/>
          </a:xfrm>
        </p:spPr>
        <p:txBody>
          <a:bodyPr/>
          <a:lstStyle/>
          <a:p>
            <a:r>
              <a:rPr lang="en-US" dirty="0" smtClean="0"/>
              <a:t>Constantly busy (100% utilization) is not efficient</a:t>
            </a:r>
          </a:p>
          <a:p>
            <a:pPr lvl="1"/>
            <a:r>
              <a:rPr lang="en-US" dirty="0" smtClean="0"/>
              <a:t>Team members have a tendency to equate their </a:t>
            </a:r>
            <a:r>
              <a:rPr lang="en-US" dirty="0" smtClean="0"/>
              <a:t>busyness </a:t>
            </a:r>
            <a:r>
              <a:rPr lang="en-US" dirty="0" smtClean="0"/>
              <a:t>with how efficient they are as a team.  These are completely different and many times not related.</a:t>
            </a:r>
          </a:p>
          <a:p>
            <a:pPr lvl="1"/>
            <a:r>
              <a:rPr lang="en-US" dirty="0" smtClean="0"/>
              <a:t>A team puts points on the board when they deliver value to the customer (user story completed).</a:t>
            </a:r>
          </a:p>
          <a:p>
            <a:pPr lvl="1"/>
            <a:r>
              <a:rPr lang="en-US" dirty="0" smtClean="0"/>
              <a:t>Every team member being busy actually slows down the teams delivery of value by added distractions, contention for scarce resources, increased risk / complexity, etc.</a:t>
            </a:r>
          </a:p>
          <a:p>
            <a:pPr lvl="1"/>
            <a:r>
              <a:rPr lang="en-US" dirty="0" smtClean="0"/>
              <a:t>It is not about how long you spent on the freeway but </a:t>
            </a:r>
            <a:r>
              <a:rPr lang="en-US" dirty="0" smtClean="0"/>
              <a:t>how you found the soonest, safest, happiest path to the destination (working software that creates early value).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Phantom Traffic Jams Explained | Motorlease Fleet Management &amp;amp; Leasing 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35687" y="1878494"/>
            <a:ext cx="4839804" cy="33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54" y="1208841"/>
            <a:ext cx="6596240" cy="4364037"/>
          </a:xfrm>
        </p:spPr>
        <p:txBody>
          <a:bodyPr/>
          <a:lstStyle/>
          <a:p>
            <a:r>
              <a:rPr lang="en-US" dirty="0" smtClean="0"/>
              <a:t>Accelerate</a:t>
            </a:r>
          </a:p>
          <a:p>
            <a:pPr lvl="1"/>
            <a:r>
              <a:rPr lang="en-US" dirty="0" smtClean="0"/>
              <a:t>Limiting WIP and Visualizing It (Chapter 7 – Management Practices for Software)</a:t>
            </a:r>
          </a:p>
          <a:p>
            <a:r>
              <a:rPr lang="en-US" dirty="0" smtClean="0"/>
              <a:t>Larry </a:t>
            </a:r>
            <a:r>
              <a:rPr lang="en-US" dirty="0" err="1" smtClean="0"/>
              <a:t>Maccherone</a:t>
            </a:r>
            <a:endParaRPr lang="en-US" dirty="0"/>
          </a:p>
          <a:p>
            <a:pPr lvl="1"/>
            <a:r>
              <a:rPr lang="en-US" dirty="0" smtClean="0"/>
              <a:t>Little’s Law (direct relationship between WIP and cycle time)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://www.linkedin.com/in/larrymaccherone/detail/overlay-view/urn:li:fsd_profileTreasuryMedia:(ACoAAAAYbwwBnVliYKdPx3K3gRTawMSJb9MjjzI,50323466</a:t>
            </a:r>
            <a:r>
              <a:rPr lang="en-US" dirty="0" smtClean="0">
                <a:hlinkClick r:id="rId2"/>
              </a:rPr>
              <a:t>)/</a:t>
            </a:r>
            <a:endParaRPr lang="en-US" dirty="0" smtClean="0"/>
          </a:p>
          <a:p>
            <a:r>
              <a:rPr lang="en-US" dirty="0"/>
              <a:t>Business Efficiency </a:t>
            </a:r>
          </a:p>
          <a:p>
            <a:pPr lvl="1"/>
            <a:r>
              <a:rPr lang="en-US" dirty="0">
                <a:hlinkClick r:id="rId3"/>
              </a:rPr>
              <a:t>https://www.scrum.org/resources/blog/business-efficiency-watch-ball-not-player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124" name="Picture 4" descr="Research Vector - Research Clipart Transparent Background, HD Png Download  , Transparent Png Image - PNGi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78" y="1224117"/>
            <a:ext cx="4162078" cy="43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 Metric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608139"/>
            <a:ext cx="6210136" cy="3878262"/>
          </a:xfrm>
        </p:spPr>
        <p:txBody>
          <a:bodyPr/>
          <a:lstStyle/>
          <a:p>
            <a:r>
              <a:rPr lang="en-US" dirty="0" smtClean="0"/>
              <a:t>The goal is to know the importance of WIP, track it, and keep it as low as feasible.</a:t>
            </a:r>
          </a:p>
          <a:p>
            <a:r>
              <a:rPr lang="en-US" dirty="0" smtClean="0"/>
              <a:t>Rules of Thumb:</a:t>
            </a:r>
          </a:p>
          <a:p>
            <a:pPr lvl="1"/>
            <a:r>
              <a:rPr lang="en-US" dirty="0" smtClean="0"/>
              <a:t>WIP of 1 is fine</a:t>
            </a:r>
            <a:endParaRPr lang="en-US" dirty="0"/>
          </a:p>
          <a:p>
            <a:pPr lvl="1"/>
            <a:r>
              <a:rPr lang="en-US" dirty="0" smtClean="0"/>
              <a:t>WIP &gt; (Dev Team Size / 2) would be cause for conversation as this means a team member is working solo</a:t>
            </a:r>
          </a:p>
          <a:p>
            <a:pPr lvl="1"/>
            <a:r>
              <a:rPr lang="en-US" b="1" u="sng" dirty="0" err="1" smtClean="0"/>
              <a:t>ScrumMaster</a:t>
            </a:r>
            <a:r>
              <a:rPr lang="en-US" b="1" u="sng" dirty="0" smtClean="0"/>
              <a:t>: </a:t>
            </a:r>
            <a:r>
              <a:rPr lang="en-US" dirty="0" smtClean="0"/>
              <a:t>WIP </a:t>
            </a:r>
            <a:r>
              <a:rPr lang="en-US" dirty="0" smtClean="0"/>
              <a:t>is the decision of the engineers HOWEVER be aware that this is a counter intuitive concept.  You will need to coach, challenge, and educate on this.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2" descr="Free Collaboration Cliparts, Download Free Clip Art, Free Clip Art on 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23" y="1265820"/>
            <a:ext cx="5132677" cy="38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high WIP hurts 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" descr="Free Collaboration Cliparts, Download Free Clip Art, Free Clip Art on 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45" y="959538"/>
            <a:ext cx="6406292" cy="48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10357707" y="1535856"/>
            <a:ext cx="1834293" cy="1061883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smtClean="0"/>
              <a:t>Member Ingestion</a:t>
            </a:r>
            <a:endParaRPr lang="en-US" sz="2000" noProof="0" dirty="0" err="1"/>
          </a:p>
        </p:txBody>
      </p:sp>
      <p:sp>
        <p:nvSpPr>
          <p:cNvPr id="10" name="Oval Callout 9"/>
          <p:cNvSpPr/>
          <p:nvPr/>
        </p:nvSpPr>
        <p:spPr>
          <a:xfrm>
            <a:off x="8918869" y="473973"/>
            <a:ext cx="2028774" cy="1061883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smtClean="0"/>
              <a:t>Production Defect</a:t>
            </a:r>
            <a:endParaRPr lang="en-US" sz="2000" noProof="0" dirty="0" err="1"/>
          </a:p>
        </p:txBody>
      </p:sp>
      <p:sp>
        <p:nvSpPr>
          <p:cNvPr id="11" name="Oval Callout 10"/>
          <p:cNvSpPr/>
          <p:nvPr/>
        </p:nvSpPr>
        <p:spPr>
          <a:xfrm>
            <a:off x="5052441" y="974406"/>
            <a:ext cx="1866107" cy="1061883"/>
          </a:xfrm>
          <a:prstGeom prst="wedgeEllipseCallout">
            <a:avLst>
              <a:gd name="adj1" fmla="val 42230"/>
              <a:gd name="adj2" fmla="val 59722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smtClean="0"/>
              <a:t>Exports</a:t>
            </a:r>
            <a:endParaRPr lang="en-US" sz="2000" noProof="0" dirty="0" err="1"/>
          </a:p>
        </p:txBody>
      </p:sp>
      <p:sp>
        <p:nvSpPr>
          <p:cNvPr id="12" name="Oval Callout 11"/>
          <p:cNvSpPr/>
          <p:nvPr/>
        </p:nvSpPr>
        <p:spPr>
          <a:xfrm>
            <a:off x="8491600" y="2300014"/>
            <a:ext cx="1686772" cy="1061883"/>
          </a:xfrm>
          <a:prstGeom prst="wedgeEllipse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 smtClean="0"/>
              <a:t>Report Ask</a:t>
            </a:r>
            <a:endParaRPr lang="en-US" sz="2000" noProof="0" dirty="0" err="1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187" y="1778924"/>
            <a:ext cx="4695253" cy="4001686"/>
          </a:xfrm>
        </p:spPr>
        <p:txBody>
          <a:bodyPr/>
          <a:lstStyle/>
          <a:p>
            <a:pPr lvl="1"/>
            <a:r>
              <a:rPr lang="en-US" dirty="0" smtClean="0"/>
              <a:t>Team members don’t listen well to their other team members because they care less.</a:t>
            </a:r>
          </a:p>
          <a:p>
            <a:pPr lvl="1"/>
            <a:r>
              <a:rPr lang="en-US" dirty="0" smtClean="0"/>
              <a:t>Team members spend more time confusing each other and trying to catch up on progress</a:t>
            </a:r>
          </a:p>
          <a:p>
            <a:pPr lvl="1"/>
            <a:r>
              <a:rPr lang="en-US" dirty="0" smtClean="0"/>
              <a:t>Teams members are less likely to ask for help when they should as they see it as disrupting their other team members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WIP helps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7" y="1608139"/>
            <a:ext cx="6589303" cy="3878262"/>
          </a:xfrm>
        </p:spPr>
        <p:txBody>
          <a:bodyPr/>
          <a:lstStyle/>
          <a:p>
            <a:r>
              <a:rPr lang="en-US" dirty="0" smtClean="0"/>
              <a:t>Low WIP enables team members to…</a:t>
            </a:r>
          </a:p>
          <a:p>
            <a:pPr lvl="1"/>
            <a:r>
              <a:rPr lang="en-US" dirty="0" smtClean="0"/>
              <a:t>Pair program </a:t>
            </a:r>
            <a:r>
              <a:rPr lang="en-US" smtClean="0"/>
              <a:t>and cross-train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Spend time thinking about the overall effort of the story</a:t>
            </a:r>
          </a:p>
          <a:p>
            <a:pPr lvl="1"/>
            <a:r>
              <a:rPr lang="en-US" dirty="0" smtClean="0"/>
              <a:t>Cover for each other if someone steps away</a:t>
            </a:r>
          </a:p>
          <a:p>
            <a:pPr lvl="1"/>
            <a:r>
              <a:rPr lang="en-US" dirty="0" smtClean="0"/>
              <a:t>Expose bugs earlier in the development process due to active listening and participation of all team members on the same problem</a:t>
            </a:r>
          </a:p>
          <a:p>
            <a:pPr lvl="1"/>
            <a:r>
              <a:rPr lang="en-US" dirty="0" smtClean="0"/>
              <a:t>Pivot faster when priorities change as there are less things left in flight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9D3-B727-456F-B7C6-A0BA01E092E8}" type="datetime1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Teamwork clipart team activity, Picture #3190192 teamwork clipart team  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20" y="1914748"/>
            <a:ext cx="4718409" cy="30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Evernorth 16:9">
  <a:themeElements>
    <a:clrScheme name="Evernorth 2021">
      <a:dk1>
        <a:srgbClr val="000000"/>
      </a:dk1>
      <a:lt1>
        <a:srgbClr val="FFFFFF"/>
      </a:lt1>
      <a:dk2>
        <a:srgbClr val="2A2A2A"/>
      </a:dk2>
      <a:lt2>
        <a:srgbClr val="F7F7F7"/>
      </a:lt2>
      <a:accent1>
        <a:srgbClr val="3EFFC0"/>
      </a:accent1>
      <a:accent2>
        <a:srgbClr val="0033FF"/>
      </a:accent2>
      <a:accent3>
        <a:srgbClr val="33CCFF"/>
      </a:accent3>
      <a:accent4>
        <a:srgbClr val="CCFF66"/>
      </a:accent4>
      <a:accent5>
        <a:srgbClr val="66CC33"/>
      </a:accent5>
      <a:accent6>
        <a:srgbClr val="D5D5D5"/>
      </a:accent6>
      <a:hlink>
        <a:srgbClr val="0033FF"/>
      </a:hlink>
      <a:folHlink>
        <a:srgbClr val="0033FF"/>
      </a:folHlink>
    </a:clrScheme>
    <a:fontScheme name="Cigna 2020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Evernorth.potx" id="{CF99AB89-BA1D-443F-B964-59F6B3F98DD3}" vid="{9B147206-36C6-4C9B-A1BE-3863A2B43C27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Hypermint Green">
      <a:srgbClr val="3EFFC0"/>
    </a:custClr>
    <a:custClr name="Alternamint Green">
      <a:srgbClr val="00EDA0"/>
    </a:custClr>
    <a:custClr name="White">
      <a:srgbClr val="FFFFFF"/>
    </a:custClr>
    <a:custClr name="Light Grey">
      <a:srgbClr val="F7F7F7"/>
    </a:custClr>
    <a:custClr name="Medium Grey">
      <a:srgbClr val="D5D5D5"/>
    </a:custClr>
    <a:custClr name="Dark Grey">
      <a:srgbClr val="2A2A2A"/>
    </a:custClr>
    <a:custClr name="Black">
      <a:srgbClr val="000000"/>
    </a:custClr>
    <a:custClr name="Action Blue">
      <a:srgbClr val="0033FF"/>
    </a:custClr>
    <a:custClr name="Light Blue data">
      <a:srgbClr val="33CCFF"/>
    </a:custClr>
    <a:custClr name="Light Green data">
      <a:srgbClr val="CCFF66"/>
    </a:custClr>
    <a:custClr name="Green data">
      <a:srgbClr val="66CC3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slideVersion":0,"isValidatorEnabled":false,"isLocked":false,"elementsMetadata":[],"slideId":"637613426736953145","enableDocumentContentUpdater":true,"version":"1.1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604787c9-a8e4-43f4-b31f-b893ca4df0f6","elementConfiguration":{"binding":"Form.Cigna_Confidentiality.EvernorthConfidentiality","disableUpdates":false,"type":"text"}},{"type":"shape","id":"5d89cf1f-2f0b-4495-9121-ef264db15013","elementConfiguration":{"binding":"Form.Cigna_Confidentiality.Cigna_confidentiality","disableUpdates":false,"type":"text"}},{"type":"shape","id":"1b39499b-4939-4bd7-8d1e-925693604b1a","elementConfiguration":{"binding":"Form.Cigna_Confidentiality.EvernorthConfidentiality","disableUpdates":false,"type":"text"}},{"type":"shape","id":"d27269f7-9f43-46d1-8b65-7114c388bdaa","elementConfiguration":{"binding":"Form.Cigna_Confidentiality.Cigna_confidentiality","disableUpdates":false,"type":"text"}},{"type":"shape","id":"33326b20-499a-438f-89fb-4bce8a1a1e11","elementConfiguration":{"binding":"Form.Cigna_Confidentiality.EvernorthConfidentiality","disableUpdates":false,"type":"text"}},{"type":"shape","id":"3575537c-c720-4f39-8960-a00b4825a9e8","elementConfiguration":{"binding":"Form.Cigna_Confidentiality.Cigna_confidentiality","disableUpdates":false,"type":"text"}},{"type":"shape","id":"289fe947-878e-4b17-b0ed-17059b049087","elementConfiguration":{"binding":"Form.Cigna_Confidentiality.EvernorthConfidentiality","disableUpdates":false,"type":"text"}},{"type":"shape","id":"f8a624ee-5c80-4e52-bc62-a8c1efc4685c","elementConfiguration":{"binding":"Form.Cigna_Confidentiality.Cigna_confidentiality","disableUpdates":false,"type":"text"}},{"type":"shape","id":"6eeea72f-905c-45d5-9a61-6760f7e3fded","elementConfiguration":{"binding":"Form.Cigna_Confidentiality.EvernorthConfidentiality","disableUpdates":false,"type":"text"}},{"type":"shape","id":"c6847bc7-0dee-4ce4-9d81-cb5ee84721e4","elementConfiguration":{"binding":"Form.Cigna_Confidentiality.Cigna_confidentiality","disableUpdates":false,"type":"text"}},{"type":"shape","id":"c114c69c-99b2-4333-8e20-d8ab8e99852b","elementConfiguration":{"binding":"Form.Cigna_Confidentiality.EvernorthConfidentiality","disableUpdates":false,"type":"text"}},{"type":"shape","id":"8637fb9f-92d4-45fd-9237-f780be1be6d4","elementConfiguration":{"binding":"Form.Cigna_Confidentiality.Cigna_confidentiality","disableUpdates":false,"type":"text"}},{"type":"shape","id":"a923c085-22d0-49da-a572-45e9ad3bd5cf","elementConfiguration":{"binding":"Form.Cigna_Confidentiality.EvernorthConfidentiality","disableUpdates":false,"type":"text"}},{"type":"shape","id":"461118b7-dbe7-4766-ac15-d29789a38628","elementConfiguration":{"binding":"Form.Cigna_Confidentiality.Cigna_confidentiality","disableUpdates":false,"type":"text"}},{"type":"shape","id":"9e423dea-c39e-48be-93be-a5e8c418d3af","elementConfiguration":{"binding":"Form.Cigna_Confidentiality.EvernorthConfidentiality","disableUpdates":false,"type":"text"}},{"type":"shape","id":"00d6e486-0cc4-4bf1-975d-7c422791e5d2","elementConfiguration":{"binding":"Form.Cigna_Confidentiality.Cigna_confidentiality","disableUpdates":false,"type":"text"}},{"type":"shape","id":"1f1e6717-b6b2-4ae9-8bd0-4e4ccb413866","elementConfiguration":{"binding":"Form.Cigna_Confidentiality.EvernorthConfidentiality","disableUpdates":false,"type":"text"}},{"type":"shape","id":"832e48ab-1191-47a3-af65-412e6969a4f5","elementConfiguration":{"binding":"Form.Cigna_Confidentiality.Cigna_confidentiality","disableUpdates":false,"type":"text"}},{"type":"shape","id":"bc8437fb-a03f-4dfe-a1d8-d42f7f9b802e","elementConfiguration":{"binding":"Form.Cigna_Confidentiality.EvernorthConfidentiality","disableUpdates":false,"type":"text"}},{"type":"shape","id":"8ff6c03b-42a8-4830-916a-e1a454548d01","elementConfiguration":{"binding":"Form.Cigna_Confidentiality.Cigna_confidentiality","disableUpdates":false,"type":"text"}},{"type":"shape","id":"0c26a08c-d71d-4ecd-9550-b4585d2ac783","elementConfiguration":{"binding":"Form.Cigna_Confidentiality.EvernorthConfidentiality","disableUpdates":false,"type":"text"}},{"type":"shape","id":"b3139945-93d1-451f-b57f-09f63fd75ba8","elementConfiguration":{"binding":"Form.Cigna_Confidentiality.Cigna_confidentiality","disableUpdates":false,"type":"text"}},{"type":"shape","id":"37e53f28-f18e-46b3-bc7c-3e51b35fb966","elementConfiguration":{"binding":"Form.Cigna_Confidentiality.EvernorthConfidentiality","disableUpdates":false,"type":"text"}},{"type":"shape","id":"0b17da78-908c-4cd6-adc3-e58807cfaca2","elementConfiguration":{"binding":"Form.Cigna_Confidentiality.Cigna_confidentiality","disableUpdates":false,"type":"text"}},{"type":"shape","id":"b664f750-2222-4c78-9524-9cba6b0b5fbd","elementConfiguration":{"binding":"Form.Cigna_Confidentiality.EvernorthConfidentiality","disableUpdates":false,"type":"text"}},{"type":"shape","id":"bff0b37e-0e46-4c3f-baa5-69a4e23a2df0","elementConfiguration":{"binding":"Form.Cigna_Confidentiality.Cigna_confidentiality","disableUpdates":false,"type":"text"}},{"type":"shape","id":"4ea9381e-9c1f-4981-8a42-09e0f3a2be9b","elementConfiguration":{"binding":"Form.Cigna_Confidentiality.EvernorthConfidentiality","disableUpdates":false,"type":"text"}},{"type":"shape","id":"a0036cec-eba4-4438-8741-fc7f10cd5b6a","elementConfiguration":{"binding":"Form.Cigna_Confidentiality.Cigna_confidentiality","disableUpdates":false,"type":"text"}}],"transformationConfigurations":[{"language":"{{DocumentLanguage}}","disableUpdates":false,"type":"proofingLanguage"}],"templateName":"","templateDescription":"","enableDocumentContentUpdater":true,"version":"1.1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dataSource":"Confidentiality","displayColumn":"cigna_confidentiality","defaultValue":"2","hideIfNoUserInteractionRequired":false,"distinct":true,"required":false,"autoSelectFirstOption":false,"helpTexts":{"prefix":"","postfix":""},"spacing":{},"type":"dropDown","name":"Cigna_Confidentiality","label":"Internal Stamp Only","fullyQualifiedName":"Cigna_Confidentiality"}],"formDataEntries":[{"name":"Cigna_Confidentiality","value":"aKBTu2fPbzfKbYCIYAfo4Q=="}]}]]></TemplafyFormConfiguration>
</file>

<file path=customXml/item6.xml><?xml version="1.0" encoding="utf-8"?>
<TemplafySlideTemplateConfiguration><![CDATA[{"slideVersion":0,"isValidatorEnabled":false,"isLocked":false,"elementsMetadata":[],"slideId":"637613426737109384","enableDocumentContentUpdater":true,"version":"1.12"}]]></TemplafySlideTemplateConfiguration>
</file>

<file path=customXml/itemProps1.xml><?xml version="1.0" encoding="utf-8"?>
<ds:datastoreItem xmlns:ds="http://schemas.openxmlformats.org/officeDocument/2006/customXml" ds:itemID="{12546B32-2351-4076-83EF-E5A9B4AFAD40}">
  <ds:schemaRefs/>
</ds:datastoreItem>
</file>

<file path=customXml/itemProps2.xml><?xml version="1.0" encoding="utf-8"?>
<ds:datastoreItem xmlns:ds="http://schemas.openxmlformats.org/officeDocument/2006/customXml" ds:itemID="{572020D8-0F8A-4694-A5D5-3FD346308DB0}">
  <ds:schemaRefs/>
</ds:datastoreItem>
</file>

<file path=customXml/itemProps3.xml><?xml version="1.0" encoding="utf-8"?>
<ds:datastoreItem xmlns:ds="http://schemas.openxmlformats.org/officeDocument/2006/customXml" ds:itemID="{9E4D2E6F-FE49-4FFB-A5F2-EDA5AAB1D111}">
  <ds:schemaRefs/>
</ds:datastoreItem>
</file>

<file path=customXml/itemProps4.xml><?xml version="1.0" encoding="utf-8"?>
<ds:datastoreItem xmlns:ds="http://schemas.openxmlformats.org/officeDocument/2006/customXml" ds:itemID="{6D58C35B-A86D-4831-A748-0749BF4D8337}">
  <ds:schemaRefs/>
</ds:datastoreItem>
</file>

<file path=customXml/itemProps5.xml><?xml version="1.0" encoding="utf-8"?>
<ds:datastoreItem xmlns:ds="http://schemas.openxmlformats.org/officeDocument/2006/customXml" ds:itemID="{180E6B4A-02B3-49EE-B6F9-C0FE6F86CE81}">
  <ds:schemaRefs/>
</ds:datastoreItem>
</file>

<file path=customXml/itemProps6.xml><?xml version="1.0" encoding="utf-8"?>
<ds:datastoreItem xmlns:ds="http://schemas.openxmlformats.org/officeDocument/2006/customXml" ds:itemID="{69959F0B-2648-4794-8D32-9E1511ED07D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Gothic</vt:lpstr>
      <vt:lpstr>Arial</vt:lpstr>
      <vt:lpstr>Arial Black</vt:lpstr>
      <vt:lpstr>Consolas</vt:lpstr>
      <vt:lpstr>Segoe UI</vt:lpstr>
      <vt:lpstr>Evernorth 16:9</vt:lpstr>
      <vt:lpstr>Why WIP Matters</vt:lpstr>
      <vt:lpstr>What is WIP?</vt:lpstr>
      <vt:lpstr>What we know about WIP?</vt:lpstr>
      <vt:lpstr>Fallacies of Utilization</vt:lpstr>
      <vt:lpstr>WIP Research</vt:lpstr>
      <vt:lpstr>WIP Metric Guidance</vt:lpstr>
      <vt:lpstr>Questions?</vt:lpstr>
      <vt:lpstr>Why high WIP hurts communication</vt:lpstr>
      <vt:lpstr>Low WIP helps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2021-07-08T09:02:18Z</dcterms:created>
  <dcterms:modified xsi:type="dcterms:W3CDTF">2021-07-15T20:03:02Z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enantId">
    <vt:lpwstr>cigna</vt:lpwstr>
  </property>
  <property fmtid="{D5CDD505-2E9C-101B-9397-08002B2CF9AE}" pid="3" name="TemplafyTemplateId">
    <vt:lpwstr>637473387261166379</vt:lpwstr>
  </property>
  <property fmtid="{D5CDD505-2E9C-101B-9397-08002B2CF9AE}" pid="4" name="TemplafyUserProfileId">
    <vt:lpwstr>637560228367785803</vt:lpwstr>
  </property>
  <property fmtid="{D5CDD505-2E9C-101B-9397-08002B2CF9AE}" pid="5" name="TemplafyLanguageCode">
    <vt:lpwstr>en-US</vt:lpwstr>
  </property>
</Properties>
</file>