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96821345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96821345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6821345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6821345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6821345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6821345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96821345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96821345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96821345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96821345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96821345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96821345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9682134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9682134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9682134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9682134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9682134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9682134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96821345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6821345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9682134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9682134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9682134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9682134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96821345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96821345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96821345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96821345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emmarex/plantdisease"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Plant Disease Identification with Keras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Michaella Phillips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Stretch Goal: Application</a:t>
            </a:r>
            <a:endParaRPr/>
          </a:p>
        </p:txBody>
      </p:sp>
      <p:sp>
        <p:nvSpPr>
          <p:cNvPr id="124" name="Google Shape;124;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Development of a simple web application was made using Streamlit.</a:t>
            </a:r>
            <a:endParaRPr/>
          </a:p>
        </p:txBody>
      </p:sp>
      <p:pic>
        <p:nvPicPr>
          <p:cNvPr id="125" name="Google Shape;125;p22"/>
          <p:cNvPicPr preferRelativeResize="0"/>
          <p:nvPr/>
        </p:nvPicPr>
        <p:blipFill>
          <a:blip r:embed="rId3">
            <a:alphaModFix/>
          </a:blip>
          <a:stretch>
            <a:fillRect/>
          </a:stretch>
        </p:blipFill>
        <p:spPr>
          <a:xfrm>
            <a:off x="199600" y="1916200"/>
            <a:ext cx="8687826" cy="296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43365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Application and Test</a:t>
            </a:r>
            <a:endParaRPr/>
          </a:p>
        </p:txBody>
      </p:sp>
      <p:sp>
        <p:nvSpPr>
          <p:cNvPr id="131" name="Google Shape;131;p23"/>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Dragging</a:t>
            </a:r>
            <a:r>
              <a:rPr lang="en"/>
              <a:t> and dropping the photo into the app correctly identified this image of Potato Early blight.</a:t>
            </a:r>
            <a:endParaRPr/>
          </a:p>
        </p:txBody>
      </p:sp>
      <p:pic>
        <p:nvPicPr>
          <p:cNvPr id="132" name="Google Shape;132;p23"/>
          <p:cNvPicPr preferRelativeResize="0"/>
          <p:nvPr/>
        </p:nvPicPr>
        <p:blipFill>
          <a:blip r:embed="rId3">
            <a:alphaModFix/>
          </a:blip>
          <a:stretch>
            <a:fillRect/>
          </a:stretch>
        </p:blipFill>
        <p:spPr>
          <a:xfrm>
            <a:off x="4724400" y="152400"/>
            <a:ext cx="423478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Healthy</a:t>
            </a:r>
            <a:endParaRPr/>
          </a:p>
        </p:txBody>
      </p:sp>
      <p:sp>
        <p:nvSpPr>
          <p:cNvPr id="138" name="Google Shape;138;p24"/>
          <p:cNvSpPr txBox="1"/>
          <p:nvPr>
            <p:ph idx="1" type="body"/>
          </p:nvPr>
        </p:nvSpPr>
        <p:spPr>
          <a:xfrm>
            <a:off x="387900" y="1489825"/>
            <a:ext cx="5628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image was incorrectly identified as </a:t>
            </a:r>
            <a:r>
              <a:rPr lang="en"/>
              <a:t>Tomato_Septoria_leaf_spot. I assume the shadows distorted it.</a:t>
            </a:r>
            <a:endParaRPr/>
          </a:p>
          <a:p>
            <a:pPr indent="0" lvl="0" marL="0" rtl="0" algn="l">
              <a:spcBef>
                <a:spcPts val="120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6085100" y="1758975"/>
            <a:ext cx="2438400" cy="243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Target Spot</a:t>
            </a:r>
            <a:endParaRPr/>
          </a:p>
        </p:txBody>
      </p:sp>
      <p:sp>
        <p:nvSpPr>
          <p:cNvPr id="145" name="Google Shape;145;p25"/>
          <p:cNvSpPr txBox="1"/>
          <p:nvPr>
            <p:ph idx="1" type="body"/>
          </p:nvPr>
        </p:nvSpPr>
        <p:spPr>
          <a:xfrm>
            <a:off x="387900" y="1489825"/>
            <a:ext cx="5869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image was correctly identified as </a:t>
            </a:r>
            <a:r>
              <a:rPr lang="en"/>
              <a:t>Tomato_Target_Spot</a:t>
            </a:r>
            <a:endParaRPr/>
          </a:p>
        </p:txBody>
      </p:sp>
      <p:pic>
        <p:nvPicPr>
          <p:cNvPr id="146" name="Google Shape;146;p25"/>
          <p:cNvPicPr preferRelativeResize="0"/>
          <p:nvPr/>
        </p:nvPicPr>
        <p:blipFill>
          <a:blip r:embed="rId3">
            <a:alphaModFix/>
          </a:blip>
          <a:stretch>
            <a:fillRect/>
          </a:stretch>
        </p:blipFill>
        <p:spPr>
          <a:xfrm>
            <a:off x="6317700" y="1675400"/>
            <a:ext cx="2438400"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Target Spot 2</a:t>
            </a:r>
            <a:endParaRPr/>
          </a:p>
        </p:txBody>
      </p:sp>
      <p:sp>
        <p:nvSpPr>
          <p:cNvPr id="152" name="Google Shape;152;p26"/>
          <p:cNvSpPr txBox="1"/>
          <p:nvPr>
            <p:ph idx="1" type="body"/>
          </p:nvPr>
        </p:nvSpPr>
        <p:spPr>
          <a:xfrm>
            <a:off x="387900" y="1489825"/>
            <a:ext cx="5739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image was incorrectly identified as </a:t>
            </a:r>
            <a:r>
              <a:rPr lang="en"/>
              <a:t>Tomato_Leaf_Mold. Both target spot and leaf mold present with spots that are visually very similar. </a:t>
            </a:r>
            <a:endParaRPr/>
          </a:p>
        </p:txBody>
      </p:sp>
      <p:pic>
        <p:nvPicPr>
          <p:cNvPr id="153" name="Google Shape;153;p26"/>
          <p:cNvPicPr preferRelativeResize="0"/>
          <p:nvPr/>
        </p:nvPicPr>
        <p:blipFill>
          <a:blip r:embed="rId3">
            <a:alphaModFix/>
          </a:blip>
          <a:stretch>
            <a:fillRect/>
          </a:stretch>
        </p:blipFill>
        <p:spPr>
          <a:xfrm>
            <a:off x="6217125" y="1711725"/>
            <a:ext cx="2438400" cy="243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Curl Virus</a:t>
            </a:r>
            <a:endParaRPr/>
          </a:p>
        </p:txBody>
      </p:sp>
      <p:sp>
        <p:nvSpPr>
          <p:cNvPr id="159" name="Google Shape;159;p27"/>
          <p:cNvSpPr txBox="1"/>
          <p:nvPr>
            <p:ph idx="1" type="body"/>
          </p:nvPr>
        </p:nvSpPr>
        <p:spPr>
          <a:xfrm>
            <a:off x="387900" y="1489825"/>
            <a:ext cx="5696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his </a:t>
            </a:r>
            <a:r>
              <a:rPr lang="en"/>
              <a:t>image</a:t>
            </a:r>
            <a:r>
              <a:rPr lang="en"/>
              <a:t> was </a:t>
            </a:r>
            <a:r>
              <a:rPr lang="en"/>
              <a:t>correctly</a:t>
            </a:r>
            <a:r>
              <a:rPr lang="en"/>
              <a:t> identified as </a:t>
            </a:r>
            <a:r>
              <a:rPr lang="en"/>
              <a:t>Tomato_Curl_Virus.</a:t>
            </a:r>
            <a:endParaRPr/>
          </a:p>
        </p:txBody>
      </p:sp>
      <p:pic>
        <p:nvPicPr>
          <p:cNvPr id="160" name="Google Shape;160;p27"/>
          <p:cNvPicPr preferRelativeResize="0"/>
          <p:nvPr/>
        </p:nvPicPr>
        <p:blipFill>
          <a:blip r:embed="rId3">
            <a:alphaModFix/>
          </a:blip>
          <a:stretch>
            <a:fillRect/>
          </a:stretch>
        </p:blipFill>
        <p:spPr>
          <a:xfrm>
            <a:off x="6083900" y="1699625"/>
            <a:ext cx="2438400"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Plant Diseases</a:t>
            </a:r>
            <a:endParaRPr/>
          </a:p>
        </p:txBody>
      </p:sp>
      <p:sp>
        <p:nvSpPr>
          <p:cNvPr id="70" name="Google Shape;70;p14"/>
          <p:cNvSpPr txBox="1"/>
          <p:nvPr>
            <p:ph idx="1" type="body"/>
          </p:nvPr>
        </p:nvSpPr>
        <p:spPr>
          <a:xfrm>
            <a:off x="387900" y="1489825"/>
            <a:ext cx="3693600" cy="348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Plants and crops are </a:t>
            </a:r>
            <a:r>
              <a:rPr lang="en"/>
              <a:t>susceptible</a:t>
            </a:r>
            <a:r>
              <a:rPr lang="en"/>
              <a:t> to many diseases that can lead to crop failure.</a:t>
            </a:r>
            <a:endParaRPr/>
          </a:p>
          <a:p>
            <a:pPr indent="0" lvl="0" marL="0" rtl="0" algn="l">
              <a:spcBef>
                <a:spcPts val="1200"/>
              </a:spcBef>
              <a:spcAft>
                <a:spcPts val="0"/>
              </a:spcAft>
              <a:buNone/>
            </a:pPr>
            <a:r>
              <a:rPr lang="en"/>
              <a:t>Including:</a:t>
            </a:r>
            <a:endParaRPr/>
          </a:p>
          <a:p>
            <a:pPr indent="-342900" lvl="0" marL="457200" rtl="0" algn="l">
              <a:spcBef>
                <a:spcPts val="1200"/>
              </a:spcBef>
              <a:spcAft>
                <a:spcPts val="0"/>
              </a:spcAft>
              <a:buSzPts val="1800"/>
              <a:buChar char="●"/>
            </a:pPr>
            <a:r>
              <a:rPr lang="en"/>
              <a:t>Bacterial infections</a:t>
            </a:r>
            <a:endParaRPr/>
          </a:p>
          <a:p>
            <a:pPr indent="-342900" lvl="0" marL="457200" rtl="0" algn="l">
              <a:spcBef>
                <a:spcPts val="0"/>
              </a:spcBef>
              <a:spcAft>
                <a:spcPts val="0"/>
              </a:spcAft>
              <a:buSzPts val="1800"/>
              <a:buChar char="●"/>
            </a:pPr>
            <a:r>
              <a:rPr lang="en"/>
              <a:t>Blight</a:t>
            </a:r>
            <a:endParaRPr/>
          </a:p>
          <a:p>
            <a:pPr indent="-342900" lvl="0" marL="457200" rtl="0" algn="l">
              <a:spcBef>
                <a:spcPts val="0"/>
              </a:spcBef>
              <a:spcAft>
                <a:spcPts val="0"/>
              </a:spcAft>
              <a:buSzPts val="1800"/>
              <a:buChar char="●"/>
            </a:pPr>
            <a:r>
              <a:rPr lang="en"/>
              <a:t>Septoria leaf spot</a:t>
            </a:r>
            <a:endParaRPr/>
          </a:p>
          <a:p>
            <a:pPr indent="-342900" lvl="0" marL="457200" rtl="0" algn="l">
              <a:spcBef>
                <a:spcPts val="0"/>
              </a:spcBef>
              <a:spcAft>
                <a:spcPts val="0"/>
              </a:spcAft>
              <a:buSzPts val="1800"/>
              <a:buChar char="●"/>
            </a:pPr>
            <a:r>
              <a:rPr lang="en"/>
              <a:t>Spider mites</a:t>
            </a:r>
            <a:endParaRPr/>
          </a:p>
          <a:p>
            <a:pPr indent="-342900" lvl="0" marL="457200" rtl="0" algn="l">
              <a:spcBef>
                <a:spcPts val="0"/>
              </a:spcBef>
              <a:spcAft>
                <a:spcPts val="0"/>
              </a:spcAft>
              <a:buSzPts val="1800"/>
              <a:buChar char="●"/>
            </a:pPr>
            <a:r>
              <a:rPr lang="en"/>
              <a:t>Mold </a:t>
            </a:r>
            <a:endParaRPr/>
          </a:p>
          <a:p>
            <a:pPr indent="-342900" lvl="0" marL="457200" rtl="0" algn="l">
              <a:spcBef>
                <a:spcPts val="0"/>
              </a:spcBef>
              <a:spcAft>
                <a:spcPts val="0"/>
              </a:spcAft>
              <a:buSzPts val="1800"/>
              <a:buChar char="●"/>
            </a:pPr>
            <a:r>
              <a:rPr lang="en"/>
              <a:t>Mosaic Viruses</a:t>
            </a:r>
            <a:endParaRPr/>
          </a:p>
        </p:txBody>
      </p:sp>
      <p:pic>
        <p:nvPicPr>
          <p:cNvPr id="71" name="Google Shape;71;p14"/>
          <p:cNvPicPr preferRelativeResize="0"/>
          <p:nvPr/>
        </p:nvPicPr>
        <p:blipFill rotWithShape="1">
          <a:blip r:embed="rId3">
            <a:alphaModFix/>
          </a:blip>
          <a:srcRect b="9407" l="12525" r="10438" t="7784"/>
          <a:stretch/>
        </p:blipFill>
        <p:spPr>
          <a:xfrm>
            <a:off x="4346115" y="44925"/>
            <a:ext cx="4672285" cy="5022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Importance of Identification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 all diseases can be treated the same way.</a:t>
            </a:r>
            <a:endParaRPr/>
          </a:p>
          <a:p>
            <a:pPr indent="-342900" lvl="0" marL="457200" rtl="0" algn="l">
              <a:spcBef>
                <a:spcPts val="0"/>
              </a:spcBef>
              <a:spcAft>
                <a:spcPts val="0"/>
              </a:spcAft>
              <a:buSzPts val="1800"/>
              <a:buChar char="●"/>
            </a:pPr>
            <a:r>
              <a:rPr lang="en"/>
              <a:t>Some can spread to other crops/plants.</a:t>
            </a:r>
            <a:endParaRPr/>
          </a:p>
          <a:p>
            <a:pPr indent="-342900" lvl="0" marL="457200" rtl="0" algn="l">
              <a:spcBef>
                <a:spcPts val="0"/>
              </a:spcBef>
              <a:spcAft>
                <a:spcPts val="0"/>
              </a:spcAft>
              <a:buSzPts val="1800"/>
              <a:buChar char="●"/>
            </a:pPr>
            <a:r>
              <a:rPr lang="en"/>
              <a:t>F</a:t>
            </a:r>
            <a:r>
              <a:rPr lang="en"/>
              <a:t>actors causing these issues can include</a:t>
            </a:r>
            <a:r>
              <a:rPr lang="en"/>
              <a:t>:</a:t>
            </a:r>
            <a:endParaRPr/>
          </a:p>
          <a:p>
            <a:pPr indent="-317500" lvl="1" marL="914400" rtl="0" algn="l">
              <a:spcBef>
                <a:spcPts val="0"/>
              </a:spcBef>
              <a:spcAft>
                <a:spcPts val="0"/>
              </a:spcAft>
              <a:buSzPts val="1400"/>
              <a:buChar char="○"/>
            </a:pPr>
            <a:r>
              <a:rPr lang="en"/>
              <a:t>Bad soil</a:t>
            </a:r>
            <a:endParaRPr/>
          </a:p>
          <a:p>
            <a:pPr indent="-317500" lvl="1" marL="914400" rtl="0" algn="l">
              <a:spcBef>
                <a:spcPts val="0"/>
              </a:spcBef>
              <a:spcAft>
                <a:spcPts val="0"/>
              </a:spcAft>
              <a:buSzPts val="1400"/>
              <a:buChar char="○"/>
            </a:pPr>
            <a:r>
              <a:rPr lang="en"/>
              <a:t>Poor </a:t>
            </a:r>
            <a:r>
              <a:rPr lang="en"/>
              <a:t>ventilation</a:t>
            </a:r>
            <a:endParaRPr/>
          </a:p>
          <a:p>
            <a:pPr indent="-317500" lvl="1" marL="914400" rtl="0" algn="l">
              <a:spcBef>
                <a:spcPts val="0"/>
              </a:spcBef>
              <a:spcAft>
                <a:spcPts val="0"/>
              </a:spcAft>
              <a:buSzPts val="1400"/>
              <a:buChar char="○"/>
            </a:pPr>
            <a:r>
              <a:rPr lang="en"/>
              <a:t>Lack of pesticides or pest prevention methods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 </a:t>
            </a:r>
            <a:endParaRPr/>
          </a:p>
        </p:txBody>
      </p:sp>
      <p:sp>
        <p:nvSpPr>
          <p:cNvPr id="83" name="Google Shape;83;p16"/>
          <p:cNvSpPr txBox="1"/>
          <p:nvPr>
            <p:ph idx="1" type="body"/>
          </p:nvPr>
        </p:nvSpPr>
        <p:spPr>
          <a:xfrm>
            <a:off x="387900" y="1489825"/>
            <a:ext cx="4238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was collected from: </a:t>
            </a:r>
            <a:r>
              <a:rPr lang="en" u="sng">
                <a:solidFill>
                  <a:schemeClr val="hlink"/>
                </a:solidFill>
                <a:hlinkClick r:id="rId3"/>
              </a:rPr>
              <a:t>https://www.kaggle.com/emmarex/plantdisease</a:t>
            </a:r>
            <a:endParaRPr/>
          </a:p>
          <a:p>
            <a:pPr indent="0" lvl="0" marL="0" rtl="0" algn="l">
              <a:spcBef>
                <a:spcPts val="1200"/>
              </a:spcBef>
              <a:spcAft>
                <a:spcPts val="0"/>
              </a:spcAft>
              <a:buNone/>
            </a:pPr>
            <a:r>
              <a:rPr lang="en"/>
              <a:t>There are 15 classes with uneven distribution of images.</a:t>
            </a:r>
            <a:endParaRPr/>
          </a:p>
          <a:p>
            <a:pPr indent="-342900" lvl="0" marL="457200" rtl="0" algn="l">
              <a:spcBef>
                <a:spcPts val="1200"/>
              </a:spcBef>
              <a:spcAft>
                <a:spcPts val="0"/>
              </a:spcAft>
              <a:buSzPts val="1800"/>
              <a:buChar char="●"/>
            </a:pPr>
            <a:r>
              <a:rPr lang="en"/>
              <a:t>Could cause issues with the model</a:t>
            </a:r>
            <a:endParaRPr/>
          </a:p>
          <a:p>
            <a:pPr indent="0" lvl="0" marL="0" rtl="0" algn="l">
              <a:spcBef>
                <a:spcPts val="1200"/>
              </a:spcBef>
              <a:spcAft>
                <a:spcPts val="1200"/>
              </a:spcAft>
              <a:buNone/>
            </a:pPr>
            <a:r>
              <a:t/>
            </a:r>
            <a:endParaRPr/>
          </a:p>
        </p:txBody>
      </p:sp>
      <p:pic>
        <p:nvPicPr>
          <p:cNvPr id="84" name="Google Shape;84;p16"/>
          <p:cNvPicPr preferRelativeResize="0"/>
          <p:nvPr/>
        </p:nvPicPr>
        <p:blipFill>
          <a:blip r:embed="rId4">
            <a:alphaModFix/>
          </a:blip>
          <a:stretch>
            <a:fillRect/>
          </a:stretch>
        </p:blipFill>
        <p:spPr>
          <a:xfrm>
            <a:off x="4586850" y="480725"/>
            <a:ext cx="4188551" cy="40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Building the Model: Splitting the Data</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was randomly sorted and 5 images were set aside for testing.</a:t>
            </a:r>
            <a:endParaRPr/>
          </a:p>
          <a:p>
            <a:pPr indent="-342900" lvl="0" marL="457200" rtl="0" algn="l">
              <a:spcBef>
                <a:spcPts val="0"/>
              </a:spcBef>
              <a:spcAft>
                <a:spcPts val="0"/>
              </a:spcAft>
              <a:buSzPts val="1800"/>
              <a:buChar char="●"/>
            </a:pPr>
            <a:r>
              <a:rPr lang="en"/>
              <a:t>Split (80/20) into Train and Validation 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Building the Model: LeNet</a:t>
            </a:r>
            <a:endParaRPr/>
          </a:p>
        </p:txBody>
      </p:sp>
      <p:sp>
        <p:nvSpPr>
          <p:cNvPr id="96" name="Google Shape;96;p18"/>
          <p:cNvSpPr txBox="1"/>
          <p:nvPr>
            <p:ph idx="1" type="body"/>
          </p:nvPr>
        </p:nvSpPr>
        <p:spPr>
          <a:xfrm>
            <a:off x="387900" y="1489825"/>
            <a:ext cx="3608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architecture used was LeNet.</a:t>
            </a:r>
            <a:endParaRPr/>
          </a:p>
          <a:p>
            <a:pPr indent="-342900" lvl="0" marL="457200" rtl="0" algn="l">
              <a:spcBef>
                <a:spcPts val="0"/>
              </a:spcBef>
              <a:spcAft>
                <a:spcPts val="0"/>
              </a:spcAft>
              <a:buSzPts val="1800"/>
              <a:buChar char="●"/>
            </a:pPr>
            <a:r>
              <a:rPr lang="en"/>
              <a:t>Two drop out statements were used with a 0.2 probability each.</a:t>
            </a:r>
            <a:endParaRPr/>
          </a:p>
          <a:p>
            <a:pPr indent="-342900" lvl="0" marL="457200" rtl="0" algn="l">
              <a:spcBef>
                <a:spcPts val="0"/>
              </a:spcBef>
              <a:spcAft>
                <a:spcPts val="0"/>
              </a:spcAft>
              <a:buSzPts val="1800"/>
              <a:buChar char="●"/>
            </a:pPr>
            <a:r>
              <a:rPr lang="en"/>
              <a:t>Batch Size: 32</a:t>
            </a:r>
            <a:endParaRPr/>
          </a:p>
          <a:p>
            <a:pPr indent="-342900" lvl="0" marL="457200" rtl="0" algn="l">
              <a:spcBef>
                <a:spcPts val="0"/>
              </a:spcBef>
              <a:spcAft>
                <a:spcPts val="0"/>
              </a:spcAft>
              <a:buSzPts val="1800"/>
              <a:buChar char="●"/>
            </a:pPr>
            <a:r>
              <a:rPr lang="en"/>
              <a:t>Epoch: 15</a:t>
            </a:r>
            <a:endParaRPr/>
          </a:p>
        </p:txBody>
      </p:sp>
      <p:pic>
        <p:nvPicPr>
          <p:cNvPr id="97" name="Google Shape;97;p18"/>
          <p:cNvPicPr preferRelativeResize="0"/>
          <p:nvPr/>
        </p:nvPicPr>
        <p:blipFill>
          <a:blip r:embed="rId3">
            <a:alphaModFix/>
          </a:blip>
          <a:stretch>
            <a:fillRect/>
          </a:stretch>
        </p:blipFill>
        <p:spPr>
          <a:xfrm>
            <a:off x="4242416" y="1144125"/>
            <a:ext cx="4792584" cy="39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03" name="Google Shape;103;p19"/>
          <p:cNvSpPr txBox="1"/>
          <p:nvPr>
            <p:ph idx="1" type="body"/>
          </p:nvPr>
        </p:nvSpPr>
        <p:spPr>
          <a:xfrm>
            <a:off x="387900" y="1489825"/>
            <a:ext cx="50136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accuracy approaches 1, while loss </a:t>
            </a:r>
            <a:r>
              <a:rPr lang="en"/>
              <a:t>approaches</a:t>
            </a:r>
            <a:r>
              <a:rPr lang="en"/>
              <a:t> 0.1.</a:t>
            </a:r>
            <a:endParaRPr/>
          </a:p>
          <a:p>
            <a:pPr indent="-342900" lvl="0" marL="457200" rtl="0" algn="l">
              <a:spcBef>
                <a:spcPts val="0"/>
              </a:spcBef>
              <a:spcAft>
                <a:spcPts val="0"/>
              </a:spcAft>
              <a:buSzPts val="1800"/>
              <a:buChar char="●"/>
            </a:pPr>
            <a:r>
              <a:rPr lang="en"/>
              <a:t>Weighted precision: 0.95</a:t>
            </a:r>
            <a:endParaRPr/>
          </a:p>
          <a:p>
            <a:pPr indent="-342900" lvl="0" marL="457200" rtl="0" algn="l">
              <a:spcBef>
                <a:spcPts val="0"/>
              </a:spcBef>
              <a:spcAft>
                <a:spcPts val="0"/>
              </a:spcAft>
              <a:buSzPts val="1800"/>
              <a:buChar char="●"/>
            </a:pPr>
            <a:r>
              <a:rPr lang="en"/>
              <a:t>F1 Score: 0.95</a:t>
            </a:r>
            <a:endParaRPr/>
          </a:p>
          <a:p>
            <a:pPr indent="0" lvl="0" marL="457200" rtl="0" algn="l">
              <a:spcBef>
                <a:spcPts val="1200"/>
              </a:spcBef>
              <a:spcAft>
                <a:spcPts val="1200"/>
              </a:spcAft>
              <a:buNone/>
            </a:pPr>
            <a:r>
              <a:t/>
            </a:r>
            <a:endParaRPr/>
          </a:p>
        </p:txBody>
      </p:sp>
      <p:pic>
        <p:nvPicPr>
          <p:cNvPr id="104" name="Google Shape;104;p19"/>
          <p:cNvPicPr preferRelativeResize="0"/>
          <p:nvPr/>
        </p:nvPicPr>
        <p:blipFill rotWithShape="1">
          <a:blip r:embed="rId3">
            <a:alphaModFix/>
          </a:blip>
          <a:srcRect b="5434" l="4337" r="6599" t="4588"/>
          <a:stretch/>
        </p:blipFill>
        <p:spPr>
          <a:xfrm>
            <a:off x="5505575" y="121125"/>
            <a:ext cx="3524375" cy="2373800"/>
          </a:xfrm>
          <a:prstGeom prst="rect">
            <a:avLst/>
          </a:prstGeom>
          <a:noFill/>
          <a:ln>
            <a:noFill/>
          </a:ln>
        </p:spPr>
      </p:pic>
      <p:pic>
        <p:nvPicPr>
          <p:cNvPr id="105" name="Google Shape;105;p19"/>
          <p:cNvPicPr preferRelativeResize="0"/>
          <p:nvPr/>
        </p:nvPicPr>
        <p:blipFill>
          <a:blip r:embed="rId4">
            <a:alphaModFix/>
          </a:blip>
          <a:stretch>
            <a:fillRect/>
          </a:stretch>
        </p:blipFill>
        <p:spPr>
          <a:xfrm>
            <a:off x="5553900" y="2617300"/>
            <a:ext cx="3357618" cy="237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 </a:t>
            </a:r>
            <a:endParaRPr/>
          </a:p>
        </p:txBody>
      </p:sp>
      <p:sp>
        <p:nvSpPr>
          <p:cNvPr id="111" name="Google Shape;111;p20"/>
          <p:cNvSpPr txBox="1"/>
          <p:nvPr>
            <p:ph idx="1" type="body"/>
          </p:nvPr>
        </p:nvSpPr>
        <p:spPr>
          <a:xfrm>
            <a:off x="387900" y="1489825"/>
            <a:ext cx="5050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precision</a:t>
            </a:r>
            <a:r>
              <a:rPr lang="en"/>
              <a:t> was over 0.9 for most of the diseases excluding the potato late blight, tomato early blight, and tomato late blight. These had lower amounts of images excluding the tomato late blight.</a:t>
            </a:r>
            <a:endParaRPr/>
          </a:p>
          <a:p>
            <a:pPr indent="0" lvl="0" marL="0" rtl="0" algn="l">
              <a:spcBef>
                <a:spcPts val="120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5514300" y="416875"/>
            <a:ext cx="3318000" cy="4397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 on Model</a:t>
            </a:r>
            <a:endParaRPr/>
          </a:p>
        </p:txBody>
      </p:sp>
      <p:sp>
        <p:nvSpPr>
          <p:cNvPr id="118" name="Google Shape;118;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could be improved by using a method to normalize the distribution of the images taken for validation and training.</a:t>
            </a:r>
            <a:endParaRPr/>
          </a:p>
          <a:p>
            <a:pPr indent="-317500" lvl="1" marL="914400" rtl="0" algn="l">
              <a:spcBef>
                <a:spcPts val="0"/>
              </a:spcBef>
              <a:spcAft>
                <a:spcPts val="0"/>
              </a:spcAft>
              <a:buSzPts val="1400"/>
              <a:buChar char="○"/>
            </a:pPr>
            <a:r>
              <a:rPr lang="en"/>
              <a:t>I.e. </a:t>
            </a:r>
            <a:r>
              <a:rPr lang="en"/>
              <a:t>imbalanced-learn</a:t>
            </a:r>
            <a:endParaRPr/>
          </a:p>
          <a:p>
            <a:pPr indent="-342900" lvl="0" marL="457200" rtl="0" algn="l">
              <a:spcBef>
                <a:spcPts val="0"/>
              </a:spcBef>
              <a:spcAft>
                <a:spcPts val="0"/>
              </a:spcAft>
              <a:buSzPts val="1800"/>
              <a:buChar char="●"/>
            </a:pPr>
            <a:r>
              <a:rPr lang="en"/>
              <a:t>Increasing epochs to 30. It was clear the model did not finish its approach to 1. This means I should have used more epochs. </a:t>
            </a:r>
            <a:endParaRPr/>
          </a:p>
          <a:p>
            <a:pPr indent="-342900" lvl="0" marL="457200" rtl="0" algn="l">
              <a:spcBef>
                <a:spcPts val="0"/>
              </a:spcBef>
              <a:spcAft>
                <a:spcPts val="0"/>
              </a:spcAft>
              <a:buSzPts val="1800"/>
              <a:buChar char="●"/>
            </a:pPr>
            <a:r>
              <a:rPr lang="en"/>
              <a:t>Image distortion or increase in image styles. </a:t>
            </a:r>
            <a:endParaRPr/>
          </a:p>
          <a:p>
            <a:pPr indent="-317500" lvl="1" marL="914400" rtl="0" algn="l">
              <a:spcBef>
                <a:spcPts val="0"/>
              </a:spcBef>
              <a:spcAft>
                <a:spcPts val="0"/>
              </a:spcAft>
              <a:buSzPts val="1400"/>
              <a:buChar char="○"/>
            </a:pPr>
            <a:r>
              <a:rPr lang="en"/>
              <a:t>Model could benefit from a variety of backgrounds, image styles, and distortions instead of a single leaf on a plain background. This would aid in making it true to life.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