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/search?q=2012+olympics&amp;sxsrf=ALeKk01ldHFtRRGcWQDkKppi1UolFEIDYg:1584666710013&amp;source=lnms&amp;tbm=isch&amp;sa=X&amp;ved=2ahUKEwiWqtnC76foAhUvmHIEHTcfBs8Q_AUoAXoECBkQAw&amp;biw=1440&amp;bih=700#imgrc=VPnkWCAm5NF1VM" TargetMode="External"/><Relationship Id="rId3" Type="http://schemas.openxmlformats.org/officeDocument/2006/relationships/hyperlink" Target="https://www.google.com/search?q=2010+world+cup&amp;tbm=isch&amp;ved=2ahUKEwjAgeDD76foAhWEAN8KHUZ4ByoQ2-cCegQIABAA&amp;oq=2010+wo&amp;gs_l=img.1.0.0l10.71251.72534..73651...0.0..0.85.538.7......0....1..gws-wiz-img.......0i67j0i131i67.hvr_zAtwoCU&amp;ei=WBh0XsD1DISB_AbG8J3QAg&amp;bih=700&amp;biw=1440#imgrc=FKKUd4JDdWx2-M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ifa.com/worldcup/news/south-africa-2010-teams-stories-1272292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ifa.com/worldcup/news/2010-stadium-creates-thousands-jobs-988784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 </a:t>
            </a:r>
            <a:r>
              <a:rPr b="1" lang="en"/>
              <a:t>Sources (in order - top to bottom, left to right):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https://www.google.com/search?q=2012+olympics&amp;sxsrf=ALeKk01ldHFtRRGcWQDkKppi1UolFEIDYg:1584666710013&amp;source=lnms&amp;tbm=isch&amp;sa=X&amp;ved=2ahUKEwiWqtnC76foAhUvmHIEHTcfBs8Q_AUoAXoECBkQAw&amp;biw=1440&amp;bih=700#imgrc=VPnkWCAm5NF1VM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search?q=2010+world+cup&amp;tbm=isch&amp;ved=2ahUKEwjAgeDD76foAhWEAN8KHUZ4ByoQ2-cCegQIABAA&amp;oq=2010+wo&amp;gs_l=img.1.0.0l10.71251.72534..73651...0.0..0.85.538.7......0....1..gws-wiz-img.......0i67j0i131i67.hvr_zAtwoCU&amp;ei=WBh0XsD1DISB_AbG8J3QAg&amp;bih=700&amp;biw=1440#imgrc=FKKUd4JDdWx2-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b0b5b1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b0b5b1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421eba9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421eba9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421eba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421eba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421eba9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421eba9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b0b5b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b0b5b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https://www.fifa.com/worldcup/news/south-africa-2010-teams-stories-1272292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f421eba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f421eba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1b0b5b10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1b0b5b10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421eba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421eba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b0b5b10d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1b0b5b10d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421eba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421eba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421eba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421eba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b0b5b10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b0b5b10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https://www.fifa.com/worldcup/news/2010-stadium-creates-thousands-jobs-988784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b0b5b10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b0b5b10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590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Economic Impact of Major Sporting Events</a:t>
            </a:r>
            <a:endParaRPr b="1" sz="5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2952450"/>
            <a:ext cx="91440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Legg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Kendall Marquard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Salvador Neves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Ramirez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Ognjen Strbanovic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952450"/>
            <a:ext cx="1763796" cy="19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8498" y="2952450"/>
            <a:ext cx="1763799" cy="1938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Visitors </a:t>
            </a:r>
            <a:r>
              <a:rPr lang="en"/>
              <a:t>🛬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Our goal was to better understand the potential rise or decline in tourism before, during, and after a country hosts an major international athletic competition.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We wanted to take into account how developed a country was at the time of the event to measure the impact that the event can have on tourism in developed vs. developing countries.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Our findings support a rise in tourism post-event for both countries (regardless of level of development).</a:t>
            </a:r>
            <a:endParaRPr sz="15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5" y="2325400"/>
            <a:ext cx="3173234" cy="28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325" y="2747338"/>
            <a:ext cx="3338675" cy="19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438" y="2747338"/>
            <a:ext cx="2653875" cy="19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 (mostly) found what we expected.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There certainly was a short-term economic boost...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D</a:t>
            </a:r>
            <a:r>
              <a:rPr i="1" lang="en"/>
              <a:t>espite an overall poor year, </a:t>
            </a:r>
            <a:r>
              <a:rPr i="1" lang="en"/>
              <a:t>Q3 in 2012 showed a peak in activity for the U.K.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The strengthening of the currency vs. USD around the time of the event.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i="1" lang="en">
                <a:solidFill>
                  <a:srgbClr val="666666"/>
                </a:solidFill>
              </a:rPr>
              <a:t>There was a rise in tourism post international events for both of the countries that we measured. </a:t>
            </a:r>
            <a:endParaRPr i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What is less obvious are the long-term economic implications...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Spending, debt, unemployment, etc.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What we did not expect to find: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</a:t>
            </a:r>
            <a:r>
              <a:rPr i="1" lang="en"/>
              <a:t>nfrastructure spending before the events were less conclusive than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Inferences: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Large sporting events create a temporary boost in activity in certain areas of the economy such as the service and construction industries.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Long-term effects remain unclear.</a:t>
            </a:r>
            <a:endParaRPr i="1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/>
              <a:t>The limitations of our findings are that we used a small sample size of only two nations. We also compared different types of international athletic events, which can result in several confounding variables.</a:t>
            </a:r>
            <a:endParaRPr sz="12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032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0" y="977050"/>
            <a:ext cx="9144000" cy="4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 dealt with them by: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Trying out multiple datasets and types of data.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Analyzing many different economic indicators.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additional questions that may have come up, but didn’t have time to answer, were: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Was the effort put into hosting these events worthwhile?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To what extent are developing economies affected compared to developed economies? Short-term vs. long-term effects?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Next, we would research the following if we had two more weeks: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We would have collected more economic indicators to paint a bigger and better picture of economic impact.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We would have looked for more identical (“twin”) datasets for comparison across countries.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2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/>
              <a:t>Questions?</a:t>
            </a:r>
            <a:endParaRPr i="1" sz="6000"/>
          </a:p>
        </p:txBody>
      </p:sp>
      <p:sp>
        <p:nvSpPr>
          <p:cNvPr id="142" name="Google Shape;142;p25"/>
          <p:cNvSpPr txBox="1"/>
          <p:nvPr/>
        </p:nvSpPr>
        <p:spPr>
          <a:xfrm>
            <a:off x="3072000" y="2268525"/>
            <a:ext cx="3000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333333"/>
                </a:solidFill>
                <a:highlight>
                  <a:srgbClr val="FFFFFF"/>
                </a:highlight>
              </a:rPr>
              <a:t>🤔 ✋</a:t>
            </a:r>
            <a:endParaRPr sz="5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1337700" y="4004300"/>
            <a:ext cx="64686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happy to answer any and all</a:t>
            </a:r>
            <a:endParaRPr b="1" sz="3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4294967295" type="title"/>
          </p:nvPr>
        </p:nvSpPr>
        <p:spPr>
          <a:xfrm>
            <a:off x="0" y="4458550"/>
            <a:ext cx="91440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Thank yo</a:t>
            </a:r>
            <a:r>
              <a:rPr lang="en" sz="3600">
                <a:solidFill>
                  <a:schemeClr val="lt1"/>
                </a:solidFill>
              </a:rPr>
              <a:t>u</a:t>
            </a:r>
            <a:r>
              <a:rPr lang="en" sz="3600">
                <a:solidFill>
                  <a:schemeClr val="lt1"/>
                </a:solidFill>
              </a:rPr>
              <a:t>!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0" y="0"/>
            <a:ext cx="9144000" cy="6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Motivation &amp; Summary</a:t>
            </a:r>
            <a:endParaRPr sz="33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0" y="691500"/>
            <a:ext cx="91440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</a:t>
            </a:r>
            <a:r>
              <a:rPr b="1" lang="en" sz="2400"/>
              <a:t>ore Message/Hypothesis: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 sz="2400"/>
              <a:t>The investments </a:t>
            </a:r>
            <a:r>
              <a:rPr i="1" lang="en" sz="2400"/>
              <a:t>(mostly by means of infrastructure spending) </a:t>
            </a:r>
            <a:r>
              <a:rPr i="1" lang="en" sz="2400"/>
              <a:t>made by London in the 2012 Summer Olympics and South Africa in the 2010 FIFA World Cup had a short-run positive economic impact.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The “ask”</a:t>
            </a:r>
            <a:r>
              <a:rPr b="1" lang="en" sz="2400"/>
              <a:t>: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 sz="2400"/>
              <a:t>What is the </a:t>
            </a:r>
            <a:r>
              <a:rPr i="1" lang="en" sz="2400"/>
              <a:t>short-run</a:t>
            </a:r>
            <a:r>
              <a:rPr i="1" lang="en" sz="2400"/>
              <a:t> economic impact of the two biggest sporting events in the world on the host city/country?</a:t>
            </a:r>
            <a:endParaRPr i="1" sz="24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asked this question for two reasons: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topic of sports was of interest to us.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is not an obvious/clear answer to the question above.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 (cont)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We were not 100% able to answer this question to our satisfaction because:</a:t>
            </a:r>
            <a:endParaRPr b="1"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In hindsight, t</a:t>
            </a:r>
            <a:r>
              <a:rPr i="1" lang="en" sz="1600"/>
              <a:t>he scope of the question that we asked was a bit too large.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The time constraint and lack of in-person meetings due to COVID-19 limited the depth of our analysis.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If one were to research this topic extensively, one would find that there is quite a debate going on about our very “ask”.</a:t>
            </a:r>
            <a:endParaRPr i="1"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A b</a:t>
            </a:r>
            <a:r>
              <a:rPr b="1" lang="en" sz="1800"/>
              <a:t>rief summary of each of our findings:</a:t>
            </a:r>
            <a:endParaRPr b="1"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600"/>
              <a:t>Infrastructure</a:t>
            </a:r>
            <a:r>
              <a:rPr i="1" lang="en" sz="1600"/>
              <a:t> certainly increased a significant amount in the buildup to these worldwide events, as one might expect. This is an increase in government spending, and should result in a jolt to the domestic/local economy.</a:t>
            </a:r>
            <a:endParaRPr i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600"/>
              <a:t>Quarterly economic growth showed a steep increase when the Olympics were hosted in London.</a:t>
            </a:r>
            <a:endParaRPr i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600"/>
              <a:t>The data showed a steady increase of passengers coming into UK and South Africa during the two major sporting events.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481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1246575"/>
            <a:ext cx="91440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To elaborate on the question that we asked:</a:t>
            </a:r>
            <a:r>
              <a:rPr lang="en" sz="2400"/>
              <a:t> </a:t>
            </a:r>
            <a:r>
              <a:rPr i="1" lang="en" sz="2400"/>
              <a:t>we purposely looked at two different countries for comparison purposes - that is, one that is developed (GB) and another that is </a:t>
            </a:r>
            <a:r>
              <a:rPr i="1" lang="en" sz="2400"/>
              <a:t>considered </a:t>
            </a:r>
            <a:r>
              <a:rPr i="1" lang="en" sz="2400"/>
              <a:t>developing (SA); we also had it in mind to choose events that were only two years apart, to control for the global economy’s performance at the times studied.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K</a:t>
            </a:r>
            <a:r>
              <a:rPr b="1" lang="en" sz="2400"/>
              <a:t>inds of data that we needed to answer this question:</a:t>
            </a:r>
            <a:r>
              <a:rPr lang="en" sz="2400"/>
              <a:t>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 sz="2400"/>
              <a:t>We used both API/JSON data, as well as downloaded CSVs.</a:t>
            </a:r>
            <a:endParaRPr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How we found this data:</a:t>
            </a:r>
            <a:r>
              <a:rPr lang="en" sz="2600"/>
              <a:t> </a:t>
            </a:r>
            <a:endParaRPr sz="2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Firstly, we looked at construction statistics for GB and SA - after extensive Googling, we found this on government sites such as the “Office for National Statistics” and “THE WORLD BANK” websites, respectively.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The “t</a:t>
            </a:r>
            <a:r>
              <a:rPr i="1" lang="en" sz="2000"/>
              <a:t>heglobaleconomy.com” website had GDP data for the countries of GB and SA.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“data.fixer.io/api” - exchange rate information for GB &amp; SA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“api.worldbank.org” - “THE WORLD BANK” API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caa.co.uk/Data-and-analysis/UK-aviation-market/Airports/Datasets/ - Arriving flight information for major London airports</a:t>
            </a:r>
            <a:endParaRPr i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</a:t>
            </a:r>
            <a:r>
              <a:rPr b="1" lang="en"/>
              <a:t>xploration and cleanup process description:</a:t>
            </a:r>
            <a:r>
              <a:rPr lang="en"/>
              <a:t> </a:t>
            </a:r>
            <a:r>
              <a:rPr i="1" lang="en"/>
              <a:t>Just s</a:t>
            </a:r>
            <a:r>
              <a:rPr i="1" lang="en"/>
              <a:t>earching for the data took up a very large amount of the time allocated to this project. Cleaning up the data was fairly easy, using techniques that we learned in-class.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Some insights that we got while exploring the data that we didn’t anticipate were:</a:t>
            </a:r>
            <a:r>
              <a:rPr lang="en"/>
              <a:t> </a:t>
            </a:r>
            <a:r>
              <a:rPr i="1" lang="en"/>
              <a:t>that there were quite a few confounding variables present.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For instance, London is a tourist attraction in general, and so the uptick in incoming flights for the Olympics wasn’t so dramatic compared to the years surrounding it.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Another instance: the overall health of the global economy was quite unique at the time, as it was recovering from the Great Recession; so this had a major impact on GDP, exchange rates, and arriving flights.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London had a well-developed infrastructure of stadiums already in place; South Africa did not.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Some problems that arose after exploring the data included: </a:t>
            </a:r>
            <a:r>
              <a:rPr i="1" lang="en"/>
              <a:t>finding data sources that were free, relevant, and easy to work with; also, getting conclusive results so that we could test our hypothesis.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Getting conclusive results about our hypothesis from the data.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We resolved them by:</a:t>
            </a:r>
            <a:r>
              <a:rPr lang="en"/>
              <a:t> group discussion and consultation (only over Zoom). Individually: we used the drop method to get rid of undesired columns and rows, changed the type of the data to int or float.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Should we walkthrough one of the notebooks quickly for this? Might be more effective.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022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Infrastructure </a:t>
            </a:r>
            <a:r>
              <a:rPr lang="en"/>
              <a:t>👷‍♂️🚧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0" y="774900"/>
            <a:ext cx="9144000" cy="4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Some interesting figures that were developed during analysis were the two below plots, and the third in the next slide.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The first plot shows an upward trend that peaks during Olympics time. Unfortunately, there was no data past 2012.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The second plot shows infrastructure in London rising then peaking at the year of the Olympics; then, it falls down significantly.</a:t>
            </a:r>
            <a:endParaRPr i="1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8576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675" y="2571750"/>
            <a:ext cx="3857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807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Infrastructure (cont)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0" y="1028275"/>
            <a:ext cx="91440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The </a:t>
            </a:r>
            <a:r>
              <a:rPr b="1" i="1" lang="en"/>
              <a:t>mean</a:t>
            </a:r>
            <a:r>
              <a:rPr i="1" lang="en"/>
              <a:t> is 1.229% during this period. In 2010, the annual % growth was 4.706, which was also the </a:t>
            </a:r>
            <a:r>
              <a:rPr b="1" i="1" lang="en"/>
              <a:t>max</a:t>
            </a:r>
            <a:r>
              <a:rPr i="1" lang="en"/>
              <a:t>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This is a significant difference between the mean and peak industry during this eight-year time period.</a:t>
            </a:r>
            <a:endParaRPr i="1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03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0" y="2871789"/>
            <a:ext cx="4114800" cy="180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Quarterly GDP &amp; XR </a:t>
            </a:r>
            <a:r>
              <a:rPr lang="en"/>
              <a:t>📈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0" y="460900"/>
            <a:ext cx="9144000" cy="4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There was a short-term “spike” in economic growth during Q3 of 2012.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Also, the foreign currency very much seems to strengthen against the dollar.</a:t>
            </a:r>
            <a:endParaRPr b="1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850" y="1194900"/>
            <a:ext cx="3474413" cy="23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750" y="3420525"/>
            <a:ext cx="2542375" cy="16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875" y="3420525"/>
            <a:ext cx="2542375" cy="16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725" y="1240262"/>
            <a:ext cx="3338413" cy="22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