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0233600"/>
  <p:notesSz cx="32461200" cy="397764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64" autoAdjust="0"/>
    <p:restoredTop sz="99527" autoAdjust="0"/>
  </p:normalViewPr>
  <p:slideViewPr>
    <p:cSldViewPr>
      <p:cViewPr>
        <p:scale>
          <a:sx n="33" d="100"/>
          <a:sy n="33" d="100"/>
        </p:scale>
        <p:origin x="-4160" y="256"/>
      </p:cViewPr>
      <p:guideLst>
        <p:guide orient="horz" pos="1267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59C79-868D-E848-9EC1-287306CD871B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A96EC-657D-6947-B5EC-407E1A2DBD0E}">
      <dgm:prSet phldrT="[Text]"/>
      <dgm:spPr/>
      <dgm:t>
        <a:bodyPr/>
        <a:lstStyle/>
        <a:p>
          <a:r>
            <a:rPr lang="en-US" dirty="0" smtClean="0"/>
            <a:t>Sentence breaking (Stanford Core NLP)</a:t>
          </a:r>
          <a:endParaRPr lang="en-US" dirty="0"/>
        </a:p>
      </dgm:t>
    </dgm:pt>
    <dgm:pt modelId="{DF425296-A135-7040-8E85-5606BD348691}" type="parTrans" cxnId="{60075CDB-AFD3-C040-A2E4-A9007AB06F8C}">
      <dgm:prSet/>
      <dgm:spPr/>
      <dgm:t>
        <a:bodyPr/>
        <a:lstStyle/>
        <a:p>
          <a:endParaRPr lang="en-US"/>
        </a:p>
      </dgm:t>
    </dgm:pt>
    <dgm:pt modelId="{46926527-6866-0449-99AC-6799D2D2DE45}" type="sibTrans" cxnId="{60075CDB-AFD3-C040-A2E4-A9007AB06F8C}">
      <dgm:prSet/>
      <dgm:spPr/>
      <dgm:t>
        <a:bodyPr/>
        <a:lstStyle/>
        <a:p>
          <a:endParaRPr lang="en-US"/>
        </a:p>
      </dgm:t>
    </dgm:pt>
    <dgm:pt modelId="{642DEDA2-BBBC-5D4B-A429-2A9D6B620023}">
      <dgm:prSet phldrT="[Text]"/>
      <dgm:spPr/>
      <dgm:t>
        <a:bodyPr/>
        <a:lstStyle/>
        <a:p>
          <a:r>
            <a:rPr lang="en-US" dirty="0" smtClean="0"/>
            <a:t>Normalization of numeric values</a:t>
          </a:r>
          <a:endParaRPr lang="en-US" dirty="0"/>
        </a:p>
      </dgm:t>
    </dgm:pt>
    <dgm:pt modelId="{C3AF1824-D9B2-D143-BDA0-D1911F45464B}" type="parTrans" cxnId="{AD390542-58B9-444E-BE03-184C9CE6709B}">
      <dgm:prSet/>
      <dgm:spPr/>
      <dgm:t>
        <a:bodyPr/>
        <a:lstStyle/>
        <a:p>
          <a:endParaRPr lang="en-US"/>
        </a:p>
      </dgm:t>
    </dgm:pt>
    <dgm:pt modelId="{B2B0DBF9-4FD5-C94F-AE14-26E8A62FF5D8}" type="sibTrans" cxnId="{AD390542-58B9-444E-BE03-184C9CE6709B}">
      <dgm:prSet/>
      <dgm:spPr/>
      <dgm:t>
        <a:bodyPr/>
        <a:lstStyle/>
        <a:p>
          <a:endParaRPr lang="en-US"/>
        </a:p>
      </dgm:t>
    </dgm:pt>
    <dgm:pt modelId="{FAD858B0-1B1B-EF40-BB26-5A9325325726}">
      <dgm:prSet phldrT="[Text]"/>
      <dgm:spPr/>
      <dgm:t>
        <a:bodyPr/>
        <a:lstStyle/>
        <a:p>
          <a:r>
            <a:rPr lang="en-US" dirty="0" smtClean="0"/>
            <a:t>Calculation of the likelihood ratios of the n-grams that appear in the test case</a:t>
          </a:r>
          <a:endParaRPr lang="en-US" dirty="0"/>
        </a:p>
      </dgm:t>
    </dgm:pt>
    <dgm:pt modelId="{61AB3A86-2E90-D241-986D-338AA08F01FD}" type="parTrans" cxnId="{829CDFC9-060B-3A4A-A71D-BE7E889CD53A}">
      <dgm:prSet/>
      <dgm:spPr/>
      <dgm:t>
        <a:bodyPr/>
        <a:lstStyle/>
        <a:p>
          <a:endParaRPr lang="en-US"/>
        </a:p>
      </dgm:t>
    </dgm:pt>
    <dgm:pt modelId="{3F87D92D-615D-D04A-BDF6-826387EFAA8D}" type="sibTrans" cxnId="{829CDFC9-060B-3A4A-A71D-BE7E889CD53A}">
      <dgm:prSet/>
      <dgm:spPr/>
      <dgm:t>
        <a:bodyPr/>
        <a:lstStyle/>
        <a:p>
          <a:endParaRPr lang="en-US"/>
        </a:p>
      </dgm:t>
    </dgm:pt>
    <dgm:pt modelId="{82EF4DC1-C927-544A-B0A1-653CB456BD04}">
      <dgm:prSet phldrT="[Text]"/>
      <dgm:spPr/>
      <dgm:t>
        <a:bodyPr/>
        <a:lstStyle/>
        <a:p>
          <a:r>
            <a:rPr lang="en-US" dirty="0" smtClean="0"/>
            <a:t>Replacement and removal filtering with help of subject-matter experts</a:t>
          </a:r>
          <a:endParaRPr lang="en-US" dirty="0"/>
        </a:p>
      </dgm:t>
    </dgm:pt>
    <dgm:pt modelId="{5DE87A39-3F14-734E-BC3A-AF457C7388C3}" type="parTrans" cxnId="{298DF6BE-174A-AD45-BA28-3C3055B4E894}">
      <dgm:prSet/>
      <dgm:spPr/>
      <dgm:t>
        <a:bodyPr/>
        <a:lstStyle/>
        <a:p>
          <a:endParaRPr lang="en-US"/>
        </a:p>
      </dgm:t>
    </dgm:pt>
    <dgm:pt modelId="{EEDEEBEC-7933-D040-932E-B6FF7D979DE8}" type="sibTrans" cxnId="{298DF6BE-174A-AD45-BA28-3C3055B4E894}">
      <dgm:prSet/>
      <dgm:spPr/>
      <dgm:t>
        <a:bodyPr/>
        <a:lstStyle/>
        <a:p>
          <a:endParaRPr lang="en-US"/>
        </a:p>
      </dgm:t>
    </dgm:pt>
    <dgm:pt modelId="{68DD4754-E14B-A649-A3A9-1037C0664BFA}">
      <dgm:prSet phldrT="[Text]"/>
      <dgm:spPr/>
      <dgm:t>
        <a:bodyPr/>
        <a:lstStyle/>
        <a:p>
          <a:r>
            <a:rPr lang="en-US" dirty="0" smtClean="0"/>
            <a:t>Contiguous word n-gram generation</a:t>
          </a:r>
          <a:endParaRPr lang="en-US" dirty="0"/>
        </a:p>
      </dgm:t>
    </dgm:pt>
    <dgm:pt modelId="{F4AB9EFC-754C-E740-AF90-9E51A237810D}" type="parTrans" cxnId="{DC0A8D94-652F-1A40-A814-9350A542C4CD}">
      <dgm:prSet/>
      <dgm:spPr/>
      <dgm:t>
        <a:bodyPr/>
        <a:lstStyle/>
        <a:p>
          <a:endParaRPr lang="en-US"/>
        </a:p>
      </dgm:t>
    </dgm:pt>
    <dgm:pt modelId="{C2E57013-F60B-1A4D-9A79-113B45EBCA81}" type="sibTrans" cxnId="{DC0A8D94-652F-1A40-A814-9350A542C4CD}">
      <dgm:prSet/>
      <dgm:spPr/>
      <dgm:t>
        <a:bodyPr/>
        <a:lstStyle/>
        <a:p>
          <a:endParaRPr lang="en-US"/>
        </a:p>
      </dgm:t>
    </dgm:pt>
    <dgm:pt modelId="{AF5FDC85-85DA-094D-834B-709691A6F486}">
      <dgm:prSet phldrT="[Text]"/>
      <dgm:spPr/>
      <dgm:t>
        <a:bodyPr/>
        <a:lstStyle/>
        <a:p>
          <a:r>
            <a:rPr lang="en-US" dirty="0" smtClean="0"/>
            <a:t>Deciding on the class based on the informative n-grams</a:t>
          </a:r>
          <a:endParaRPr lang="en-US" dirty="0"/>
        </a:p>
      </dgm:t>
    </dgm:pt>
    <dgm:pt modelId="{8BF90320-F85F-694F-B237-25ABCE88CC56}" type="parTrans" cxnId="{090C9464-E5A4-1948-A6B7-06342E2C706C}">
      <dgm:prSet/>
      <dgm:spPr/>
      <dgm:t>
        <a:bodyPr/>
        <a:lstStyle/>
        <a:p>
          <a:endParaRPr lang="en-US"/>
        </a:p>
      </dgm:t>
    </dgm:pt>
    <dgm:pt modelId="{06F5753D-0C1C-5345-8C7C-711676888BFA}" type="sibTrans" cxnId="{090C9464-E5A4-1948-A6B7-06342E2C706C}">
      <dgm:prSet/>
      <dgm:spPr/>
      <dgm:t>
        <a:bodyPr/>
        <a:lstStyle/>
        <a:p>
          <a:endParaRPr lang="en-US"/>
        </a:p>
      </dgm:t>
    </dgm:pt>
    <dgm:pt modelId="{768B611A-0312-2B4F-AF9B-F915072AEEDF}" type="pres">
      <dgm:prSet presAssocID="{07359C79-868D-E848-9EC1-287306CD871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022131-F5BD-B542-BD50-CA70960CFFE4}" type="pres">
      <dgm:prSet presAssocID="{07359C79-868D-E848-9EC1-287306CD871B}" presName="arrow" presStyleLbl="bgShp" presStyleIdx="0" presStyleCnt="1" custScaleX="115462" custScaleY="98838"/>
      <dgm:spPr/>
    </dgm:pt>
    <dgm:pt modelId="{BE741A88-1151-234C-B142-05B760514FA5}" type="pres">
      <dgm:prSet presAssocID="{07359C79-868D-E848-9EC1-287306CD871B}" presName="linearProcess" presStyleCnt="0"/>
      <dgm:spPr/>
    </dgm:pt>
    <dgm:pt modelId="{2E11F12D-4821-5340-A780-79C81178B1F5}" type="pres">
      <dgm:prSet presAssocID="{754A96EC-657D-6947-B5EC-407E1A2DBD0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2EAEE-708B-7440-BEBF-77CEB51B8778}" type="pres">
      <dgm:prSet presAssocID="{46926527-6866-0449-99AC-6799D2D2DE45}" presName="sibTrans" presStyleCnt="0"/>
      <dgm:spPr/>
    </dgm:pt>
    <dgm:pt modelId="{4F8175B8-F375-7447-81F5-A07EB22F1055}" type="pres">
      <dgm:prSet presAssocID="{82EF4DC1-C927-544A-B0A1-653CB456BD04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D04FD-8C96-1442-9102-3C8CC962ED55}" type="pres">
      <dgm:prSet presAssocID="{EEDEEBEC-7933-D040-932E-B6FF7D979DE8}" presName="sibTrans" presStyleCnt="0"/>
      <dgm:spPr/>
    </dgm:pt>
    <dgm:pt modelId="{EA738F4C-EA5E-6045-8CA1-85184CC77F24}" type="pres">
      <dgm:prSet presAssocID="{68DD4754-E14B-A649-A3A9-1037C0664BF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2593A-5201-8D4B-9524-4868799AED5D}" type="pres">
      <dgm:prSet presAssocID="{C2E57013-F60B-1A4D-9A79-113B45EBCA81}" presName="sibTrans" presStyleCnt="0"/>
      <dgm:spPr/>
    </dgm:pt>
    <dgm:pt modelId="{5C50419D-050B-874B-9DA7-CA7ADD932F11}" type="pres">
      <dgm:prSet presAssocID="{642DEDA2-BBBC-5D4B-A429-2A9D6B620023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91F69-EB9B-0B44-B5AF-9EDCD5D0F166}" type="pres">
      <dgm:prSet presAssocID="{B2B0DBF9-4FD5-C94F-AE14-26E8A62FF5D8}" presName="sibTrans" presStyleCnt="0"/>
      <dgm:spPr/>
    </dgm:pt>
    <dgm:pt modelId="{6B1F1DC0-A1F3-B246-973B-E2C8210AB5C7}" type="pres">
      <dgm:prSet presAssocID="{FAD858B0-1B1B-EF40-BB26-5A932532572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B24BC-74C9-3D41-AF87-EEAFBDEE1061}" type="pres">
      <dgm:prSet presAssocID="{3F87D92D-615D-D04A-BDF6-826387EFAA8D}" presName="sibTrans" presStyleCnt="0"/>
      <dgm:spPr/>
    </dgm:pt>
    <dgm:pt modelId="{15D998FB-9813-0247-A1CF-A141BC2E34F8}" type="pres">
      <dgm:prSet presAssocID="{AF5FDC85-85DA-094D-834B-709691A6F48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62E10C-5877-854E-AF6D-B1F2C6204F36}" type="presOf" srcId="{82EF4DC1-C927-544A-B0A1-653CB456BD04}" destId="{4F8175B8-F375-7447-81F5-A07EB22F1055}" srcOrd="0" destOrd="0" presId="urn:microsoft.com/office/officeart/2005/8/layout/hProcess9"/>
    <dgm:cxn modelId="{E36669F8-31E0-8042-AFDA-200B885FA7ED}" type="presOf" srcId="{68DD4754-E14B-A649-A3A9-1037C0664BFA}" destId="{EA738F4C-EA5E-6045-8CA1-85184CC77F24}" srcOrd="0" destOrd="0" presId="urn:microsoft.com/office/officeart/2005/8/layout/hProcess9"/>
    <dgm:cxn modelId="{AD390542-58B9-444E-BE03-184C9CE6709B}" srcId="{07359C79-868D-E848-9EC1-287306CD871B}" destId="{642DEDA2-BBBC-5D4B-A429-2A9D6B620023}" srcOrd="3" destOrd="0" parTransId="{C3AF1824-D9B2-D143-BDA0-D1911F45464B}" sibTransId="{B2B0DBF9-4FD5-C94F-AE14-26E8A62FF5D8}"/>
    <dgm:cxn modelId="{036032E9-08DC-364D-827B-FDF4D13A66D5}" type="presOf" srcId="{07359C79-868D-E848-9EC1-287306CD871B}" destId="{768B611A-0312-2B4F-AF9B-F915072AEEDF}" srcOrd="0" destOrd="0" presId="urn:microsoft.com/office/officeart/2005/8/layout/hProcess9"/>
    <dgm:cxn modelId="{298DF6BE-174A-AD45-BA28-3C3055B4E894}" srcId="{07359C79-868D-E848-9EC1-287306CD871B}" destId="{82EF4DC1-C927-544A-B0A1-653CB456BD04}" srcOrd="1" destOrd="0" parTransId="{5DE87A39-3F14-734E-BC3A-AF457C7388C3}" sibTransId="{EEDEEBEC-7933-D040-932E-B6FF7D979DE8}"/>
    <dgm:cxn modelId="{2B3DEB22-AAEB-B84A-AEBC-A96A36BA61A1}" type="presOf" srcId="{754A96EC-657D-6947-B5EC-407E1A2DBD0E}" destId="{2E11F12D-4821-5340-A780-79C81178B1F5}" srcOrd="0" destOrd="0" presId="urn:microsoft.com/office/officeart/2005/8/layout/hProcess9"/>
    <dgm:cxn modelId="{60075CDB-AFD3-C040-A2E4-A9007AB06F8C}" srcId="{07359C79-868D-E848-9EC1-287306CD871B}" destId="{754A96EC-657D-6947-B5EC-407E1A2DBD0E}" srcOrd="0" destOrd="0" parTransId="{DF425296-A135-7040-8E85-5606BD348691}" sibTransId="{46926527-6866-0449-99AC-6799D2D2DE45}"/>
    <dgm:cxn modelId="{829CDFC9-060B-3A4A-A71D-BE7E889CD53A}" srcId="{07359C79-868D-E848-9EC1-287306CD871B}" destId="{FAD858B0-1B1B-EF40-BB26-5A9325325726}" srcOrd="4" destOrd="0" parTransId="{61AB3A86-2E90-D241-986D-338AA08F01FD}" sibTransId="{3F87D92D-615D-D04A-BDF6-826387EFAA8D}"/>
    <dgm:cxn modelId="{8F53785B-390B-8B44-B746-73489EC6F38C}" type="presOf" srcId="{FAD858B0-1B1B-EF40-BB26-5A9325325726}" destId="{6B1F1DC0-A1F3-B246-973B-E2C8210AB5C7}" srcOrd="0" destOrd="0" presId="urn:microsoft.com/office/officeart/2005/8/layout/hProcess9"/>
    <dgm:cxn modelId="{5E01E143-47B6-2C48-B4F2-CB81EC5E9298}" type="presOf" srcId="{AF5FDC85-85DA-094D-834B-709691A6F486}" destId="{15D998FB-9813-0247-A1CF-A141BC2E34F8}" srcOrd="0" destOrd="0" presId="urn:microsoft.com/office/officeart/2005/8/layout/hProcess9"/>
    <dgm:cxn modelId="{A05B165A-22F4-E048-83F2-EF30825515A1}" type="presOf" srcId="{642DEDA2-BBBC-5D4B-A429-2A9D6B620023}" destId="{5C50419D-050B-874B-9DA7-CA7ADD932F11}" srcOrd="0" destOrd="0" presId="urn:microsoft.com/office/officeart/2005/8/layout/hProcess9"/>
    <dgm:cxn modelId="{DC0A8D94-652F-1A40-A814-9350A542C4CD}" srcId="{07359C79-868D-E848-9EC1-287306CD871B}" destId="{68DD4754-E14B-A649-A3A9-1037C0664BFA}" srcOrd="2" destOrd="0" parTransId="{F4AB9EFC-754C-E740-AF90-9E51A237810D}" sibTransId="{C2E57013-F60B-1A4D-9A79-113B45EBCA81}"/>
    <dgm:cxn modelId="{090C9464-E5A4-1948-A6B7-06342E2C706C}" srcId="{07359C79-868D-E848-9EC1-287306CD871B}" destId="{AF5FDC85-85DA-094D-834B-709691A6F486}" srcOrd="5" destOrd="0" parTransId="{8BF90320-F85F-694F-B237-25ABCE88CC56}" sibTransId="{06F5753D-0C1C-5345-8C7C-711676888BFA}"/>
    <dgm:cxn modelId="{0115702E-6959-C449-B24C-511CD96D07B3}" type="presParOf" srcId="{768B611A-0312-2B4F-AF9B-F915072AEEDF}" destId="{36022131-F5BD-B542-BD50-CA70960CFFE4}" srcOrd="0" destOrd="0" presId="urn:microsoft.com/office/officeart/2005/8/layout/hProcess9"/>
    <dgm:cxn modelId="{C8443176-5355-C245-8BAD-74564DC13E1E}" type="presParOf" srcId="{768B611A-0312-2B4F-AF9B-F915072AEEDF}" destId="{BE741A88-1151-234C-B142-05B760514FA5}" srcOrd="1" destOrd="0" presId="urn:microsoft.com/office/officeart/2005/8/layout/hProcess9"/>
    <dgm:cxn modelId="{6E32A9A1-6C6C-B045-812D-44A8E2DC8681}" type="presParOf" srcId="{BE741A88-1151-234C-B142-05B760514FA5}" destId="{2E11F12D-4821-5340-A780-79C81178B1F5}" srcOrd="0" destOrd="0" presId="urn:microsoft.com/office/officeart/2005/8/layout/hProcess9"/>
    <dgm:cxn modelId="{AF453AB4-43D4-F24C-ABA2-643CAE1F6A83}" type="presParOf" srcId="{BE741A88-1151-234C-B142-05B760514FA5}" destId="{23A2EAEE-708B-7440-BEBF-77CEB51B8778}" srcOrd="1" destOrd="0" presId="urn:microsoft.com/office/officeart/2005/8/layout/hProcess9"/>
    <dgm:cxn modelId="{ADA9C9A9-B634-A74B-A470-F75D4C3582CB}" type="presParOf" srcId="{BE741A88-1151-234C-B142-05B760514FA5}" destId="{4F8175B8-F375-7447-81F5-A07EB22F1055}" srcOrd="2" destOrd="0" presId="urn:microsoft.com/office/officeart/2005/8/layout/hProcess9"/>
    <dgm:cxn modelId="{BBB6BD93-6870-2941-AD88-CEC7748C1CD6}" type="presParOf" srcId="{BE741A88-1151-234C-B142-05B760514FA5}" destId="{E38D04FD-8C96-1442-9102-3C8CC962ED55}" srcOrd="3" destOrd="0" presId="urn:microsoft.com/office/officeart/2005/8/layout/hProcess9"/>
    <dgm:cxn modelId="{767CAE06-5A66-6647-B57A-AFE05BBDEC86}" type="presParOf" srcId="{BE741A88-1151-234C-B142-05B760514FA5}" destId="{EA738F4C-EA5E-6045-8CA1-85184CC77F24}" srcOrd="4" destOrd="0" presId="urn:microsoft.com/office/officeart/2005/8/layout/hProcess9"/>
    <dgm:cxn modelId="{20B5967E-BBE2-D644-A9D5-72ACDE86AC1C}" type="presParOf" srcId="{BE741A88-1151-234C-B142-05B760514FA5}" destId="{2B62593A-5201-8D4B-9524-4868799AED5D}" srcOrd="5" destOrd="0" presId="urn:microsoft.com/office/officeart/2005/8/layout/hProcess9"/>
    <dgm:cxn modelId="{2722A05E-1285-3E42-9FB7-559743DAE82B}" type="presParOf" srcId="{BE741A88-1151-234C-B142-05B760514FA5}" destId="{5C50419D-050B-874B-9DA7-CA7ADD932F11}" srcOrd="6" destOrd="0" presId="urn:microsoft.com/office/officeart/2005/8/layout/hProcess9"/>
    <dgm:cxn modelId="{0EE38625-DA33-444C-B752-CDBA991FA87A}" type="presParOf" srcId="{BE741A88-1151-234C-B142-05B760514FA5}" destId="{1A691F69-EB9B-0B44-B5AF-9EDCD5D0F166}" srcOrd="7" destOrd="0" presId="urn:microsoft.com/office/officeart/2005/8/layout/hProcess9"/>
    <dgm:cxn modelId="{5E74A56D-B661-3E45-A9D6-AD1A59AA8F9E}" type="presParOf" srcId="{BE741A88-1151-234C-B142-05B760514FA5}" destId="{6B1F1DC0-A1F3-B246-973B-E2C8210AB5C7}" srcOrd="8" destOrd="0" presId="urn:microsoft.com/office/officeart/2005/8/layout/hProcess9"/>
    <dgm:cxn modelId="{4A434648-774F-FE4C-9CCC-E27DFF3555B1}" type="presParOf" srcId="{BE741A88-1151-234C-B142-05B760514FA5}" destId="{B17B24BC-74C9-3D41-AF87-EEAFBDEE1061}" srcOrd="9" destOrd="0" presId="urn:microsoft.com/office/officeart/2005/8/layout/hProcess9"/>
    <dgm:cxn modelId="{D6C41D3C-5F2C-9D4A-929C-3A9F61865190}" type="presParOf" srcId="{BE741A88-1151-234C-B142-05B760514FA5}" destId="{15D998FB-9813-0247-A1CF-A141BC2E34F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2131-F5BD-B542-BD50-CA70960CFFE4}">
      <dsp:nvSpPr>
        <dsp:cNvPr id="0" name=""/>
        <dsp:cNvSpPr/>
      </dsp:nvSpPr>
      <dsp:spPr>
        <a:xfrm>
          <a:off x="232810" y="73491"/>
          <a:ext cx="24604178" cy="125022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11F12D-4821-5340-A780-79C81178B1F5}">
      <dsp:nvSpPr>
        <dsp:cNvPr id="0" name=""/>
        <dsp:cNvSpPr/>
      </dsp:nvSpPr>
      <dsp:spPr>
        <a:xfrm>
          <a:off x="2757" y="3794760"/>
          <a:ext cx="3724969" cy="505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Sentence breaking (Stanford Core NLP)</a:t>
          </a:r>
          <a:endParaRPr lang="en-US" sz="4100" kern="1200" dirty="0"/>
        </a:p>
      </dsp:txBody>
      <dsp:txXfrm>
        <a:off x="184595" y="3976598"/>
        <a:ext cx="3361293" cy="4696004"/>
      </dsp:txXfrm>
    </dsp:sp>
    <dsp:sp modelId="{4F8175B8-F375-7447-81F5-A07EB22F1055}">
      <dsp:nvSpPr>
        <dsp:cNvPr id="0" name=""/>
        <dsp:cNvSpPr/>
      </dsp:nvSpPr>
      <dsp:spPr>
        <a:xfrm>
          <a:off x="4270620" y="3794760"/>
          <a:ext cx="3724969" cy="505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Replacement and removal filtering with help of subject-matter experts</a:t>
          </a:r>
          <a:endParaRPr lang="en-US" sz="4100" kern="1200" dirty="0"/>
        </a:p>
      </dsp:txBody>
      <dsp:txXfrm>
        <a:off x="4452458" y="3976598"/>
        <a:ext cx="3361293" cy="4696004"/>
      </dsp:txXfrm>
    </dsp:sp>
    <dsp:sp modelId="{EA738F4C-EA5E-6045-8CA1-85184CC77F24}">
      <dsp:nvSpPr>
        <dsp:cNvPr id="0" name=""/>
        <dsp:cNvSpPr/>
      </dsp:nvSpPr>
      <dsp:spPr>
        <a:xfrm>
          <a:off x="8538483" y="3794760"/>
          <a:ext cx="3724969" cy="505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Contiguous word n-gram generation</a:t>
          </a:r>
          <a:endParaRPr lang="en-US" sz="4100" kern="1200" dirty="0"/>
        </a:p>
      </dsp:txBody>
      <dsp:txXfrm>
        <a:off x="8720321" y="3976598"/>
        <a:ext cx="3361293" cy="4696004"/>
      </dsp:txXfrm>
    </dsp:sp>
    <dsp:sp modelId="{5C50419D-050B-874B-9DA7-CA7ADD932F11}">
      <dsp:nvSpPr>
        <dsp:cNvPr id="0" name=""/>
        <dsp:cNvSpPr/>
      </dsp:nvSpPr>
      <dsp:spPr>
        <a:xfrm>
          <a:off x="12806346" y="3794760"/>
          <a:ext cx="3724969" cy="505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Normalization of numeric values</a:t>
          </a:r>
          <a:endParaRPr lang="en-US" sz="4100" kern="1200" dirty="0"/>
        </a:p>
      </dsp:txBody>
      <dsp:txXfrm>
        <a:off x="12988184" y="3976598"/>
        <a:ext cx="3361293" cy="4696004"/>
      </dsp:txXfrm>
    </dsp:sp>
    <dsp:sp modelId="{6B1F1DC0-A1F3-B246-973B-E2C8210AB5C7}">
      <dsp:nvSpPr>
        <dsp:cNvPr id="0" name=""/>
        <dsp:cNvSpPr/>
      </dsp:nvSpPr>
      <dsp:spPr>
        <a:xfrm>
          <a:off x="17074209" y="3794760"/>
          <a:ext cx="3724969" cy="505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Calculation of the likelihood ratios of the n-grams that appear in the test case</a:t>
          </a:r>
          <a:endParaRPr lang="en-US" sz="4100" kern="1200" dirty="0"/>
        </a:p>
      </dsp:txBody>
      <dsp:txXfrm>
        <a:off x="17256047" y="3976598"/>
        <a:ext cx="3361293" cy="4696004"/>
      </dsp:txXfrm>
    </dsp:sp>
    <dsp:sp modelId="{15D998FB-9813-0247-A1CF-A141BC2E34F8}">
      <dsp:nvSpPr>
        <dsp:cNvPr id="0" name=""/>
        <dsp:cNvSpPr/>
      </dsp:nvSpPr>
      <dsp:spPr>
        <a:xfrm>
          <a:off x="21342072" y="3794760"/>
          <a:ext cx="3724969" cy="505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Deciding on the class based on the informative n-grams</a:t>
          </a:r>
          <a:endParaRPr lang="en-US" sz="4100" kern="1200" dirty="0"/>
        </a:p>
      </dsp:txBody>
      <dsp:txXfrm>
        <a:off x="21523910" y="3976598"/>
        <a:ext cx="3361293" cy="469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2498496"/>
            <a:ext cx="27980640" cy="8624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2799040"/>
            <a:ext cx="2304288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9453036"/>
            <a:ext cx="26660477" cy="2013915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9453036"/>
            <a:ext cx="79444213" cy="201391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5853816"/>
            <a:ext cx="27980640" cy="799084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7052719"/>
            <a:ext cx="27980640" cy="880109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55079053"/>
            <a:ext cx="53052343" cy="15576550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55079053"/>
            <a:ext cx="53052347" cy="15576550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11210"/>
            <a:ext cx="29626560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005996"/>
            <a:ext cx="14544677" cy="375327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759266"/>
            <a:ext cx="14544677" cy="231808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005996"/>
            <a:ext cx="14550390" cy="375327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759266"/>
            <a:ext cx="14550390" cy="231808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601893"/>
            <a:ext cx="10829927" cy="68173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601896"/>
            <a:ext cx="18402300" cy="343382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419256"/>
            <a:ext cx="10829927" cy="27520903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8163520"/>
            <a:ext cx="19751040" cy="332486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594947"/>
            <a:ext cx="19751040" cy="2414016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1488383"/>
            <a:ext cx="19751040" cy="472185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611210"/>
            <a:ext cx="29626560" cy="67056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387843"/>
            <a:ext cx="29626560" cy="26552316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7290589"/>
            <a:ext cx="7680960" cy="21420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CBB5-83E6-4C67-B4FC-BCD1EA0963E3}" type="datetimeFigureOut">
              <a:rPr lang="en-US" smtClean="0"/>
              <a:pPr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7290589"/>
            <a:ext cx="10424160" cy="21420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7290589"/>
            <a:ext cx="7680960" cy="21420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871D-84FC-4206-B3D8-DB0206512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4180088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gif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jpeg"/><Relationship Id="rId8" Type="http://schemas.microsoft.com/office/2007/relationships/hdphoto" Target="../media/hdphoto1.wdp"/><Relationship Id="rId9" Type="http://schemas.openxmlformats.org/officeDocument/2006/relationships/image" Target="../media/image2.gif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9144" y="34747200"/>
            <a:ext cx="32918400" cy="54864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72071110"/>
              </p:ext>
            </p:extLst>
          </p:nvPr>
        </p:nvGraphicFramePr>
        <p:xfrm>
          <a:off x="762000" y="25527000"/>
          <a:ext cx="25069800" cy="1264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32918400" cy="54864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LI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C4C4C4"/>
              </a:clrFrom>
              <a:clrTo>
                <a:srgbClr val="C4C4C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4325"/>
            <a:ext cx="35623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496800" y="609600"/>
            <a:ext cx="1965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b="1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Mining Progress Notes for Prediction of Activities of Daily Living </a:t>
            </a:r>
            <a:endParaRPr lang="en-US" sz="800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2575" y="3505200"/>
            <a:ext cx="232868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TALHA OZ, CHE NGUFOR, JANUSZ WOJTUSIAK</a:t>
            </a:r>
          </a:p>
          <a:p>
            <a:pPr algn="r"/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Center for Discovery Science and Health Informatics, George Mason University, Fairfax, </a:t>
            </a:r>
            <a:r>
              <a:rPr 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895600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RESEARCH AND EDUCATION </a:t>
            </a:r>
            <a:r>
              <a:rPr lang="en-US" sz="4000" b="1" dirty="0" smtClean="0">
                <a:solidFill>
                  <a:srgbClr val="FF0000"/>
                </a:solidFill>
              </a:rPr>
              <a:t>IN </a:t>
            </a:r>
            <a:r>
              <a:rPr lang="en-US" sz="4000" b="1" dirty="0">
                <a:solidFill>
                  <a:srgbClr val="FF0000"/>
                </a:solidFill>
              </a:rPr>
              <a:t>MACHINE LEARNING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8404800"/>
            <a:ext cx="3108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logo.gmu.edu/webguide/logos/black_190.gif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633400"/>
            <a:ext cx="1809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854047" y="5486400"/>
            <a:ext cx="14706600" cy="8001000"/>
            <a:chOff x="838200" y="8153400"/>
            <a:chExt cx="14706600" cy="1836241"/>
          </a:xfrm>
        </p:grpSpPr>
        <p:sp>
          <p:nvSpPr>
            <p:cNvPr id="2" name="TextBox 1"/>
            <p:cNvSpPr txBox="1"/>
            <p:nvPr/>
          </p:nvSpPr>
          <p:spPr>
            <a:xfrm>
              <a:off x="838200" y="8153400"/>
              <a:ext cx="5239009" cy="233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INTRODUCTION</a:t>
              </a:r>
              <a:endPara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0" y="9220200"/>
              <a:ext cx="147066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35264" y="38927782"/>
            <a:ext cx="7458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Learning and Inference Laboratory</a:t>
            </a:r>
          </a:p>
          <a:p>
            <a:r>
              <a:rPr lang="en-US" sz="3200" dirty="0" smtClean="0"/>
              <a:t>College of Health and Human Services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04370" y="38927782"/>
            <a:ext cx="48756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4400 University Dr. MSN 1J3</a:t>
            </a:r>
          </a:p>
          <a:p>
            <a:pPr algn="r"/>
            <a:r>
              <a:rPr lang="en-US" sz="3200" dirty="0" smtClean="0"/>
              <a:t>Fairfax, VA 22030, USA</a:t>
            </a:r>
            <a:endParaRPr lang="en-US" sz="3200" dirty="0"/>
          </a:p>
        </p:txBody>
      </p:sp>
      <p:pic>
        <p:nvPicPr>
          <p:cNvPr id="1028" name="Picture 4" descr="qrcod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175" y="38585774"/>
            <a:ext cx="14192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401800" y="39068514"/>
            <a:ext cx="4011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www.mli.gmu.edu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38200" y="17221200"/>
            <a:ext cx="14782800" cy="5170646"/>
            <a:chOff x="17221200" y="8153400"/>
            <a:chExt cx="14782800" cy="5170646"/>
          </a:xfrm>
        </p:grpSpPr>
        <p:sp>
          <p:nvSpPr>
            <p:cNvPr id="32" name="TextBox 31"/>
            <p:cNvSpPr txBox="1"/>
            <p:nvPr/>
          </p:nvSpPr>
          <p:spPr>
            <a:xfrm>
              <a:off x="17221200" y="8153400"/>
              <a:ext cx="19831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  <a:endPara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221200" y="9169063"/>
              <a:ext cx="14782800" cy="4154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buFontTx/>
                <a:buChar char="-"/>
              </a:pP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data included 1045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labeled progress notes and 10-fold cross validation technique to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models. Models are learned for each activity from </a:t>
              </a:r>
              <a:r>
                <a:rPr lang="en-US" sz="4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Barthel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index separately.</a:t>
              </a:r>
            </a:p>
            <a:p>
              <a:pPr marL="571500" indent="-571500" algn="just">
                <a:buFontTx/>
                <a:buChar char="-"/>
              </a:pP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dataset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 imbalanced: e.g. for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Bladder Control ADL, about 776 of the training cases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are negative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164 of them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are positive. Remaining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105 notes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are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used for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validation.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38200" y="12422862"/>
            <a:ext cx="14782800" cy="4645938"/>
            <a:chOff x="17221200" y="8001000"/>
            <a:chExt cx="14782800" cy="4645938"/>
          </a:xfrm>
        </p:grpSpPr>
        <p:sp>
          <p:nvSpPr>
            <p:cNvPr id="65" name="TextBox 64"/>
            <p:cNvSpPr txBox="1"/>
            <p:nvPr/>
          </p:nvSpPr>
          <p:spPr>
            <a:xfrm>
              <a:off x="17221200" y="8001000"/>
              <a:ext cx="35835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OBJECTIVE</a:t>
              </a:r>
              <a:endPara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21200" y="9169063"/>
              <a:ext cx="14782800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research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focuses on finding a method for accurately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predicting a particular ADL status of a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patient (test case) given a set of progress notes. To do so, models are learned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from progress notes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representing patients with known values of ADL, as measured by </a:t>
              </a:r>
              <a:r>
                <a:rPr lang="en-US" sz="4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Barthel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indices assessed by clinicians.</a:t>
              </a:r>
              <a:endPara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21252"/>
              </p:ext>
            </p:extLst>
          </p:nvPr>
        </p:nvGraphicFramePr>
        <p:xfrm>
          <a:off x="26136600" y="27508200"/>
          <a:ext cx="5486400" cy="842683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3733800"/>
                <a:gridCol w="1752600"/>
              </a:tblGrid>
              <a:tr h="144152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ADL category</a:t>
                      </a:r>
                      <a:endParaRPr lang="en-US" sz="4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Status</a:t>
                      </a:r>
                      <a:endParaRPr lang="en-US" sz="4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Eating</a:t>
                      </a: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Transferring</a:t>
                      </a: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Grooming</a:t>
                      </a: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Toileting</a:t>
                      </a: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Bathing</a:t>
                      </a:r>
                      <a:endParaRPr lang="en-US" sz="4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Walking</a:t>
                      </a: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Dressing</a:t>
                      </a: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Bowel Incontinence</a:t>
                      </a:r>
                      <a:endParaRPr lang="en-US" sz="4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720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Bladder Control</a:t>
                      </a: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6764000" y="18745200"/>
            <a:ext cx="14782800" cy="7100709"/>
            <a:chOff x="17221200" y="8153400"/>
            <a:chExt cx="14782800" cy="7100709"/>
          </a:xfrm>
        </p:grpSpPr>
        <p:sp>
          <p:nvSpPr>
            <p:cNvPr id="39" name="TextBox 38"/>
            <p:cNvSpPr txBox="1"/>
            <p:nvPr/>
          </p:nvSpPr>
          <p:spPr>
            <a:xfrm>
              <a:off x="17221200" y="8153400"/>
              <a:ext cx="74432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&amp; Future Work</a:t>
              </a:r>
              <a:endPara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221200" y="9067800"/>
              <a:ext cx="14782800" cy="618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buFontTx/>
                <a:buChar char="-"/>
              </a:pP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initial work explored several approaches based on likelihood ratios of n-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grams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This has led to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observation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limitations related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the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size of the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dataset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used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Also, the results have not been validated for clinical adequacy.</a:t>
              </a:r>
            </a:p>
            <a:p>
              <a:pPr marL="571500" indent="-571500" algn="just">
                <a:buFontTx/>
                <a:buChar char="-"/>
              </a:pPr>
              <a:endPara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571500" indent="-571500" algn="just">
                <a:buFontTx/>
                <a:buChar char="-"/>
              </a:pP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features to be incorporated: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part-of-speech (POS) from Stanford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tagger,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 information, word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representations: LDA/LSI or Brown clustering, and semantic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categories of words based on UMLS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lookup, </a:t>
              </a:r>
              <a:r>
                <a:rPr lang="en-US" sz="4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MetaMap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</a:t>
              </a:r>
              <a:r>
                <a:rPr lang="en-US" sz="4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cTAKEs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outputs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353568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QE6U1E65\MC900432537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33451800"/>
            <a:ext cx="526946" cy="5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345186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298704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306324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800" y="327660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320802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313944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User\AppData\Local\Microsoft\Windows\Temporary Internet Files\Content.IE5\PGFT00PA\MM900185588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29184600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838200" y="6477000"/>
            <a:ext cx="14935200" cy="563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healthcare, </a:t>
            </a:r>
            <a:r>
              <a:rPr lang="en-US" sz="4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activities </a:t>
            </a:r>
            <a:r>
              <a:rPr lang="en-US" sz="4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daily living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(ADLs)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 a set of measurements for evaluating a 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person’s independence and capability in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performing various activities related to normal life. It is particularly important when evaluating elderly and disabled.</a:t>
            </a:r>
          </a:p>
          <a:p>
            <a:pPr algn="just">
              <a:spcBef>
                <a:spcPts val="1000"/>
              </a:spcBef>
            </a:pP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scientists and clinical practitioners exploit the electronic health records to analyze data and discover patterns. A dominant 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subset of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EHRs data is unstructured clinical notes, which include wealth of information not available in coded form.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8200" y="22555200"/>
            <a:ext cx="14782800" cy="4620880"/>
            <a:chOff x="838200" y="24536387"/>
            <a:chExt cx="14782800" cy="4620880"/>
          </a:xfrm>
        </p:grpSpPr>
        <p:grpSp>
          <p:nvGrpSpPr>
            <p:cNvPr id="41" name="Group 40"/>
            <p:cNvGrpSpPr/>
            <p:nvPr/>
          </p:nvGrpSpPr>
          <p:grpSpPr>
            <a:xfrm>
              <a:off x="838200" y="24536387"/>
              <a:ext cx="14782800" cy="4620880"/>
              <a:chOff x="17221200" y="8153399"/>
              <a:chExt cx="14782800" cy="264027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7221200" y="8153399"/>
                <a:ext cx="14706600" cy="5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Initial Experiments</a:t>
                </a:r>
                <a:endParaRPr lang="en-US" sz="6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7221200" y="8806489"/>
                <a:ext cx="14782800" cy="1987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 the pilot project </a:t>
                </a:r>
                <a:r>
                  <a:rPr lang="en-US" sz="44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presented here, </a:t>
                </a:r>
                <a:r>
                  <a:rPr lang="en-US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N-grams </a:t>
                </a:r>
                <a:r>
                  <a:rPr 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which have high predictive power as measured by likelihood ratios, statistical significances and their expected </a:t>
                </a:r>
                <a:r>
                  <a:rPr lang="en-US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values have been identified. </a:t>
                </a:r>
                <a:r>
                  <a:rPr 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Design of </a:t>
                </a:r>
                <a:r>
                  <a:rPr lang="en-US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system, and obtained classifier’s </a:t>
                </a:r>
                <a:r>
                  <a:rPr 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receiver operating </a:t>
                </a:r>
                <a:r>
                  <a:rPr lang="en-US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characteristic (ROC curve) are presented below.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1600200" y="25831800"/>
              <a:ext cx="14020800" cy="1143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68277" y="2525843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74833"/>
              </p:ext>
            </p:extLst>
          </p:nvPr>
        </p:nvGraphicFramePr>
        <p:xfrm>
          <a:off x="17526000" y="6477000"/>
          <a:ext cx="14020800" cy="385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0"/>
                <a:gridCol w="175260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Most</a:t>
                      </a:r>
                      <a:r>
                        <a:rPr lang="en-US" sz="4400" b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 predictive n-</a:t>
                      </a:r>
                      <a:r>
                        <a:rPr lang="en-US" sz="4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grams for Bladder Control ADL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LR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kinesiotherapy progress standard kinesiotherapy ms</a:t>
                      </a:r>
                      <a:endParaRPr lang="en-US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14.2</a:t>
                      </a:r>
                      <a:endParaRPr lang="en-US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 dirty="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impairment group 2SD0 brain dysfunction</a:t>
                      </a:r>
                      <a:endParaRPr lang="en-US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14.2</a:t>
                      </a:r>
                      <a:endParaRPr lang="en-US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 dirty="0" err="1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eud</a:t>
                      </a:r>
                      <a:r>
                        <a:rPr lang="en-US" sz="4400" dirty="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 attached </a:t>
                      </a:r>
                      <a:r>
                        <a:rPr lang="en-US" sz="4400" dirty="0" err="1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bsd</a:t>
                      </a:r>
                      <a:r>
                        <a:rPr lang="en-US" sz="4400" dirty="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 draining yellow</a:t>
                      </a:r>
                      <a:endParaRPr lang="en-US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9.46</a:t>
                      </a:r>
                      <a:endParaRPr lang="en-US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possible interventions va local gi</a:t>
                      </a:r>
                      <a:endParaRPr lang="en-US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485900" algn="l"/>
                        </a:tabLst>
                      </a:pPr>
                      <a:r>
                        <a:rPr lang="en-US" sz="4400" dirty="0">
                          <a:solidFill>
                            <a:srgbClr val="595959"/>
                          </a:solidFill>
                          <a:effectLst/>
                          <a:latin typeface="Calibri"/>
                          <a:ea typeface="Cambria"/>
                          <a:cs typeface="Times New Roman"/>
                        </a:rPr>
                        <a:t>9.46</a:t>
                      </a:r>
                      <a:endParaRPr lang="en-US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907000" y="10820400"/>
            <a:ext cx="13549312" cy="7366575"/>
            <a:chOff x="17907000" y="10820400"/>
            <a:chExt cx="13549312" cy="7366575"/>
          </a:xfrm>
        </p:grpSpPr>
        <p:grpSp>
          <p:nvGrpSpPr>
            <p:cNvPr id="33" name="Group 32"/>
            <p:cNvGrpSpPr/>
            <p:nvPr/>
          </p:nvGrpSpPr>
          <p:grpSpPr>
            <a:xfrm>
              <a:off x="18288000" y="10820400"/>
              <a:ext cx="13168312" cy="7180720"/>
              <a:chOff x="16764000" y="10420962"/>
              <a:chExt cx="14412278" cy="8339478"/>
            </a:xfrm>
          </p:grpSpPr>
          <p:pic>
            <p:nvPicPr>
              <p:cNvPr id="71" name="Picture 70" descr="C:\Users\Talha\Downloads\Fisher.png"/>
              <p:cNvPicPr/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0" y="11049000"/>
                <a:ext cx="14412278" cy="77114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81382" y="10420962"/>
                <a:ext cx="13440896" cy="89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solidFill>
                      <a:schemeClr val="accent1"/>
                    </a:solidFill>
                  </a:rPr>
                  <a:t>ROC Curve for Bladder Control ADL</a:t>
                </a:r>
                <a:endParaRPr lang="en-US" sz="44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 rot="16200000">
              <a:off x="15069801" y="14114799"/>
              <a:ext cx="6259175" cy="584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accent1"/>
                  </a:solidFill>
                </a:rPr>
                <a:t>True </a:t>
              </a:r>
              <a:r>
                <a:rPr lang="en-US" sz="3200" b="1" dirty="0">
                  <a:solidFill>
                    <a:schemeClr val="accent1"/>
                  </a:solidFill>
                </a:rPr>
                <a:t>p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ositive </a:t>
              </a:r>
              <a:r>
                <a:rPr lang="en-US" sz="3200" b="1" dirty="0">
                  <a:solidFill>
                    <a:schemeClr val="accent1"/>
                  </a:solidFill>
                </a:rPr>
                <a:t>r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ate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440400" y="17602200"/>
              <a:ext cx="12280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accent1"/>
                  </a:solidFill>
                </a:rPr>
                <a:t>False positive rate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526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Janusz Wojtusiak;Talha Oz</dc:creator>
  <cp:lastModifiedBy>Talha Oz</cp:lastModifiedBy>
  <cp:revision>211</cp:revision>
  <cp:lastPrinted>2012-11-06T19:20:21Z</cp:lastPrinted>
  <dcterms:created xsi:type="dcterms:W3CDTF">2011-12-03T03:19:26Z</dcterms:created>
  <dcterms:modified xsi:type="dcterms:W3CDTF">2013-11-18T15:00:02Z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