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9" r:id="rId3"/>
    <p:sldId id="258" r:id="rId4"/>
    <p:sldId id="266" r:id="rId5"/>
    <p:sldId id="263" r:id="rId6"/>
    <p:sldId id="264" r:id="rId7"/>
    <p:sldId id="265" r:id="rId8"/>
    <p:sldId id="261" r:id="rId9"/>
    <p:sldId id="260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528"/>
    <a:srgbClr val="45B52D"/>
    <a:srgbClr val="85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0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13B-79E6-DB4C-B5FD-3E552E95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6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4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13B-79E6-DB4C-B5FD-3E552E95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5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i.gmu.edu/toz/wordpress/2014/05/15/reproduced-standing-ovation-with-mason/" TargetMode="External"/><Relationship Id="rId4" Type="http://schemas.openxmlformats.org/officeDocument/2006/relationships/hyperlink" Target="http://ccl.northwestern.edu/netlogo/" TargetMode="External"/><Relationship Id="rId5" Type="http://schemas.openxmlformats.org/officeDocument/2006/relationships/hyperlink" Target="http://www.mli.gmu.edu/toz/readership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314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Computational Social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6142"/>
            <a:ext cx="6400800" cy="1923143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by Talha Oz</a:t>
            </a:r>
          </a:p>
          <a:p>
            <a:endParaRPr lang="en-US" dirty="0" smtClean="0"/>
          </a:p>
          <a:p>
            <a:r>
              <a:rPr lang="en-US" dirty="0" smtClean="0"/>
              <a:t>May 2014, Princeton University</a:t>
            </a:r>
          </a:p>
          <a:p>
            <a:r>
              <a:rPr lang="en-US" dirty="0" smtClean="0"/>
              <a:t>Second </a:t>
            </a:r>
            <a:r>
              <a:rPr lang="en-US" dirty="0" err="1" smtClean="0"/>
              <a:t>GrandEng</a:t>
            </a:r>
            <a:r>
              <a:rPr lang="en-US" dirty="0" smtClean="0"/>
              <a:t> Workshop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2" y="1796385"/>
            <a:ext cx="1724545" cy="816889"/>
          </a:xfrm>
          <a:prstGeom prst="rect">
            <a:avLst/>
          </a:prstGeom>
        </p:spPr>
      </p:pic>
      <p:pic>
        <p:nvPicPr>
          <p:cNvPr id="13" name="Picture 12" descr="krasnow_institut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2" y="416688"/>
            <a:ext cx="5173633" cy="1397789"/>
          </a:xfrm>
          <a:prstGeom prst="rect">
            <a:avLst/>
          </a:prstGeom>
        </p:spPr>
      </p:pic>
      <p:pic>
        <p:nvPicPr>
          <p:cNvPr id="14" name="Picture 13" descr="mason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24" y="416496"/>
            <a:ext cx="1724544" cy="1397789"/>
          </a:xfrm>
          <a:prstGeom prst="rect">
            <a:avLst/>
          </a:prstGeom>
        </p:spPr>
      </p:pic>
      <p:pic>
        <p:nvPicPr>
          <p:cNvPr id="15" name="Picture 14" descr="search_bar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34" y="1805214"/>
            <a:ext cx="5173634" cy="381215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447132" y="1662794"/>
            <a:ext cx="5317671" cy="62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Computational Social Science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01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778"/>
            <a:ext cx="8229600" cy="1143000"/>
          </a:xfrm>
        </p:spPr>
        <p:txBody>
          <a:bodyPr/>
          <a:lstStyle/>
          <a:p>
            <a:r>
              <a:rPr lang="en-US" dirty="0" smtClean="0"/>
              <a:t>Recommended Short Readings</a:t>
            </a:r>
            <a:endParaRPr lang="en-US" dirty="0"/>
          </a:p>
        </p:txBody>
      </p:sp>
      <p:pic>
        <p:nvPicPr>
          <p:cNvPr id="6" name="Picture 5" descr="Screen Shot 2014-05-17 at 6.24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87" y="1476319"/>
            <a:ext cx="4838700" cy="584200"/>
          </a:xfrm>
          <a:prstGeom prst="rect">
            <a:avLst/>
          </a:prstGeom>
        </p:spPr>
      </p:pic>
      <p:pic>
        <p:nvPicPr>
          <p:cNvPr id="7" name="Picture 6" descr="Screen Shot 2014-05-17 at 6.27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2" y="3668368"/>
            <a:ext cx="7124700" cy="482600"/>
          </a:xfrm>
          <a:prstGeom prst="rect">
            <a:avLst/>
          </a:prstGeom>
        </p:spPr>
      </p:pic>
      <p:pic>
        <p:nvPicPr>
          <p:cNvPr id="8" name="Picture 7" descr="Screen Shot 2014-05-17 at 6.26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2" y="2923733"/>
            <a:ext cx="6845300" cy="457200"/>
          </a:xfrm>
          <a:prstGeom prst="rect">
            <a:avLst/>
          </a:prstGeom>
        </p:spPr>
      </p:pic>
      <p:pic>
        <p:nvPicPr>
          <p:cNvPr id="9" name="Picture 8" descr="Screen Shot 2014-05-17 at 6.26.0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2" y="2248815"/>
            <a:ext cx="6921500" cy="495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6987" y="4265080"/>
            <a:ext cx="7124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533AD"/>
                </a:solidFill>
              </a:rPr>
              <a:t>Computational </a:t>
            </a:r>
            <a:r>
              <a:rPr lang="en-US" b="1" dirty="0">
                <a:solidFill>
                  <a:srgbClr val="8533AD"/>
                </a:solidFill>
              </a:rPr>
              <a:t>Social Science </a:t>
            </a:r>
            <a:r>
              <a:rPr lang="en-US" dirty="0">
                <a:solidFill>
                  <a:srgbClr val="8533AD"/>
                </a:solidFill>
              </a:rPr>
              <a:t>Exciting Progress and Future </a:t>
            </a:r>
            <a:r>
              <a:rPr lang="en-US" dirty="0" smtClean="0">
                <a:solidFill>
                  <a:srgbClr val="8533AD"/>
                </a:solidFill>
              </a:rPr>
              <a:t>Directions</a:t>
            </a:r>
            <a:endParaRPr lang="en-US" dirty="0">
              <a:solidFill>
                <a:srgbClr val="8533AD"/>
              </a:solidFill>
            </a:endParaRPr>
          </a:p>
          <a:p>
            <a:r>
              <a:rPr lang="en-US" sz="1600" dirty="0">
                <a:solidFill>
                  <a:srgbClr val="3EA528"/>
                </a:solidFill>
              </a:rPr>
              <a:t>D. J. </a:t>
            </a:r>
            <a:r>
              <a:rPr lang="en-US" sz="1600" dirty="0" smtClean="0">
                <a:solidFill>
                  <a:srgbClr val="3EA528"/>
                </a:solidFill>
              </a:rPr>
              <a:t>Watts, </a:t>
            </a:r>
            <a:r>
              <a:rPr lang="en-US" sz="1600" dirty="0">
                <a:solidFill>
                  <a:srgbClr val="3EA528"/>
                </a:solidFill>
              </a:rPr>
              <a:t>Bridge Natl. Acad. Eng., vol. 43/4, Winter </a:t>
            </a:r>
            <a:r>
              <a:rPr lang="en-US" sz="1600" dirty="0" smtClean="0">
                <a:solidFill>
                  <a:srgbClr val="3EA528"/>
                </a:solidFill>
              </a:rPr>
              <a:t>2013</a:t>
            </a:r>
            <a:endParaRPr lang="en-US" sz="1600" dirty="0">
              <a:solidFill>
                <a:srgbClr val="3EA52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Three fundamental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4657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modeling</a:t>
            </a:r>
          </a:p>
          <a:p>
            <a:pPr marL="857250" lvl="1" indent="-457200"/>
            <a:r>
              <a:rPr lang="en-US" dirty="0" smtClean="0"/>
              <a:t>Complexity of theoretical issues in social sciences</a:t>
            </a:r>
          </a:p>
          <a:p>
            <a:pPr marL="857250" lvl="1" indent="-457200"/>
            <a:r>
              <a:rPr lang="en-US" dirty="0" smtClean="0"/>
              <a:t>Santa Fe Institute, George Mason University</a:t>
            </a:r>
          </a:p>
          <a:p>
            <a:pPr marL="857250" lvl="1" indent="-45720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of social observational data</a:t>
            </a:r>
          </a:p>
          <a:p>
            <a:pPr lvl="1"/>
            <a:r>
              <a:rPr lang="en-US" dirty="0" smtClean="0"/>
              <a:t>Knowledge discovery and data mining</a:t>
            </a:r>
          </a:p>
          <a:p>
            <a:pPr lvl="1"/>
            <a:r>
              <a:rPr lang="en-US" dirty="0" smtClean="0"/>
              <a:t>Cell phones, emails, blogs, OSN services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Virtual lab–style experiments</a:t>
            </a:r>
          </a:p>
          <a:p>
            <a:pPr lvl="1"/>
            <a:r>
              <a:rPr lang="en-US" dirty="0" smtClean="0"/>
              <a:t>Handling large scale social experiments</a:t>
            </a:r>
          </a:p>
          <a:p>
            <a:pPr lvl="1"/>
            <a:r>
              <a:rPr lang="en-US" dirty="0" smtClean="0"/>
              <a:t>Experimental macrosociology, crowdsourcing (AMT)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6197130"/>
            <a:ext cx="85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3-fold categorization is done by D</a:t>
            </a:r>
            <a:r>
              <a:rPr lang="en-US" dirty="0"/>
              <a:t>. J. Watts, “Computational Social Science Exciting Progress and Future </a:t>
            </a:r>
            <a:r>
              <a:rPr lang="en-US" dirty="0" smtClean="0"/>
              <a:t>Directions,” </a:t>
            </a:r>
            <a:r>
              <a:rPr lang="en-US" i="1" dirty="0"/>
              <a:t>Bridge Natl. Acad. Eng.</a:t>
            </a:r>
            <a:r>
              <a:rPr lang="en-US" dirty="0"/>
              <a:t>, vol. 43/4, Winter 2013 </a:t>
            </a:r>
          </a:p>
        </p:txBody>
      </p:sp>
    </p:spTree>
    <p:extLst>
      <p:ext uri="{BB962C8B-B14F-4D97-AF65-F5344CB8AC3E}">
        <p14:creationId xmlns:p14="http://schemas.microsoft.com/office/powerpoint/2010/main" val="272766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Computation</a:t>
            </a:r>
            <a:r>
              <a:rPr lang="en-US" dirty="0" smtClean="0"/>
              <a:t> in Social Sciences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1312" cy="49634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 </a:t>
            </a:r>
            <a:r>
              <a:rPr lang="en-US" b="1" dirty="0" smtClean="0"/>
              <a:t>in</a:t>
            </a:r>
            <a:r>
              <a:rPr lang="en-US" dirty="0" smtClean="0"/>
              <a:t> theory / empirical tools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network analysis (SNA) </a:t>
            </a:r>
            <a:endParaRPr lang="en-US" dirty="0" smtClean="0"/>
          </a:p>
          <a:p>
            <a:pPr lvl="1"/>
            <a:r>
              <a:rPr lang="en-US" dirty="0"/>
              <a:t>Geospatial </a:t>
            </a:r>
            <a:r>
              <a:rPr lang="en-US" dirty="0" smtClean="0"/>
              <a:t>analysis, social GIS</a:t>
            </a:r>
          </a:p>
          <a:p>
            <a:pPr lvl="1"/>
            <a:r>
              <a:rPr lang="en-US" dirty="0" smtClean="0"/>
              <a:t>Information retrieval, web scraping</a:t>
            </a:r>
            <a:endParaRPr lang="en-US" dirty="0"/>
          </a:p>
          <a:p>
            <a:pPr lvl="1"/>
            <a:r>
              <a:rPr lang="en-US" dirty="0" smtClean="0"/>
              <a:t>Machine learning, data mining</a:t>
            </a:r>
          </a:p>
          <a:p>
            <a:pPr lvl="1"/>
            <a:r>
              <a:rPr lang="en-US" dirty="0" smtClean="0"/>
              <a:t>Computational linguistics</a:t>
            </a:r>
          </a:p>
          <a:p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b="1" dirty="0" smtClean="0"/>
              <a:t>as</a:t>
            </a:r>
            <a:r>
              <a:rPr lang="en-US" dirty="0" smtClean="0"/>
              <a:t> theory / a theoretical tool</a:t>
            </a:r>
          </a:p>
          <a:p>
            <a:pPr lvl="1"/>
            <a:r>
              <a:rPr lang="en-US" dirty="0" smtClean="0"/>
              <a:t>Modeling the behavior of the individuals &amp; institutes</a:t>
            </a:r>
          </a:p>
          <a:p>
            <a:pPr lvl="1"/>
            <a:r>
              <a:rPr lang="en-US" dirty="0" smtClean="0"/>
              <a:t>Capturing emergent behaviors of groups &amp; societies</a:t>
            </a:r>
          </a:p>
        </p:txBody>
      </p:sp>
    </p:spTree>
    <p:extLst>
      <p:ext uri="{BB962C8B-B14F-4D97-AF65-F5344CB8AC3E}">
        <p14:creationId xmlns:p14="http://schemas.microsoft.com/office/powerpoint/2010/main" val="95801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Model? [Epstein]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72" y="1600200"/>
            <a:ext cx="8686800" cy="51382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are a modeler</a:t>
            </a:r>
          </a:p>
          <a:p>
            <a:pPr lvl="1"/>
            <a:r>
              <a:rPr lang="en-US" dirty="0" smtClean="0"/>
              <a:t>Who projects or imagines how a social dynamic would unfold is running </a:t>
            </a:r>
            <a:r>
              <a:rPr lang="en-US" i="1" dirty="0" smtClean="0"/>
              <a:t>some</a:t>
            </a:r>
            <a:r>
              <a:rPr lang="en-US" dirty="0" smtClean="0"/>
              <a:t> model</a:t>
            </a:r>
          </a:p>
          <a:p>
            <a:pPr lvl="2"/>
            <a:r>
              <a:rPr lang="en-US" dirty="0" smtClean="0"/>
              <a:t>Assumptions are hidden, internal consistency untested, logical consequences &amp; relation to data is unknown</a:t>
            </a:r>
          </a:p>
          <a:p>
            <a:endParaRPr lang="en-US" dirty="0" smtClean="0"/>
          </a:p>
          <a:p>
            <a:r>
              <a:rPr lang="en-US" dirty="0" smtClean="0"/>
              <a:t>17 reasons to build models</a:t>
            </a:r>
          </a:p>
          <a:p>
            <a:pPr lvl="1"/>
            <a:r>
              <a:rPr lang="en-US" dirty="0" smtClean="0"/>
              <a:t>Predict, explain, guide data collection, illuminate core dynamics, suggest analogies, freedom to doubt, etc.</a:t>
            </a:r>
          </a:p>
          <a:p>
            <a:endParaRPr lang="en-US" dirty="0" smtClean="0"/>
          </a:p>
          <a:p>
            <a:r>
              <a:rPr lang="en-US" dirty="0" smtClean="0"/>
              <a:t>“Art is a lie that helps us see the truth” Picasso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0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41319" y="1449315"/>
            <a:ext cx="5690414" cy="2776671"/>
            <a:chOff x="3441319" y="1449315"/>
            <a:chExt cx="5690414" cy="2776671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319" y="1451413"/>
              <a:ext cx="3548407" cy="258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815" y="1449315"/>
              <a:ext cx="2168918" cy="253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029541" y="3856654"/>
              <a:ext cx="4102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u="sng" dirty="0"/>
                <a:t>Miller &amp; Page. </a:t>
              </a:r>
              <a:r>
                <a:rPr lang="en-US" i="1" u="sng" dirty="0"/>
                <a:t>Complex Adaptive Systems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I – Social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80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Selected attributes</a:t>
            </a:r>
            <a:endParaRPr lang="en-US" dirty="0"/>
          </a:p>
          <a:p>
            <a:r>
              <a:rPr lang="en-US" dirty="0" smtClean="0"/>
              <a:t>Emergence</a:t>
            </a:r>
          </a:p>
          <a:p>
            <a:pPr lvl="1"/>
            <a:r>
              <a:rPr lang="en-US" dirty="0" smtClean="0"/>
              <a:t>Reductionism (!)</a:t>
            </a:r>
          </a:p>
          <a:p>
            <a:pPr lvl="1"/>
            <a:r>
              <a:rPr lang="en-US" dirty="0" smtClean="0"/>
              <a:t>Tiles in tiles…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Complex Adaptive Systems</a:t>
            </a:r>
          </a:p>
          <a:p>
            <a:pPr lvl="1"/>
            <a:r>
              <a:rPr lang="en-US" dirty="0" smtClean="0"/>
              <a:t>Complexity. Interactions add value i.e. not in the system</a:t>
            </a:r>
          </a:p>
          <a:p>
            <a:pPr lvl="1"/>
            <a:r>
              <a:rPr lang="en-US" dirty="0" smtClean="0"/>
              <a:t>Adaptivity. Intelligence of components</a:t>
            </a:r>
          </a:p>
          <a:p>
            <a:endParaRPr lang="en-US" dirty="0" smtClean="0"/>
          </a:p>
          <a:p>
            <a:r>
              <a:rPr lang="en-US" dirty="0" smtClean="0"/>
              <a:t>Traditional modeling approaches</a:t>
            </a:r>
          </a:p>
          <a:p>
            <a:pPr lvl="1"/>
            <a:r>
              <a:rPr lang="en-US" dirty="0" smtClean="0"/>
              <a:t>Detailed verbal descriptions, mathematical analysis, thought experiments, models derived from first principles</a:t>
            </a:r>
          </a:p>
        </p:txBody>
      </p:sp>
    </p:spTree>
    <p:extLst>
      <p:ext uri="{BB962C8B-B14F-4D97-AF65-F5344CB8AC3E}">
        <p14:creationId xmlns:p14="http://schemas.microsoft.com/office/powerpoint/2010/main" val="113433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II - Neoclassical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43" y="1600200"/>
            <a:ext cx="880835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Three assumptions in neoclassical economics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People </a:t>
            </a:r>
            <a:r>
              <a:rPr lang="en-US" dirty="0"/>
              <a:t>have rational </a:t>
            </a:r>
            <a:r>
              <a:rPr lang="en-US" dirty="0" smtClean="0"/>
              <a:t>preferences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/>
              <a:t>maximize utility </a:t>
            </a:r>
            <a:r>
              <a:rPr lang="en-US" dirty="0" smtClean="0"/>
              <a:t>&amp; firms </a:t>
            </a:r>
            <a:r>
              <a:rPr lang="en-US" dirty="0"/>
              <a:t>maximize </a:t>
            </a:r>
            <a:r>
              <a:rPr lang="en-US" dirty="0" smtClean="0"/>
              <a:t>profits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People act independently </a:t>
            </a:r>
            <a:r>
              <a:rPr lang="en-US" dirty="0" smtClean="0"/>
              <a:t>with full </a:t>
            </a:r>
            <a:r>
              <a:rPr lang="en-US" dirty="0"/>
              <a:t>and relevant </a:t>
            </a:r>
            <a:r>
              <a:rPr lang="en-US" dirty="0" smtClean="0"/>
              <a:t>info.</a:t>
            </a:r>
          </a:p>
          <a:p>
            <a:endParaRPr lang="en-US" dirty="0" smtClean="0"/>
          </a:p>
          <a:p>
            <a:r>
              <a:rPr lang="en-US" dirty="0" smtClean="0"/>
              <a:t>Mathematical constraints</a:t>
            </a:r>
            <a:endParaRPr lang="en-US" dirty="0"/>
          </a:p>
          <a:p>
            <a:pPr lvl="1"/>
            <a:r>
              <a:rPr lang="en-US" dirty="0" smtClean="0"/>
              <a:t>Agents subsumed </a:t>
            </a:r>
            <a:r>
              <a:rPr lang="en-US" dirty="0"/>
              <a:t>into a single </a:t>
            </a:r>
            <a:r>
              <a:rPr lang="en-US" i="1" dirty="0" smtClean="0"/>
              <a:t>representative</a:t>
            </a:r>
            <a:r>
              <a:rPr lang="en-US" dirty="0" smtClean="0"/>
              <a:t> agent</a:t>
            </a:r>
          </a:p>
          <a:p>
            <a:pPr lvl="1"/>
            <a:r>
              <a:rPr lang="en-US" dirty="0" smtClean="0"/>
              <a:t>Computation used to solve numerical methods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815"/>
            <a:ext cx="8229600" cy="1143000"/>
          </a:xfrm>
        </p:spPr>
        <p:txBody>
          <a:bodyPr/>
          <a:lstStyle/>
          <a:p>
            <a:r>
              <a:rPr lang="en-US" dirty="0" smtClean="0"/>
              <a:t>Agent-based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3"/>
            <a:ext cx="8686800" cy="57508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Agent is an object that represents an individual/institution</a:t>
            </a:r>
          </a:p>
          <a:p>
            <a:pPr lvl="1"/>
            <a:r>
              <a:rPr lang="en-US" dirty="0" smtClean="0"/>
              <a:t>Autonomous (unlike DES)</a:t>
            </a:r>
          </a:p>
          <a:p>
            <a:pPr lvl="1"/>
            <a:r>
              <a:rPr lang="en-US" dirty="0" smtClean="0"/>
              <a:t>Own features &amp; behavior [OOP: attributes &amp; methods]</a:t>
            </a:r>
          </a:p>
          <a:p>
            <a:pPr lvl="1"/>
            <a:r>
              <a:rPr lang="en-US" dirty="0" smtClean="0"/>
              <a:t>Rationally bounded; limited vision</a:t>
            </a:r>
          </a:p>
          <a:p>
            <a:pPr lvl="1"/>
            <a:r>
              <a:rPr lang="en-US" dirty="0" smtClean="0"/>
              <a:t>Decision-making strategies; learning algorithms</a:t>
            </a:r>
          </a:p>
          <a:p>
            <a:pPr lvl="1"/>
            <a:r>
              <a:rPr lang="en-US" dirty="0" smtClean="0"/>
              <a:t>Agent-agent &amp; agent-environment interaction</a:t>
            </a:r>
          </a:p>
          <a:p>
            <a:endParaRPr lang="en-US" dirty="0" smtClean="0"/>
          </a:p>
          <a:p>
            <a:r>
              <a:rPr lang="en-US" dirty="0" smtClean="0"/>
              <a:t>Simulation environment &amp; time</a:t>
            </a:r>
          </a:p>
          <a:p>
            <a:pPr lvl="1"/>
            <a:r>
              <a:rPr lang="en-US" dirty="0" smtClean="0"/>
              <a:t>Abstract or spatially explicit models (GIS incorporated)</a:t>
            </a:r>
          </a:p>
          <a:p>
            <a:pPr lvl="1"/>
            <a:r>
              <a:rPr lang="en-US" dirty="0" smtClean="0"/>
              <a:t>Neighborhood size; social network</a:t>
            </a:r>
          </a:p>
          <a:p>
            <a:pPr lvl="1"/>
            <a:r>
              <a:rPr lang="en-US" dirty="0" smtClean="0"/>
              <a:t>A step might be in seconds, days, years, etc.</a:t>
            </a:r>
          </a:p>
          <a:p>
            <a:pPr lvl="1"/>
            <a:r>
              <a:rPr lang="en-US" dirty="0"/>
              <a:t>At each step agents are activated in some </a:t>
            </a:r>
            <a:r>
              <a:rPr lang="en-US" dirty="0" smtClean="0"/>
              <a:t>order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ABM Frameworks: </a:t>
            </a:r>
            <a:r>
              <a:rPr lang="en-US" dirty="0" err="1" smtClean="0"/>
              <a:t>NetLogo</a:t>
            </a:r>
            <a:r>
              <a:rPr lang="en-US" dirty="0" smtClean="0"/>
              <a:t>, MASON, </a:t>
            </a:r>
            <a:r>
              <a:rPr lang="en-US" dirty="0" err="1" smtClean="0"/>
              <a:t>RePast</a:t>
            </a:r>
            <a:r>
              <a:rPr lang="en-US" dirty="0" smtClean="0"/>
              <a:t>, Swarm,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28"/>
            <a:ext cx="8229600" cy="1143000"/>
          </a:xfrm>
        </p:spPr>
        <p:txBody>
          <a:bodyPr/>
          <a:lstStyle/>
          <a:p>
            <a:r>
              <a:rPr lang="en-US" dirty="0" smtClean="0"/>
              <a:t>Why ABM?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228"/>
            <a:ext cx="8686800" cy="62322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Flexibility versus Precision in describing the phenomena</a:t>
            </a:r>
          </a:p>
          <a:p>
            <a:pPr lvl="1"/>
            <a:r>
              <a:rPr lang="en-US" dirty="0" smtClean="0"/>
              <a:t>Flexible long verbal descriptions to precise mathematical tools</a:t>
            </a:r>
          </a:p>
          <a:p>
            <a:pPr lvl="1"/>
            <a:r>
              <a:rPr lang="en-US" dirty="0" smtClean="0"/>
              <a:t>OOP: very flexible in capturing a variety of behaviors</a:t>
            </a:r>
          </a:p>
          <a:p>
            <a:r>
              <a:rPr lang="en-US" dirty="0" smtClean="0"/>
              <a:t>Process Oriented</a:t>
            </a:r>
          </a:p>
          <a:p>
            <a:pPr lvl="1"/>
            <a:r>
              <a:rPr lang="en-US" dirty="0" smtClean="0"/>
              <a:t>How agents interact, when, with whom</a:t>
            </a:r>
          </a:p>
          <a:p>
            <a:pPr lvl="1"/>
            <a:r>
              <a:rPr lang="en-US" dirty="0" smtClean="0"/>
              <a:t>Vision</a:t>
            </a:r>
            <a:r>
              <a:rPr lang="en-US" dirty="0"/>
              <a:t>;</a:t>
            </a:r>
            <a:r>
              <a:rPr lang="en-US" dirty="0" smtClean="0"/>
              <a:t> information an agent has access to</a:t>
            </a:r>
          </a:p>
          <a:p>
            <a:r>
              <a:rPr lang="en-US" dirty="0" smtClean="0"/>
              <a:t>Adaptive Agents</a:t>
            </a:r>
          </a:p>
          <a:p>
            <a:pPr lvl="1"/>
            <a:r>
              <a:rPr lang="en-US" dirty="0" smtClean="0"/>
              <a:t>Rationally bounded. Learning Algorithms</a:t>
            </a:r>
          </a:p>
          <a:p>
            <a:r>
              <a:rPr lang="en-US" dirty="0" smtClean="0"/>
              <a:t>Inherently Dynamic</a:t>
            </a:r>
          </a:p>
          <a:p>
            <a:pPr lvl="1"/>
            <a:r>
              <a:rPr lang="en-US" dirty="0" smtClean="0"/>
              <a:t>In natural systems, equilibrium = death</a:t>
            </a:r>
          </a:p>
          <a:p>
            <a:r>
              <a:rPr lang="en-US" dirty="0" smtClean="0"/>
              <a:t>Heterogeneous Agents and Asymmetry</a:t>
            </a:r>
          </a:p>
          <a:p>
            <a:pPr lvl="1"/>
            <a:r>
              <a:rPr lang="en-US" dirty="0" smtClean="0"/>
              <a:t>Old tools implicitly have homogeneity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Mathematical models for a few (duopolies) or many (perfect competition) agents</a:t>
            </a:r>
          </a:p>
          <a:p>
            <a:r>
              <a:rPr lang="en-US" dirty="0" smtClean="0"/>
              <a:t>Repeatable and Recoverable</a:t>
            </a:r>
          </a:p>
          <a:p>
            <a:pPr lvl="1"/>
            <a:r>
              <a:rPr lang="en-US" dirty="0" smtClean="0"/>
              <a:t>Initial state can be recovered; experiments can be repeated precisely</a:t>
            </a:r>
          </a:p>
          <a:p>
            <a:r>
              <a:rPr lang="en-US" dirty="0" smtClean="0"/>
              <a:t>Constructive (analogy: proof by construction </a:t>
            </a:r>
            <a:r>
              <a:rPr lang="en-US" dirty="0" err="1" smtClean="0"/>
              <a:t>vs</a:t>
            </a:r>
            <a:r>
              <a:rPr lang="en-US" dirty="0" smtClean="0"/>
              <a:t> proof by contradiction)</a:t>
            </a:r>
          </a:p>
          <a:p>
            <a:pPr lvl="1"/>
            <a:r>
              <a:rPr lang="en-US" i="1" dirty="0" smtClean="0"/>
              <a:t>Generative</a:t>
            </a:r>
            <a:r>
              <a:rPr lang="en-US" dirty="0" smtClean="0"/>
              <a:t> approach is a distinct and powerful way to do social science</a:t>
            </a:r>
          </a:p>
          <a:p>
            <a:r>
              <a:rPr lang="en-US" dirty="0" smtClean="0"/>
              <a:t>Low Cost (create. Repeat), economic E. coli (E. </a:t>
            </a:r>
            <a:r>
              <a:rPr lang="en-US" dirty="0" err="1" smtClean="0"/>
              <a:t>coni</a:t>
            </a:r>
            <a:r>
              <a:rPr lang="en-US" dirty="0" smtClean="0"/>
              <a:t>?)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21032" y="2390292"/>
            <a:ext cx="4704443" cy="2326892"/>
            <a:chOff x="5391150" y="2528157"/>
            <a:chExt cx="4704443" cy="232689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150" y="2528157"/>
              <a:ext cx="3219450" cy="211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391150" y="4547272"/>
              <a:ext cx="4704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Miller &amp; Page. </a:t>
              </a:r>
              <a:r>
                <a:rPr lang="en-US" sz="1400" i="1" u="sng" dirty="0" smtClean="0"/>
                <a:t>Complex Adaptive Systems</a:t>
              </a:r>
              <a:endParaRPr lang="en-US" sz="1400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6586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27" r="-36627"/>
          <a:stretch>
            <a:fillRect/>
          </a:stretch>
        </p:blipFill>
        <p:spPr>
          <a:xfrm>
            <a:off x="2725744" y="1023532"/>
            <a:ext cx="10583944" cy="582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Agent-based modeling</a:t>
            </a:r>
          </a:p>
          <a:p>
            <a:pPr lvl="1"/>
            <a:r>
              <a:rPr lang="en-US" dirty="0" smtClean="0">
                <a:hlinkClick r:id="rId3"/>
              </a:rPr>
              <a:t>Ants foraging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>
                <a:hlinkClick r:id="rId4"/>
              </a:rPr>
              <a:t>NetLogo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Standing ovation problem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Social media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pPr lvl="1"/>
            <a:r>
              <a:rPr lang="en-US" dirty="0" smtClean="0">
                <a:hlinkClick r:id="rId5"/>
              </a:rPr>
              <a:t>Turkish media readership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0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5288</TotalTime>
  <Words>659</Words>
  <Application>Microsoft Macintosh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Computational Social Science</vt:lpstr>
      <vt:lpstr>CSS: Three fundamental challenges</vt:lpstr>
      <vt:lpstr>Computation in Social Sciences</vt:lpstr>
      <vt:lpstr>Why Model? [Epstein]</vt:lpstr>
      <vt:lpstr>Prelim I – Social Complexity</vt:lpstr>
      <vt:lpstr>Prelim II - Neoclassical Economics</vt:lpstr>
      <vt:lpstr>Agent-based Modeling</vt:lpstr>
      <vt:lpstr>Why ABM?</vt:lpstr>
      <vt:lpstr>DEMOS</vt:lpstr>
      <vt:lpstr>Recommended Short Readings</vt:lpstr>
    </vt:vector>
  </TitlesOfParts>
  <Company>George Mason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Social Science</dc:title>
  <dc:creator>Talha Oz</dc:creator>
  <cp:lastModifiedBy>Talha Oz</cp:lastModifiedBy>
  <cp:revision>217</cp:revision>
  <dcterms:created xsi:type="dcterms:W3CDTF">2014-05-16T22:57:02Z</dcterms:created>
  <dcterms:modified xsi:type="dcterms:W3CDTF">2014-05-20T17:00:53Z</dcterms:modified>
</cp:coreProperties>
</file>