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0233600"/>
  <p:notesSz cx="6858000" cy="9144000"/>
  <p:defaultTex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6364" autoAdjust="0"/>
  </p:normalViewPr>
  <p:slideViewPr>
    <p:cSldViewPr>
      <p:cViewPr>
        <p:scale>
          <a:sx n="45" d="100"/>
          <a:sy n="45" d="100"/>
        </p:scale>
        <p:origin x="-248" y="7288"/>
      </p:cViewPr>
      <p:guideLst>
        <p:guide orient="horz" pos="1267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2498496"/>
            <a:ext cx="27980640" cy="8624147"/>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2799040"/>
            <a:ext cx="23042880" cy="1028192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16CBB5-83E6-4C67-B4FC-BCD1EA0963E3}"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395439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6CBB5-83E6-4C67-B4FC-BCD1EA0963E3}"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392842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9453036"/>
            <a:ext cx="26660477" cy="201391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9453036"/>
            <a:ext cx="79444213" cy="201391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6CBB5-83E6-4C67-B4FC-BCD1EA0963E3}"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280852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6CBB5-83E6-4C67-B4FC-BCD1EA0963E3}"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279248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5853816"/>
            <a:ext cx="27980640" cy="799084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7052719"/>
            <a:ext cx="27980640" cy="8801097"/>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6CBB5-83E6-4C67-B4FC-BCD1EA0963E3}"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124982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55079053"/>
            <a:ext cx="53052343" cy="155765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55079053"/>
            <a:ext cx="53052347" cy="155765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16CBB5-83E6-4C67-B4FC-BCD1EA0963E3}"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110717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611210"/>
            <a:ext cx="29626560" cy="670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005996"/>
            <a:ext cx="14544677" cy="3753270"/>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645920" y="12759266"/>
            <a:ext cx="14544677" cy="231808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005996"/>
            <a:ext cx="14550390" cy="3753270"/>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6722092" y="12759266"/>
            <a:ext cx="14550390" cy="231808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16CBB5-83E6-4C67-B4FC-BCD1EA0963E3}" type="datetimeFigureOut">
              <a:rPr lang="en-US" smtClean="0"/>
              <a:pPr/>
              <a:t>5/28/14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147528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16CBB5-83E6-4C67-B4FC-BCD1EA0963E3}" type="datetimeFigureOut">
              <a:rPr lang="en-US" smtClean="0"/>
              <a:pPr/>
              <a:t>5/28/14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36153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6CBB5-83E6-4C67-B4FC-BCD1EA0963E3}" type="datetimeFigureOut">
              <a:rPr lang="en-US" smtClean="0"/>
              <a:pPr/>
              <a:t>5/28/14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31234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601893"/>
            <a:ext cx="10829927" cy="68173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2870180" y="1601896"/>
            <a:ext cx="18402300" cy="3433826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8419256"/>
            <a:ext cx="10829927" cy="2752090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6CBB5-83E6-4C67-B4FC-BCD1EA0963E3}"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292785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8163520"/>
            <a:ext cx="19751040" cy="332486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6452237" y="3594947"/>
            <a:ext cx="19751040" cy="2414016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6452237" y="31488383"/>
            <a:ext cx="19751040" cy="472185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6CBB5-83E6-4C67-B4FC-BCD1EA0963E3}"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A871D-84FC-4206-B3D8-DB0206512137}" type="slidenum">
              <a:rPr lang="en-US" smtClean="0"/>
              <a:pPr/>
              <a:t>‹#›</a:t>
            </a:fld>
            <a:endParaRPr lang="en-US"/>
          </a:p>
        </p:txBody>
      </p:sp>
    </p:spTree>
    <p:extLst>
      <p:ext uri="{BB962C8B-B14F-4D97-AF65-F5344CB8AC3E}">
        <p14:creationId xmlns:p14="http://schemas.microsoft.com/office/powerpoint/2010/main" val="750331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611210"/>
            <a:ext cx="29626560" cy="6705600"/>
          </a:xfrm>
          <a:prstGeom prst="rect">
            <a:avLst/>
          </a:prstGeom>
        </p:spPr>
        <p:txBody>
          <a:bodyPr vert="horz" lIns="418009" tIns="209004" rIns="418009" bIns="2090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9387843"/>
            <a:ext cx="29626560" cy="26552316"/>
          </a:xfrm>
          <a:prstGeom prst="rect">
            <a:avLst/>
          </a:prstGeom>
        </p:spPr>
        <p:txBody>
          <a:bodyPr vert="horz" lIns="418009" tIns="209004" rIns="418009" bIns="2090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37290589"/>
            <a:ext cx="7680960" cy="214206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4816CBB5-83E6-4C67-B4FC-BCD1EA0963E3}" type="datetimeFigureOut">
              <a:rPr lang="en-US" smtClean="0"/>
              <a:pPr/>
              <a:t>5/28/14</a:t>
            </a:fld>
            <a:endParaRPr lang="en-US"/>
          </a:p>
        </p:txBody>
      </p:sp>
      <p:sp>
        <p:nvSpPr>
          <p:cNvPr id="5" name="Footer Placeholder 4"/>
          <p:cNvSpPr>
            <a:spLocks noGrp="1"/>
          </p:cNvSpPr>
          <p:nvPr>
            <p:ph type="ftr" sz="quarter" idx="3"/>
          </p:nvPr>
        </p:nvSpPr>
        <p:spPr>
          <a:xfrm>
            <a:off x="11247120" y="37290589"/>
            <a:ext cx="10424160" cy="214206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7290589"/>
            <a:ext cx="7680960" cy="214206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4BBA871D-84FC-4206-B3D8-DB0206512137}" type="slidenum">
              <a:rPr lang="en-US" smtClean="0"/>
              <a:pPr/>
              <a:t>‹#›</a:t>
            </a:fld>
            <a:endParaRPr lang="en-US"/>
          </a:p>
        </p:txBody>
      </p:sp>
    </p:spTree>
    <p:extLst>
      <p:ext uri="{BB962C8B-B14F-4D97-AF65-F5344CB8AC3E}">
        <p14:creationId xmlns:p14="http://schemas.microsoft.com/office/powerpoint/2010/main" val="339814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80088"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4180088"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6322" indent="-1306278" algn="l" defTabSz="418008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5110" indent="-1045022" algn="l" defTabSz="4180088"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15154"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405198"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95242"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85287"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75331"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65375"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6.emf"/><Relationship Id="rId20" Type="http://schemas.openxmlformats.org/officeDocument/2006/relationships/image" Target="../media/image17.png"/><Relationship Id="rId21" Type="http://schemas.openxmlformats.org/officeDocument/2006/relationships/image" Target="../media/image18.png"/><Relationship Id="rId22" Type="http://schemas.openxmlformats.org/officeDocument/2006/relationships/image" Target="../media/image19.png"/><Relationship Id="rId23" Type="http://schemas.openxmlformats.org/officeDocument/2006/relationships/image" Target="../media/image20.png"/><Relationship Id="rId24" Type="http://schemas.openxmlformats.org/officeDocument/2006/relationships/image" Target="../media/image21.png"/><Relationship Id="rId10" Type="http://schemas.openxmlformats.org/officeDocument/2006/relationships/image" Target="../media/image7.emf"/><Relationship Id="rId11" Type="http://schemas.openxmlformats.org/officeDocument/2006/relationships/image" Target="../media/image8.emf"/><Relationship Id="rId12" Type="http://schemas.openxmlformats.org/officeDocument/2006/relationships/image" Target="../media/image9.emf"/><Relationship Id="rId13" Type="http://schemas.openxmlformats.org/officeDocument/2006/relationships/image" Target="../media/image10.emf"/><Relationship Id="rId14" Type="http://schemas.openxmlformats.org/officeDocument/2006/relationships/image" Target="../media/image11.emf"/><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microsoft.com/office/2007/relationships/hdphoto" Target="../media/hdphoto1.wdp"/><Relationship Id="rId6" Type="http://schemas.openxmlformats.org/officeDocument/2006/relationships/image" Target="../media/image4.gif"/><Relationship Id="rId7" Type="http://schemas.openxmlformats.org/officeDocument/2006/relationships/hyperlink" Target="http://en.wikipedia.org/wiki/List_of_newspapers_in_Turkey" TargetMode="External"/><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descr="followercoun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7939004" y="12147804"/>
            <a:ext cx="6946392" cy="10363200"/>
          </a:xfrm>
          <a:prstGeom prst="rect">
            <a:avLst/>
          </a:prstGeom>
        </p:spPr>
      </p:pic>
      <p:sp>
        <p:nvSpPr>
          <p:cNvPr id="63" name="Text Box 18"/>
          <p:cNvSpPr txBox="1">
            <a:spLocks noChangeArrowheads="1"/>
          </p:cNvSpPr>
          <p:nvPr/>
        </p:nvSpPr>
        <p:spPr bwMode="auto">
          <a:xfrm>
            <a:off x="26136600" y="2049780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r"/>
            <a:r>
              <a:rPr lang="en-US" sz="2400" dirty="0" smtClean="0">
                <a:solidFill>
                  <a:schemeClr val="tx1">
                    <a:lumMod val="65000"/>
                    <a:lumOff val="35000"/>
                  </a:schemeClr>
                </a:solidFill>
              </a:rPr>
              <a:t>Similarity distribution </a:t>
            </a:r>
            <a:r>
              <a:rPr lang="en-US" sz="2400" dirty="0">
                <a:solidFill>
                  <a:schemeClr val="tx1">
                    <a:lumMod val="65000"/>
                    <a:lumOff val="35000"/>
                  </a:schemeClr>
                </a:solidFill>
              </a:rPr>
              <a:t>of Turkish </a:t>
            </a:r>
            <a:r>
              <a:rPr lang="en-US" sz="2400" dirty="0" smtClean="0">
                <a:solidFill>
                  <a:schemeClr val="tx1">
                    <a:lumMod val="65000"/>
                    <a:lumOff val="35000"/>
                  </a:schemeClr>
                </a:solidFill>
              </a:rPr>
              <a:t>news </a:t>
            </a:r>
            <a:r>
              <a:rPr lang="en-US" sz="2400" dirty="0">
                <a:solidFill>
                  <a:schemeClr val="tx1">
                    <a:lumMod val="65000"/>
                    <a:lumOff val="35000"/>
                  </a:schemeClr>
                </a:solidFill>
              </a:rPr>
              <a:t>m</a:t>
            </a:r>
            <a:r>
              <a:rPr lang="en-US" sz="2400" dirty="0" smtClean="0">
                <a:solidFill>
                  <a:schemeClr val="tx1">
                    <a:lumMod val="65000"/>
                    <a:lumOff val="35000"/>
                  </a:schemeClr>
                </a:solidFill>
              </a:rPr>
              <a:t>edia</a:t>
            </a:r>
            <a:endParaRPr lang="en-US" sz="2400" dirty="0">
              <a:solidFill>
                <a:schemeClr val="tx1">
                  <a:lumMod val="65000"/>
                  <a:lumOff val="35000"/>
                </a:schemeClr>
              </a:solidFill>
            </a:endParaRPr>
          </a:p>
        </p:txBody>
      </p:sp>
      <p:pic>
        <p:nvPicPr>
          <p:cNvPr id="64" name="Picture 63" descr="Screen Shot 2014-05-21 at 12.36.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5550" y="17754600"/>
            <a:ext cx="5562249" cy="2743200"/>
          </a:xfrm>
          <a:prstGeom prst="rect">
            <a:avLst/>
          </a:prstGeom>
        </p:spPr>
      </p:pic>
      <p:sp>
        <p:nvSpPr>
          <p:cNvPr id="65" name="Text Box 18"/>
          <p:cNvSpPr txBox="1">
            <a:spLocks noChangeArrowheads="1"/>
          </p:cNvSpPr>
          <p:nvPr/>
        </p:nvSpPr>
        <p:spPr bwMode="auto">
          <a:xfrm>
            <a:off x="18364200" y="204978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r>
              <a:rPr lang="en-US" sz="2400" dirty="0" smtClean="0">
                <a:solidFill>
                  <a:schemeClr val="tx1">
                    <a:lumMod val="65000"/>
                    <a:lumOff val="35000"/>
                  </a:schemeClr>
                </a:solidFill>
              </a:rPr>
              <a:t>Follower counts </a:t>
            </a:r>
            <a:r>
              <a:rPr lang="en-US" sz="2400" dirty="0">
                <a:solidFill>
                  <a:schemeClr val="tx1">
                    <a:lumMod val="65000"/>
                    <a:lumOff val="35000"/>
                  </a:schemeClr>
                </a:solidFill>
              </a:rPr>
              <a:t>of Turkish </a:t>
            </a:r>
            <a:r>
              <a:rPr lang="en-US" sz="2400" dirty="0" smtClean="0">
                <a:solidFill>
                  <a:schemeClr val="tx1">
                    <a:lumMod val="65000"/>
                    <a:lumOff val="35000"/>
                  </a:schemeClr>
                </a:solidFill>
              </a:rPr>
              <a:t>news </a:t>
            </a:r>
            <a:r>
              <a:rPr lang="en-US" sz="2400" dirty="0">
                <a:solidFill>
                  <a:schemeClr val="tx1">
                    <a:lumMod val="65000"/>
                    <a:lumOff val="35000"/>
                  </a:schemeClr>
                </a:solidFill>
              </a:rPr>
              <a:t>m</a:t>
            </a:r>
            <a:r>
              <a:rPr lang="en-US" sz="2400" dirty="0" smtClean="0">
                <a:solidFill>
                  <a:schemeClr val="tx1">
                    <a:lumMod val="65000"/>
                    <a:lumOff val="35000"/>
                  </a:schemeClr>
                </a:solidFill>
              </a:rPr>
              <a:t>edia</a:t>
            </a:r>
            <a:endParaRPr lang="en-US" sz="2400" dirty="0">
              <a:solidFill>
                <a:schemeClr val="tx1">
                  <a:lumMod val="65000"/>
                  <a:lumOff val="35000"/>
                </a:schemeClr>
              </a:solidFill>
            </a:endParaRPr>
          </a:p>
        </p:txBody>
      </p:sp>
      <p:sp>
        <p:nvSpPr>
          <p:cNvPr id="4" name="Rectangle 3"/>
          <p:cNvSpPr/>
          <p:nvPr/>
        </p:nvSpPr>
        <p:spPr>
          <a:xfrm>
            <a:off x="0" y="0"/>
            <a:ext cx="32918400" cy="5486400"/>
          </a:xfrm>
          <a:prstGeom prst="rect">
            <a:avLst/>
          </a:prstGeom>
          <a:gradFill>
            <a:gsLst>
              <a:gs pos="0">
                <a:schemeClr val="bg1">
                  <a:lumMod val="75000"/>
                </a:schemeClr>
              </a:gs>
              <a:gs pos="100000">
                <a:schemeClr val="bg1"/>
              </a:gs>
              <a:gs pos="100000">
                <a:srgbClr val="D1C39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rot="10800000">
            <a:off x="9144" y="34747200"/>
            <a:ext cx="32918400" cy="5486400"/>
          </a:xfrm>
          <a:prstGeom prst="rect">
            <a:avLst/>
          </a:prstGeom>
          <a:gradFill>
            <a:gsLst>
              <a:gs pos="0">
                <a:schemeClr val="bg1">
                  <a:lumMod val="75000"/>
                </a:schemeClr>
              </a:gs>
              <a:gs pos="100000">
                <a:schemeClr val="bg1"/>
              </a:gs>
              <a:gs pos="100000">
                <a:srgbClr val="D1C39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LI"/>
          <p:cNvPicPr>
            <a:picLocks noChangeAspect="1" noChangeArrowheads="1"/>
          </p:cNvPicPr>
          <p:nvPr/>
        </p:nvPicPr>
        <p:blipFill>
          <a:blip r:embed="rId4" cstate="print">
            <a:clrChange>
              <a:clrFrom>
                <a:srgbClr val="C4C4C4"/>
              </a:clrFrom>
              <a:clrTo>
                <a:srgbClr val="C4C4C4">
                  <a:alpha val="0"/>
                </a:srgbClr>
              </a:clrTo>
            </a:clrChange>
            <a:extLst>
              <a:ext uri="{BEBA8EAE-BF5A-486C-A8C5-ECC9F3942E4B}">
                <a14:imgProps xmlns:a14="http://schemas.microsoft.com/office/drawing/2010/main">
                  <a14:imgLayer r:embed="rId5">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685800" y="314325"/>
            <a:ext cx="3562350" cy="23526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81600" y="1026855"/>
            <a:ext cx="26974800" cy="1323439"/>
          </a:xfrm>
          <a:prstGeom prst="rect">
            <a:avLst/>
          </a:prstGeom>
        </p:spPr>
        <p:txBody>
          <a:bodyPr wrap="square">
            <a:spAutoFit/>
          </a:bodyPr>
          <a:lstStyle/>
          <a:p>
            <a:pPr algn="r"/>
            <a:r>
              <a:rPr lang="en-US" sz="8000" b="1" dirty="0">
                <a:solidFill>
                  <a:schemeClr val="tx1">
                    <a:lumMod val="65000"/>
                    <a:lumOff val="35000"/>
                  </a:schemeClr>
                </a:solidFill>
              </a:rPr>
              <a:t>Turkish News Audience and Their Political Leanings on Twitter</a:t>
            </a:r>
          </a:p>
        </p:txBody>
      </p:sp>
      <p:sp>
        <p:nvSpPr>
          <p:cNvPr id="7" name="TextBox 6"/>
          <p:cNvSpPr txBox="1"/>
          <p:nvPr/>
        </p:nvSpPr>
        <p:spPr>
          <a:xfrm>
            <a:off x="17788337" y="2743200"/>
            <a:ext cx="14413521" cy="1569660"/>
          </a:xfrm>
          <a:prstGeom prst="rect">
            <a:avLst/>
          </a:prstGeom>
          <a:noFill/>
        </p:spPr>
        <p:txBody>
          <a:bodyPr wrap="none" rtlCol="0">
            <a:spAutoFit/>
          </a:bodyPr>
          <a:lstStyle/>
          <a:p>
            <a:pPr algn="r"/>
            <a:r>
              <a:rPr lang="en-US" sz="4800" b="1" dirty="0">
                <a:solidFill>
                  <a:schemeClr val="tx1">
                    <a:lumMod val="65000"/>
                    <a:lumOff val="35000"/>
                  </a:schemeClr>
                </a:solidFill>
              </a:rPr>
              <a:t>TALHA OZ, </a:t>
            </a:r>
            <a:r>
              <a:rPr lang="en-US" sz="4800" b="1" dirty="0" smtClean="0">
                <a:solidFill>
                  <a:schemeClr val="tx1">
                    <a:lumMod val="65000"/>
                    <a:lumOff val="35000"/>
                  </a:schemeClr>
                </a:solidFill>
              </a:rPr>
              <a:t>Computational Social Science</a:t>
            </a:r>
            <a:endParaRPr lang="en-US" sz="4800" b="1" dirty="0">
              <a:solidFill>
                <a:schemeClr val="tx1">
                  <a:lumMod val="65000"/>
                  <a:lumOff val="35000"/>
                </a:schemeClr>
              </a:solidFill>
            </a:endParaRPr>
          </a:p>
          <a:p>
            <a:pPr algn="r"/>
            <a:r>
              <a:rPr lang="en-US" sz="4800" b="1" dirty="0" smtClean="0">
                <a:solidFill>
                  <a:schemeClr val="tx1">
                    <a:lumMod val="65000"/>
                    <a:lumOff val="35000"/>
                  </a:schemeClr>
                </a:solidFill>
              </a:rPr>
              <a:t>JANUSZ WOJTUSIAK, Health Administration and Policy</a:t>
            </a:r>
          </a:p>
        </p:txBody>
      </p:sp>
      <p:sp>
        <p:nvSpPr>
          <p:cNvPr id="8" name="Rectangle 7"/>
          <p:cNvSpPr/>
          <p:nvPr/>
        </p:nvSpPr>
        <p:spPr>
          <a:xfrm>
            <a:off x="609600" y="2721114"/>
            <a:ext cx="11887200" cy="707886"/>
          </a:xfrm>
          <a:prstGeom prst="rect">
            <a:avLst/>
          </a:prstGeom>
        </p:spPr>
        <p:txBody>
          <a:bodyPr wrap="square">
            <a:spAutoFit/>
          </a:bodyPr>
          <a:lstStyle/>
          <a:p>
            <a:r>
              <a:rPr lang="en-US" sz="4000" b="1" dirty="0">
                <a:solidFill>
                  <a:srgbClr val="FF0000"/>
                </a:solidFill>
              </a:rPr>
              <a:t>Center for Discovery Science and Health </a:t>
            </a:r>
            <a:r>
              <a:rPr lang="en-US" sz="4000" b="1" dirty="0" smtClean="0">
                <a:solidFill>
                  <a:srgbClr val="FF0000"/>
                </a:solidFill>
              </a:rPr>
              <a:t>Informatics</a:t>
            </a:r>
            <a:endParaRPr lang="en-US" dirty="0">
              <a:solidFill>
                <a:srgbClr val="FF0000"/>
              </a:solidFill>
            </a:endParaRPr>
          </a:p>
        </p:txBody>
      </p:sp>
      <p:cxnSp>
        <p:nvCxnSpPr>
          <p:cNvPr id="10" name="Straight Connector 9"/>
          <p:cNvCxnSpPr/>
          <p:nvPr/>
        </p:nvCxnSpPr>
        <p:spPr>
          <a:xfrm flipV="1">
            <a:off x="457200" y="38404800"/>
            <a:ext cx="320040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descr="http://logo.gmu.edu/webguide/logos/black_190.gif"/>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38633400"/>
            <a:ext cx="1809750" cy="133350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685800" y="10363200"/>
            <a:ext cx="15011400" cy="8775658"/>
            <a:chOff x="838200" y="8153400"/>
            <a:chExt cx="14706600" cy="7165272"/>
          </a:xfrm>
        </p:grpSpPr>
        <p:sp>
          <p:nvSpPr>
            <p:cNvPr id="2" name="TextBox 1"/>
            <p:cNvSpPr txBox="1"/>
            <p:nvPr/>
          </p:nvSpPr>
          <p:spPr>
            <a:xfrm>
              <a:off x="838200" y="8153400"/>
              <a:ext cx="4228141" cy="642441"/>
            </a:xfrm>
            <a:prstGeom prst="rect">
              <a:avLst/>
            </a:prstGeom>
            <a:noFill/>
          </p:spPr>
          <p:txBody>
            <a:bodyPr wrap="none" rtlCol="0">
              <a:spAutoFit/>
            </a:bodyPr>
            <a:lstStyle/>
            <a:p>
              <a:r>
                <a:rPr lang="en-US" sz="4800" b="1" dirty="0" smtClean="0">
                  <a:solidFill>
                    <a:schemeClr val="tx1">
                      <a:lumMod val="65000"/>
                      <a:lumOff val="35000"/>
                    </a:schemeClr>
                  </a:solidFill>
                </a:rPr>
                <a:t>INTRODUCTION</a:t>
              </a:r>
              <a:endParaRPr lang="en-US" sz="4800" b="1" dirty="0">
                <a:solidFill>
                  <a:schemeClr val="tx1">
                    <a:lumMod val="65000"/>
                    <a:lumOff val="35000"/>
                  </a:schemeClr>
                </a:solidFill>
              </a:endParaRPr>
            </a:p>
          </p:txBody>
        </p:sp>
        <p:sp>
          <p:nvSpPr>
            <p:cNvPr id="3" name="Rectangle 2"/>
            <p:cNvSpPr/>
            <p:nvPr/>
          </p:nvSpPr>
          <p:spPr>
            <a:xfrm>
              <a:off x="838200" y="8860320"/>
              <a:ext cx="14706600" cy="6458352"/>
            </a:xfrm>
            <a:prstGeom prst="rect">
              <a:avLst/>
            </a:prstGeom>
          </p:spPr>
          <p:txBody>
            <a:bodyPr wrap="square">
              <a:spAutoFit/>
            </a:bodyPr>
            <a:lstStyle/>
            <a:p>
              <a:pPr algn="just">
                <a:spcAft>
                  <a:spcPts val="600"/>
                </a:spcAft>
              </a:pPr>
              <a:r>
                <a:rPr lang="en-US" sz="2800" b="1" dirty="0" smtClean="0">
                  <a:solidFill>
                    <a:schemeClr val="tx1">
                      <a:lumMod val="65000"/>
                      <a:lumOff val="35000"/>
                    </a:schemeClr>
                  </a:solidFill>
                </a:rPr>
                <a:t>Twitter usage for obtaining news</a:t>
              </a:r>
            </a:p>
            <a:p>
              <a:pPr marL="457200" indent="-457200" algn="just">
                <a:spcAft>
                  <a:spcPts val="600"/>
                </a:spcAft>
                <a:buFont typeface="Arial"/>
                <a:buChar char="•"/>
              </a:pPr>
              <a:r>
                <a:rPr lang="en-US" sz="2800" dirty="0" smtClean="0">
                  <a:solidFill>
                    <a:schemeClr val="tx1">
                      <a:lumMod val="65000"/>
                      <a:lumOff val="35000"/>
                    </a:schemeClr>
                  </a:solidFill>
                </a:rPr>
                <a:t>About </a:t>
              </a:r>
              <a:r>
                <a:rPr lang="en-US" sz="2800" dirty="0">
                  <a:solidFill>
                    <a:schemeClr val="tx1">
                      <a:lumMod val="65000"/>
                      <a:lumOff val="35000"/>
                    </a:schemeClr>
                  </a:solidFill>
                </a:rPr>
                <a:t>half of the U.S. adults using Twitter consume news on Twitter </a:t>
              </a:r>
              <a:r>
                <a:rPr lang="en-US" sz="2800" dirty="0" smtClean="0">
                  <a:solidFill>
                    <a:schemeClr val="tx1">
                      <a:lumMod val="65000"/>
                      <a:lumOff val="35000"/>
                    </a:schemeClr>
                  </a:solidFill>
                </a:rPr>
                <a:t>(</a:t>
              </a:r>
              <a:r>
                <a:rPr lang="en-US" sz="2800" dirty="0">
                  <a:solidFill>
                    <a:schemeClr val="tx1">
                      <a:lumMod val="65000"/>
                      <a:lumOff val="35000"/>
                    </a:schemeClr>
                  </a:solidFill>
                </a:rPr>
                <a:t>Pew Research Center 2013</a:t>
              </a:r>
              <a:r>
                <a:rPr lang="en-US" sz="2800" dirty="0" smtClean="0">
                  <a:solidFill>
                    <a:schemeClr val="tx1">
                      <a:lumMod val="65000"/>
                      <a:lumOff val="35000"/>
                    </a:schemeClr>
                  </a:solidFill>
                </a:rPr>
                <a:t>)</a:t>
              </a:r>
            </a:p>
            <a:p>
              <a:pPr marL="457200" indent="-457200" algn="just">
                <a:spcAft>
                  <a:spcPts val="600"/>
                </a:spcAft>
                <a:buFont typeface="Arial"/>
                <a:buChar char="•"/>
              </a:pPr>
              <a:r>
                <a:rPr lang="en-US" sz="2800" dirty="0" smtClean="0">
                  <a:solidFill>
                    <a:schemeClr val="tx1">
                      <a:lumMod val="65000"/>
                      <a:lumOff val="35000"/>
                    </a:schemeClr>
                  </a:solidFill>
                </a:rPr>
                <a:t>27</a:t>
              </a:r>
              <a:r>
                <a:rPr lang="en-US" sz="2800" dirty="0">
                  <a:solidFill>
                    <a:schemeClr val="tx1">
                      <a:lumMod val="65000"/>
                      <a:lumOff val="35000"/>
                    </a:schemeClr>
                  </a:solidFill>
                </a:rPr>
                <a:t>% do so by following news organizations (Mitchell, </a:t>
              </a:r>
              <a:r>
                <a:rPr lang="en-US" sz="2800" dirty="0" err="1">
                  <a:solidFill>
                    <a:schemeClr val="tx1">
                      <a:lumMod val="65000"/>
                      <a:lumOff val="35000"/>
                    </a:schemeClr>
                  </a:solidFill>
                </a:rPr>
                <a:t>Rosenstiel</a:t>
              </a:r>
              <a:r>
                <a:rPr lang="en-US" sz="2800" dirty="0">
                  <a:solidFill>
                    <a:schemeClr val="tx1">
                      <a:lumMod val="65000"/>
                      <a:lumOff val="35000"/>
                    </a:schemeClr>
                  </a:solidFill>
                </a:rPr>
                <a:t> and Christian 2012</a:t>
              </a:r>
              <a:r>
                <a:rPr lang="en-US" sz="2800" dirty="0" smtClean="0">
                  <a:solidFill>
                    <a:schemeClr val="tx1">
                      <a:lumMod val="65000"/>
                      <a:lumOff val="35000"/>
                    </a:schemeClr>
                  </a:solidFill>
                </a:rPr>
                <a:t>)</a:t>
              </a:r>
            </a:p>
            <a:p>
              <a:pPr marL="457200" indent="-457200" algn="just">
                <a:spcAft>
                  <a:spcPts val="600"/>
                </a:spcAft>
                <a:buFont typeface="Arial"/>
                <a:buChar char="•"/>
              </a:pPr>
              <a:r>
                <a:rPr lang="en-US" sz="2800" dirty="0" smtClean="0">
                  <a:solidFill>
                    <a:schemeClr val="tx1">
                      <a:lumMod val="65000"/>
                      <a:lumOff val="35000"/>
                    </a:schemeClr>
                  </a:solidFill>
                </a:rPr>
                <a:t>In this study we exploit </a:t>
              </a:r>
              <a:r>
                <a:rPr lang="en-US" sz="2800" dirty="0">
                  <a:solidFill>
                    <a:schemeClr val="tx1">
                      <a:lumMod val="65000"/>
                      <a:lumOff val="35000"/>
                    </a:schemeClr>
                  </a:solidFill>
                </a:rPr>
                <a:t>this public-news media following relationship.</a:t>
              </a:r>
            </a:p>
            <a:p>
              <a:pPr algn="just">
                <a:spcAft>
                  <a:spcPts val="600"/>
                </a:spcAft>
              </a:pPr>
              <a:r>
                <a:rPr lang="en-US" sz="2800" b="1" dirty="0" smtClean="0">
                  <a:solidFill>
                    <a:schemeClr val="tx1">
                      <a:lumMod val="65000"/>
                      <a:lumOff val="35000"/>
                    </a:schemeClr>
                  </a:solidFill>
                </a:rPr>
                <a:t>Turkish </a:t>
              </a:r>
              <a:r>
                <a:rPr lang="en-US" sz="2800" b="1" dirty="0">
                  <a:solidFill>
                    <a:schemeClr val="tx1">
                      <a:lumMod val="65000"/>
                      <a:lumOff val="35000"/>
                    </a:schemeClr>
                  </a:solidFill>
                </a:rPr>
                <a:t>news </a:t>
              </a:r>
              <a:r>
                <a:rPr lang="en-US" sz="2800" b="1" dirty="0" smtClean="0">
                  <a:solidFill>
                    <a:schemeClr val="tx1">
                      <a:lumMod val="65000"/>
                      <a:lumOff val="35000"/>
                    </a:schemeClr>
                  </a:solidFill>
                </a:rPr>
                <a:t>media</a:t>
              </a:r>
            </a:p>
            <a:p>
              <a:pPr marL="457200" indent="-457200" algn="just">
                <a:spcAft>
                  <a:spcPts val="600"/>
                </a:spcAft>
                <a:buFont typeface="Arial"/>
                <a:buChar char="•"/>
              </a:pPr>
              <a:r>
                <a:rPr lang="en-US" sz="2800" dirty="0" smtClean="0">
                  <a:solidFill>
                    <a:schemeClr val="tx1">
                      <a:lumMod val="65000"/>
                      <a:lumOff val="35000"/>
                    </a:schemeClr>
                  </a:solidFill>
                </a:rPr>
                <a:t>Have </a:t>
              </a:r>
              <a:r>
                <a:rPr lang="en-US" sz="2800" dirty="0">
                  <a:solidFill>
                    <a:schemeClr val="tx1">
                      <a:lumMod val="65000"/>
                      <a:lumOff val="35000"/>
                    </a:schemeClr>
                  </a:solidFill>
                </a:rPr>
                <a:t>a high degree of polarized pluralism and political parallelism (Kaya and </a:t>
              </a:r>
              <a:r>
                <a:rPr lang="en-US" sz="2800" dirty="0" err="1">
                  <a:solidFill>
                    <a:schemeClr val="tx1">
                      <a:lumMod val="65000"/>
                      <a:lumOff val="35000"/>
                    </a:schemeClr>
                  </a:solidFill>
                </a:rPr>
                <a:t>Çakmur</a:t>
              </a:r>
              <a:r>
                <a:rPr lang="en-US" sz="2800" dirty="0">
                  <a:solidFill>
                    <a:schemeClr val="tx1">
                      <a:lumMod val="65000"/>
                      <a:lumOff val="35000"/>
                    </a:schemeClr>
                  </a:solidFill>
                </a:rPr>
                <a:t> 2010</a:t>
              </a:r>
              <a:r>
                <a:rPr lang="en-US" sz="2800" dirty="0" smtClean="0">
                  <a:solidFill>
                    <a:schemeClr val="tx1">
                      <a:lumMod val="65000"/>
                      <a:lumOff val="35000"/>
                    </a:schemeClr>
                  </a:solidFill>
                </a:rPr>
                <a:t>)</a:t>
              </a:r>
              <a:endParaRPr lang="en-US" sz="2800" dirty="0">
                <a:solidFill>
                  <a:schemeClr val="tx1">
                    <a:lumMod val="65000"/>
                    <a:lumOff val="35000"/>
                  </a:schemeClr>
                </a:solidFill>
              </a:endParaRPr>
            </a:p>
            <a:p>
              <a:pPr marL="457200" indent="-457200" algn="just">
                <a:spcAft>
                  <a:spcPts val="600"/>
                </a:spcAft>
                <a:buFont typeface="Arial"/>
                <a:buChar char="•"/>
              </a:pPr>
              <a:r>
                <a:rPr lang="en-US" sz="2800" dirty="0" smtClean="0">
                  <a:solidFill>
                    <a:schemeClr val="tx1">
                      <a:lumMod val="65000"/>
                      <a:lumOff val="35000"/>
                    </a:schemeClr>
                  </a:solidFill>
                </a:rPr>
                <a:t>Political </a:t>
              </a:r>
              <a:r>
                <a:rPr lang="en-US" sz="2800" dirty="0">
                  <a:solidFill>
                    <a:schemeClr val="tx1">
                      <a:lumMod val="65000"/>
                      <a:lumOff val="35000"/>
                    </a:schemeClr>
                  </a:solidFill>
                </a:rPr>
                <a:t>alignments </a:t>
              </a:r>
              <a:r>
                <a:rPr lang="en-US" sz="2800" dirty="0" smtClean="0">
                  <a:solidFill>
                    <a:schemeClr val="tx1">
                      <a:lumMod val="65000"/>
                      <a:lumOff val="35000"/>
                    </a:schemeClr>
                  </a:solidFill>
                </a:rPr>
                <a:t>are </a:t>
              </a:r>
              <a:r>
                <a:rPr lang="en-US" sz="2800" dirty="0">
                  <a:solidFill>
                    <a:schemeClr val="tx1">
                      <a:lumMod val="65000"/>
                      <a:lumOff val="35000"/>
                    </a:schemeClr>
                  </a:solidFill>
                </a:rPr>
                <a:t>listed on </a:t>
              </a:r>
              <a:r>
                <a:rPr lang="en-US" sz="2800" dirty="0" smtClean="0">
                  <a:solidFill>
                    <a:schemeClr val="tx1">
                      <a:lumMod val="65000"/>
                      <a:lumOff val="35000"/>
                    </a:schemeClr>
                  </a:solidFill>
                </a:rPr>
                <a:t>Wikipedia (</a:t>
              </a:r>
              <a:r>
                <a:rPr lang="en-US" sz="2400" dirty="0" smtClean="0">
                  <a:solidFill>
                    <a:schemeClr val="tx1">
                      <a:lumMod val="65000"/>
                      <a:lumOff val="35000"/>
                    </a:schemeClr>
                  </a:solidFill>
                  <a:hlinkClick r:id="rId7"/>
                </a:rPr>
                <a:t>http</a:t>
              </a:r>
              <a:r>
                <a:rPr lang="en-US" sz="2400" dirty="0">
                  <a:solidFill>
                    <a:schemeClr val="tx1">
                      <a:lumMod val="65000"/>
                      <a:lumOff val="35000"/>
                    </a:schemeClr>
                  </a:solidFill>
                  <a:hlinkClick r:id="rId7"/>
                </a:rPr>
                <a:t>://en.wikipedia.org/wiki/List_of_newspapers_in_Turkey</a:t>
              </a:r>
              <a:r>
                <a:rPr lang="en-US" sz="2800" dirty="0" smtClean="0">
                  <a:solidFill>
                    <a:schemeClr val="tx1">
                      <a:lumMod val="65000"/>
                      <a:lumOff val="35000"/>
                    </a:schemeClr>
                  </a:solidFill>
                </a:rPr>
                <a:t>)</a:t>
              </a:r>
              <a:endParaRPr lang="en-US" sz="2800" dirty="0">
                <a:solidFill>
                  <a:schemeClr val="tx1">
                    <a:lumMod val="65000"/>
                    <a:lumOff val="35000"/>
                  </a:schemeClr>
                </a:solidFill>
              </a:endParaRPr>
            </a:p>
            <a:p>
              <a:pPr marL="457200" indent="-457200" algn="just">
                <a:spcAft>
                  <a:spcPts val="600"/>
                </a:spcAft>
                <a:buFont typeface="Arial"/>
                <a:buChar char="•"/>
              </a:pPr>
              <a:r>
                <a:rPr lang="en-US" sz="2800" dirty="0" smtClean="0">
                  <a:solidFill>
                    <a:schemeClr val="tx1">
                      <a:lumMod val="65000"/>
                      <a:lumOff val="35000"/>
                    </a:schemeClr>
                  </a:solidFill>
                </a:rPr>
                <a:t>Ownerships and </a:t>
              </a:r>
              <a:r>
                <a:rPr lang="en-US" sz="2800" dirty="0">
                  <a:solidFill>
                    <a:schemeClr val="tx1">
                      <a:lumMod val="65000"/>
                      <a:lumOff val="35000"/>
                    </a:schemeClr>
                  </a:solidFill>
                </a:rPr>
                <a:t>other investments of media groups are </a:t>
              </a:r>
              <a:r>
                <a:rPr lang="en-US" sz="2800" dirty="0" smtClean="0">
                  <a:solidFill>
                    <a:schemeClr val="tx1">
                      <a:lumMod val="65000"/>
                      <a:lumOff val="35000"/>
                    </a:schemeClr>
                  </a:solidFill>
                </a:rPr>
                <a:t>studied (</a:t>
              </a:r>
              <a:r>
                <a:rPr lang="en-US" sz="2800" dirty="0" err="1">
                  <a:solidFill>
                    <a:schemeClr val="tx1">
                      <a:lumMod val="65000"/>
                      <a:lumOff val="35000"/>
                    </a:schemeClr>
                  </a:solidFill>
                </a:rPr>
                <a:t>Kurban</a:t>
              </a:r>
              <a:r>
                <a:rPr lang="en-US" sz="2800" dirty="0">
                  <a:solidFill>
                    <a:schemeClr val="tx1">
                      <a:lumMod val="65000"/>
                      <a:lumOff val="35000"/>
                    </a:schemeClr>
                  </a:solidFill>
                </a:rPr>
                <a:t> and </a:t>
              </a:r>
              <a:r>
                <a:rPr lang="en-US" sz="2800" dirty="0" err="1">
                  <a:solidFill>
                    <a:schemeClr val="tx1">
                      <a:lumMod val="65000"/>
                      <a:lumOff val="35000"/>
                    </a:schemeClr>
                  </a:solidFill>
                </a:rPr>
                <a:t>Sozeri</a:t>
              </a:r>
              <a:r>
                <a:rPr lang="en-US" sz="2800" dirty="0">
                  <a:solidFill>
                    <a:schemeClr val="tx1">
                      <a:lumMod val="65000"/>
                      <a:lumOff val="35000"/>
                    </a:schemeClr>
                  </a:solidFill>
                </a:rPr>
                <a:t>, 2012</a:t>
              </a:r>
              <a:r>
                <a:rPr lang="en-US" sz="2800" dirty="0" smtClean="0">
                  <a:solidFill>
                    <a:schemeClr val="tx1">
                      <a:lumMod val="65000"/>
                      <a:lumOff val="35000"/>
                    </a:schemeClr>
                  </a:solidFill>
                </a:rPr>
                <a:t>)</a:t>
              </a:r>
            </a:p>
            <a:p>
              <a:pPr marL="457200" indent="-457200" algn="just">
                <a:spcAft>
                  <a:spcPts val="600"/>
                </a:spcAft>
                <a:buFont typeface="Arial"/>
                <a:buChar char="•"/>
              </a:pPr>
              <a:r>
                <a:rPr lang="en-US" sz="2800" dirty="0" smtClean="0">
                  <a:solidFill>
                    <a:schemeClr val="tx1">
                      <a:lumMod val="65000"/>
                      <a:lumOff val="35000"/>
                    </a:schemeClr>
                  </a:solidFill>
                </a:rPr>
                <a:t>All </a:t>
              </a:r>
              <a:r>
                <a:rPr lang="en-US" sz="2800" dirty="0">
                  <a:solidFill>
                    <a:schemeClr val="tx1">
                      <a:lumMod val="65000"/>
                      <a:lumOff val="35000"/>
                    </a:schemeClr>
                  </a:solidFill>
                </a:rPr>
                <a:t>major private television and radio stations, newspapers and periodicals belong to only eight media groups in Turkey (</a:t>
              </a:r>
              <a:r>
                <a:rPr lang="en-US" sz="2800" dirty="0" err="1">
                  <a:solidFill>
                    <a:schemeClr val="tx1">
                      <a:lumMod val="65000"/>
                      <a:lumOff val="35000"/>
                    </a:schemeClr>
                  </a:solidFill>
                </a:rPr>
                <a:t>Elmas</a:t>
              </a:r>
              <a:r>
                <a:rPr lang="en-US" sz="2800" dirty="0">
                  <a:solidFill>
                    <a:schemeClr val="tx1">
                      <a:lumMod val="65000"/>
                      <a:lumOff val="35000"/>
                    </a:schemeClr>
                  </a:solidFill>
                </a:rPr>
                <a:t> and </a:t>
              </a:r>
              <a:r>
                <a:rPr lang="en-US" sz="2800" dirty="0" err="1">
                  <a:solidFill>
                    <a:schemeClr val="tx1">
                      <a:lumMod val="65000"/>
                      <a:lumOff val="35000"/>
                    </a:schemeClr>
                  </a:solidFill>
                </a:rPr>
                <a:t>Kurban</a:t>
              </a:r>
              <a:r>
                <a:rPr lang="en-US" sz="2800" dirty="0">
                  <a:solidFill>
                    <a:schemeClr val="tx1">
                      <a:lumMod val="65000"/>
                      <a:lumOff val="35000"/>
                    </a:schemeClr>
                  </a:solidFill>
                </a:rPr>
                <a:t>, 2011</a:t>
              </a:r>
              <a:r>
                <a:rPr lang="en-US" sz="2800" dirty="0" smtClean="0">
                  <a:solidFill>
                    <a:schemeClr val="tx1">
                      <a:lumMod val="65000"/>
                      <a:lumOff val="35000"/>
                    </a:schemeClr>
                  </a:solidFill>
                </a:rPr>
                <a:t>)</a:t>
              </a:r>
              <a:endParaRPr lang="en-US" sz="2800" dirty="0">
                <a:solidFill>
                  <a:schemeClr val="tx1">
                    <a:lumMod val="65000"/>
                    <a:lumOff val="35000"/>
                  </a:schemeClr>
                </a:solidFill>
              </a:endParaRPr>
            </a:p>
            <a:p>
              <a:pPr algn="just">
                <a:spcAft>
                  <a:spcPts val="600"/>
                </a:spcAft>
              </a:pPr>
              <a:r>
                <a:rPr lang="en-US" sz="2800" b="1" dirty="0">
                  <a:solidFill>
                    <a:schemeClr val="tx1">
                      <a:lumMod val="65000"/>
                      <a:lumOff val="35000"/>
                    </a:schemeClr>
                  </a:solidFill>
                </a:rPr>
                <a:t>Interactive data </a:t>
              </a:r>
              <a:r>
                <a:rPr lang="en-US" sz="2800" b="1" dirty="0" smtClean="0">
                  <a:solidFill>
                    <a:schemeClr val="tx1">
                      <a:lumMod val="65000"/>
                      <a:lumOff val="35000"/>
                    </a:schemeClr>
                  </a:solidFill>
                </a:rPr>
                <a:t>visualizations</a:t>
              </a:r>
            </a:p>
            <a:p>
              <a:pPr marL="457200" indent="-457200" algn="just">
                <a:spcAft>
                  <a:spcPts val="600"/>
                </a:spcAft>
                <a:buFont typeface="Arial"/>
                <a:buChar char="•"/>
              </a:pPr>
              <a:r>
                <a:rPr lang="en-US" sz="2800" dirty="0" smtClean="0">
                  <a:solidFill>
                    <a:schemeClr val="tx1">
                      <a:lumMod val="65000"/>
                      <a:lumOff val="35000"/>
                    </a:schemeClr>
                  </a:solidFill>
                </a:rPr>
                <a:t>Make </a:t>
              </a:r>
              <a:r>
                <a:rPr lang="en-US" sz="2800" dirty="0">
                  <a:solidFill>
                    <a:schemeClr val="tx1">
                      <a:lumMod val="65000"/>
                      <a:lumOff val="35000"/>
                    </a:schemeClr>
                  </a:solidFill>
                </a:rPr>
                <a:t>the data more meaningful, easier to interpret and help explore the research </a:t>
              </a:r>
              <a:r>
                <a:rPr lang="en-US" sz="2800" dirty="0" smtClean="0">
                  <a:solidFill>
                    <a:schemeClr val="tx1">
                      <a:lumMod val="65000"/>
                      <a:lumOff val="35000"/>
                    </a:schemeClr>
                  </a:solidFill>
                </a:rPr>
                <a:t>outcome</a:t>
              </a:r>
            </a:p>
            <a:p>
              <a:pPr marL="457200" indent="-457200" algn="just">
                <a:spcAft>
                  <a:spcPts val="600"/>
                </a:spcAft>
                <a:buFont typeface="Arial"/>
                <a:buChar char="•"/>
              </a:pPr>
              <a:r>
                <a:rPr lang="en-US" sz="2800" dirty="0" smtClean="0">
                  <a:solidFill>
                    <a:schemeClr val="tx1">
                      <a:lumMod val="65000"/>
                      <a:lumOff val="35000"/>
                    </a:schemeClr>
                  </a:solidFill>
                </a:rPr>
                <a:t>Accessibility </a:t>
              </a:r>
              <a:r>
                <a:rPr lang="en-US" sz="2800" dirty="0">
                  <a:solidFill>
                    <a:schemeClr val="tx1">
                      <a:lumMod val="65000"/>
                      <a:lumOff val="35000"/>
                    </a:schemeClr>
                  </a:solidFill>
                </a:rPr>
                <a:t>by all modern browsers (including mobile) makes JavaScript a great tool for communicating the </a:t>
              </a:r>
              <a:r>
                <a:rPr lang="en-US" sz="2800" dirty="0" smtClean="0">
                  <a:solidFill>
                    <a:schemeClr val="tx1">
                      <a:lumMod val="65000"/>
                      <a:lumOff val="35000"/>
                    </a:schemeClr>
                  </a:solidFill>
                </a:rPr>
                <a:t>findings</a:t>
              </a:r>
            </a:p>
            <a:p>
              <a:pPr marL="457200" indent="-457200" algn="just">
                <a:spcAft>
                  <a:spcPts val="600"/>
                </a:spcAft>
                <a:buFont typeface="Arial"/>
                <a:buChar char="•"/>
              </a:pPr>
              <a:r>
                <a:rPr lang="en-US" sz="2800" dirty="0" smtClean="0">
                  <a:solidFill>
                    <a:schemeClr val="tx1">
                      <a:lumMod val="65000"/>
                      <a:lumOff val="35000"/>
                    </a:schemeClr>
                  </a:solidFill>
                </a:rPr>
                <a:t>We </a:t>
              </a:r>
              <a:r>
                <a:rPr lang="en-US" sz="2800" dirty="0">
                  <a:solidFill>
                    <a:schemeClr val="tx1">
                      <a:lumMod val="65000"/>
                      <a:lumOff val="35000"/>
                    </a:schemeClr>
                  </a:solidFill>
                </a:rPr>
                <a:t>build several interactive visualizations using D3, a JavaScript library for data visualization, and we present our findings on our website (http://</a:t>
              </a:r>
              <a:r>
                <a:rPr lang="en-US" sz="2800" dirty="0" err="1">
                  <a:solidFill>
                    <a:schemeClr val="tx1">
                      <a:lumMod val="65000"/>
                      <a:lumOff val="35000"/>
                    </a:schemeClr>
                  </a:solidFill>
                </a:rPr>
                <a:t>www.mli.gmu.edu</a:t>
              </a:r>
              <a:r>
                <a:rPr lang="en-US" sz="2800" dirty="0" smtClean="0">
                  <a:solidFill>
                    <a:schemeClr val="tx1">
                      <a:lumMod val="65000"/>
                      <a:lumOff val="35000"/>
                    </a:schemeClr>
                  </a:solidFill>
                </a:rPr>
                <a:t>/toz/readership/).</a:t>
              </a:r>
              <a:endParaRPr lang="en-US" sz="2800" dirty="0">
                <a:solidFill>
                  <a:schemeClr val="tx1">
                    <a:lumMod val="65000"/>
                    <a:lumOff val="35000"/>
                  </a:schemeClr>
                </a:solidFill>
              </a:endParaRPr>
            </a:p>
          </p:txBody>
        </p:sp>
      </p:grpSp>
      <p:grpSp>
        <p:nvGrpSpPr>
          <p:cNvPr id="20" name="Group 19"/>
          <p:cNvGrpSpPr/>
          <p:nvPr/>
        </p:nvGrpSpPr>
        <p:grpSpPr>
          <a:xfrm>
            <a:off x="16611600" y="4648200"/>
            <a:ext cx="15392400" cy="13910101"/>
            <a:chOff x="17221200" y="8140298"/>
            <a:chExt cx="14782800" cy="15596967"/>
          </a:xfrm>
        </p:grpSpPr>
        <p:sp>
          <p:nvSpPr>
            <p:cNvPr id="14" name="TextBox 13"/>
            <p:cNvSpPr txBox="1"/>
            <p:nvPr/>
          </p:nvSpPr>
          <p:spPr>
            <a:xfrm>
              <a:off x="17221200" y="8140298"/>
              <a:ext cx="5360362" cy="1015664"/>
            </a:xfrm>
            <a:prstGeom prst="rect">
              <a:avLst/>
            </a:prstGeom>
            <a:noFill/>
          </p:spPr>
          <p:txBody>
            <a:bodyPr wrap="none" rtlCol="0">
              <a:spAutoFit/>
            </a:bodyPr>
            <a:lstStyle/>
            <a:p>
              <a:r>
                <a:rPr lang="en-US" sz="6000" b="1" dirty="0" smtClean="0">
                  <a:solidFill>
                    <a:schemeClr val="tx1">
                      <a:lumMod val="65000"/>
                      <a:lumOff val="35000"/>
                    </a:schemeClr>
                  </a:solidFill>
                </a:rPr>
                <a:t>METHODOLOGY</a:t>
              </a:r>
              <a:endParaRPr lang="en-US" sz="6000" b="1" dirty="0">
                <a:solidFill>
                  <a:schemeClr val="tx1">
                    <a:lumMod val="65000"/>
                    <a:lumOff val="35000"/>
                  </a:schemeClr>
                </a:solidFill>
              </a:endParaRPr>
            </a:p>
          </p:txBody>
        </p:sp>
        <p:sp>
          <p:nvSpPr>
            <p:cNvPr id="9" name="Rectangle 8"/>
            <p:cNvSpPr/>
            <p:nvPr/>
          </p:nvSpPr>
          <p:spPr>
            <a:xfrm>
              <a:off x="17221200" y="9174033"/>
              <a:ext cx="14782800" cy="14563232"/>
            </a:xfrm>
            <a:prstGeom prst="rect">
              <a:avLst/>
            </a:prstGeom>
          </p:spPr>
          <p:txBody>
            <a:bodyPr wrap="square">
              <a:spAutoFit/>
            </a:bodyPr>
            <a:lstStyle/>
            <a:p>
              <a:pPr algn="just">
                <a:spcAft>
                  <a:spcPts val="1200"/>
                </a:spcAft>
              </a:pPr>
              <a:r>
                <a:rPr lang="en-US" sz="2800" dirty="0" smtClean="0">
                  <a:solidFill>
                    <a:schemeClr val="tx1">
                      <a:lumMod val="65000"/>
                      <a:lumOff val="35000"/>
                    </a:schemeClr>
                  </a:solidFill>
                </a:rPr>
                <a:t>Pairwise </a:t>
              </a:r>
              <a:r>
                <a:rPr lang="en-US" sz="2800" dirty="0">
                  <a:solidFill>
                    <a:schemeClr val="tx1">
                      <a:lumMod val="65000"/>
                      <a:lumOff val="35000"/>
                    </a:schemeClr>
                  </a:solidFill>
                </a:rPr>
                <a:t>similarities of news media is calculated based on their common followers. Since, number of followers of the media has high variance in our dataset, we choose meet/min coefficient (Goldberg and Roth 2003) as our similarity metric over more popular </a:t>
              </a:r>
              <a:r>
                <a:rPr lang="en-US" sz="2800" dirty="0" err="1">
                  <a:solidFill>
                    <a:schemeClr val="tx1">
                      <a:lumMod val="65000"/>
                      <a:lumOff val="35000"/>
                    </a:schemeClr>
                  </a:solidFill>
                </a:rPr>
                <a:t>Jaccard</a:t>
              </a:r>
              <a:r>
                <a:rPr lang="en-US" sz="2800" dirty="0">
                  <a:solidFill>
                    <a:schemeClr val="tx1">
                      <a:lumMod val="65000"/>
                      <a:lumOff val="35000"/>
                    </a:schemeClr>
                  </a:solidFill>
                </a:rPr>
                <a:t> index. Let A and B be the set of follower IDs of two news media, then meet/min similarity of A to B is calculated </a:t>
              </a:r>
              <a:r>
                <a:rPr lang="en-US" sz="2800" dirty="0" smtClean="0">
                  <a:solidFill>
                    <a:schemeClr val="tx1">
                      <a:lumMod val="65000"/>
                      <a:lumOff val="35000"/>
                    </a:schemeClr>
                  </a:solidFill>
                </a:rPr>
                <a:t>by</a:t>
              </a:r>
            </a:p>
            <a:p>
              <a:pPr algn="just">
                <a:spcAft>
                  <a:spcPts val="1200"/>
                </a:spcAft>
              </a:pPr>
              <a:r>
                <a:rPr lang="en-US" sz="2800" dirty="0" smtClean="0">
                  <a:solidFill>
                    <a:schemeClr val="tx1">
                      <a:lumMod val="65000"/>
                      <a:lumOff val="35000"/>
                    </a:schemeClr>
                  </a:solidFill>
                </a:rPr>
                <a:t>                                                       </a:t>
              </a:r>
              <a:r>
                <a:rPr lang="en-US" sz="2800" dirty="0" smtClean="0">
                  <a:solidFill>
                    <a:schemeClr val="tx1">
                      <a:lumMod val="65000"/>
                      <a:lumOff val="35000"/>
                    </a:schemeClr>
                  </a:solidFill>
                </a:rPr>
                <a:t>        Note </a:t>
              </a:r>
              <a:r>
                <a:rPr lang="en-US" sz="2800" dirty="0" smtClean="0">
                  <a:solidFill>
                    <a:schemeClr val="tx1">
                      <a:lumMod val="65000"/>
                      <a:lumOff val="35000"/>
                    </a:schemeClr>
                  </a:solidFill>
                </a:rPr>
                <a:t>that</a:t>
              </a:r>
            </a:p>
            <a:p>
              <a:pPr algn="just">
                <a:spcAft>
                  <a:spcPts val="1200"/>
                </a:spcAft>
              </a:pPr>
              <a:r>
                <a:rPr lang="en-US" sz="2800" dirty="0" smtClean="0">
                  <a:solidFill>
                    <a:schemeClr val="tx1">
                      <a:lumMod val="65000"/>
                      <a:lumOff val="35000"/>
                    </a:schemeClr>
                  </a:solidFill>
                </a:rPr>
                <a:t>A </a:t>
              </a:r>
              <a:r>
                <a:rPr lang="en-US" sz="2800" dirty="0">
                  <a:solidFill>
                    <a:schemeClr val="tx1">
                      <a:lumMod val="65000"/>
                      <a:lumOff val="35000"/>
                    </a:schemeClr>
                  </a:solidFill>
                </a:rPr>
                <a:t>weighted complete graph K</a:t>
              </a:r>
              <a:r>
                <a:rPr lang="en-US" sz="2800" baseline="-25000" dirty="0">
                  <a:solidFill>
                    <a:schemeClr val="tx1">
                      <a:lumMod val="65000"/>
                      <a:lumOff val="35000"/>
                    </a:schemeClr>
                  </a:solidFill>
                </a:rPr>
                <a:t>37</a:t>
              </a:r>
              <a:r>
                <a:rPr lang="en-US" sz="2800" dirty="0">
                  <a:solidFill>
                    <a:schemeClr val="tx1">
                      <a:lumMod val="65000"/>
                      <a:lumOff val="35000"/>
                    </a:schemeClr>
                  </a:solidFill>
                </a:rPr>
                <a:t> is generated where its vertices are the 37 news media and edge weights are the meet/min similarities of their endpoints. Then a modularity based method (</a:t>
              </a:r>
              <a:r>
                <a:rPr lang="en-US" sz="2800" dirty="0" err="1">
                  <a:solidFill>
                    <a:schemeClr val="tx1">
                      <a:lumMod val="65000"/>
                      <a:lumOff val="35000"/>
                    </a:schemeClr>
                  </a:solidFill>
                </a:rPr>
                <a:t>Blondel</a:t>
              </a:r>
              <a:r>
                <a:rPr lang="en-US" sz="2800" dirty="0">
                  <a:solidFill>
                    <a:schemeClr val="tx1">
                      <a:lumMod val="65000"/>
                      <a:lumOff val="35000"/>
                    </a:schemeClr>
                  </a:solidFill>
                </a:rPr>
                <a:t> et al. 2008) implemented in </a:t>
              </a:r>
              <a:r>
                <a:rPr lang="en-US" sz="2800" dirty="0" err="1">
                  <a:solidFill>
                    <a:schemeClr val="tx1">
                      <a:lumMod val="65000"/>
                      <a:lumOff val="35000"/>
                    </a:schemeClr>
                  </a:solidFill>
                </a:rPr>
                <a:t>Gephi</a:t>
              </a:r>
              <a:r>
                <a:rPr lang="en-US" sz="2800" dirty="0">
                  <a:solidFill>
                    <a:schemeClr val="tx1">
                      <a:lumMod val="65000"/>
                      <a:lumOff val="35000"/>
                    </a:schemeClr>
                  </a:solidFill>
                </a:rPr>
                <a:t> (Bastian, </a:t>
              </a:r>
              <a:r>
                <a:rPr lang="en-US" sz="2800" dirty="0" err="1">
                  <a:solidFill>
                    <a:schemeClr val="tx1">
                      <a:lumMod val="65000"/>
                      <a:lumOff val="35000"/>
                    </a:schemeClr>
                  </a:solidFill>
                </a:rPr>
                <a:t>Heymann</a:t>
              </a:r>
              <a:r>
                <a:rPr lang="en-US" sz="2800" dirty="0">
                  <a:solidFill>
                    <a:schemeClr val="tx1">
                      <a:lumMod val="65000"/>
                      <a:lumOff val="35000"/>
                    </a:schemeClr>
                  </a:solidFill>
                </a:rPr>
                <a:t> and </a:t>
              </a:r>
              <a:r>
                <a:rPr lang="en-US" sz="2800" dirty="0" err="1">
                  <a:solidFill>
                    <a:schemeClr val="tx1">
                      <a:lumMod val="65000"/>
                      <a:lumOff val="35000"/>
                    </a:schemeClr>
                  </a:solidFill>
                </a:rPr>
                <a:t>Jacomy</a:t>
              </a:r>
              <a:r>
                <a:rPr lang="en-US" sz="2800" dirty="0">
                  <a:solidFill>
                    <a:schemeClr val="tx1">
                      <a:lumMod val="65000"/>
                      <a:lumOff val="35000"/>
                    </a:schemeClr>
                  </a:solidFill>
                </a:rPr>
                <a:t> 2009) with different resolutions is employed to detect the clusters in this generated graph. In networks, quality of a partition is usually defined </a:t>
              </a:r>
              <a:r>
                <a:rPr lang="en-US" sz="2800" dirty="0" smtClean="0">
                  <a:solidFill>
                    <a:schemeClr val="tx1">
                      <a:lumMod val="65000"/>
                      <a:lumOff val="35000"/>
                    </a:schemeClr>
                  </a:solidFill>
                </a:rPr>
                <a:t>by</a:t>
              </a:r>
            </a:p>
            <a:p>
              <a:pPr algn="just">
                <a:spcAft>
                  <a:spcPts val="1200"/>
                </a:spcAft>
              </a:pPr>
              <a:r>
                <a:rPr lang="en-US" sz="2800" dirty="0" smtClean="0">
                  <a:solidFill>
                    <a:schemeClr val="tx1">
                      <a:lumMod val="65000"/>
                      <a:lumOff val="35000"/>
                    </a:schemeClr>
                  </a:solidFill>
                </a:rPr>
                <a:t>modularity</a:t>
              </a:r>
              <a:r>
                <a:rPr lang="en-US" sz="2800" dirty="0">
                  <a:solidFill>
                    <a:schemeClr val="tx1">
                      <a:lumMod val="65000"/>
                      <a:lumOff val="35000"/>
                    </a:schemeClr>
                  </a:solidFill>
                </a:rPr>
                <a:t>, which for weighted graphs is defined </a:t>
              </a:r>
              <a:r>
                <a:rPr lang="en-US" sz="2800" dirty="0" smtClean="0">
                  <a:solidFill>
                    <a:schemeClr val="tx1">
                      <a:lumMod val="65000"/>
                      <a:lumOff val="35000"/>
                    </a:schemeClr>
                  </a:solidFill>
                </a:rPr>
                <a:t>as                                                              where </a:t>
              </a:r>
              <a:r>
                <a:rPr lang="en-US" sz="2800" dirty="0" err="1">
                  <a:solidFill>
                    <a:schemeClr val="tx1">
                      <a:lumMod val="65000"/>
                      <a:lumOff val="35000"/>
                    </a:schemeClr>
                  </a:solidFill>
                </a:rPr>
                <a:t>A</a:t>
              </a:r>
              <a:r>
                <a:rPr lang="en-US" sz="2800" baseline="-25000" dirty="0" err="1">
                  <a:solidFill>
                    <a:schemeClr val="tx1">
                      <a:lumMod val="65000"/>
                      <a:lumOff val="35000"/>
                    </a:schemeClr>
                  </a:solidFill>
                </a:rPr>
                <a:t>ij</a:t>
              </a:r>
              <a:r>
                <a:rPr lang="en-US" sz="2800" dirty="0">
                  <a:solidFill>
                    <a:schemeClr val="tx1">
                      <a:lumMod val="65000"/>
                      <a:lumOff val="35000"/>
                    </a:schemeClr>
                  </a:solidFill>
                </a:rPr>
                <a:t> is edge </a:t>
              </a:r>
              <a:endParaRPr lang="en-US" sz="2800" dirty="0" smtClean="0">
                <a:solidFill>
                  <a:schemeClr val="tx1">
                    <a:lumMod val="65000"/>
                    <a:lumOff val="35000"/>
                  </a:schemeClr>
                </a:solidFill>
              </a:endParaRPr>
            </a:p>
            <a:p>
              <a:pPr algn="just">
                <a:spcAft>
                  <a:spcPts val="1200"/>
                </a:spcAft>
              </a:pPr>
              <a:r>
                <a:rPr lang="en-US" sz="2800" dirty="0" smtClean="0">
                  <a:solidFill>
                    <a:schemeClr val="tx1">
                      <a:lumMod val="65000"/>
                      <a:lumOff val="35000"/>
                    </a:schemeClr>
                  </a:solidFill>
                </a:rPr>
                <a:t>weight,                      is </a:t>
              </a:r>
              <a:r>
                <a:rPr lang="en-US" sz="2800" dirty="0">
                  <a:solidFill>
                    <a:schemeClr val="tx1">
                      <a:lumMod val="65000"/>
                      <a:lumOff val="35000"/>
                    </a:schemeClr>
                  </a:solidFill>
                </a:rPr>
                <a:t>node strength, and </a:t>
              </a:r>
              <a:r>
                <a:rPr lang="en-US" sz="2800" dirty="0" smtClean="0">
                  <a:solidFill>
                    <a:schemeClr val="tx1">
                      <a:lumMod val="65000"/>
                      <a:lumOff val="35000"/>
                    </a:schemeClr>
                  </a:solidFill>
                </a:rPr>
                <a:t>                               is </a:t>
              </a:r>
              <a:r>
                <a:rPr lang="en-US" sz="2800" dirty="0">
                  <a:solidFill>
                    <a:schemeClr val="tx1">
                      <a:lumMod val="65000"/>
                      <a:lumOff val="35000"/>
                    </a:schemeClr>
                  </a:solidFill>
                </a:rPr>
                <a:t>the total edge weight in the network.</a:t>
              </a:r>
            </a:p>
            <a:p>
              <a:pPr algn="just">
                <a:spcAft>
                  <a:spcPts val="1200"/>
                </a:spcAft>
              </a:pPr>
              <a:r>
                <a:rPr lang="en-US" sz="2800" dirty="0">
                  <a:solidFill>
                    <a:schemeClr val="tx1">
                      <a:lumMod val="65000"/>
                      <a:lumOff val="35000"/>
                    </a:schemeClr>
                  </a:solidFill>
                </a:rPr>
                <a:t>Simply, modularity quality </a:t>
              </a:r>
              <a:r>
                <a:rPr lang="en-US" sz="2800" dirty="0" smtClean="0">
                  <a:solidFill>
                    <a:schemeClr val="tx1">
                      <a:lumMod val="65000"/>
                      <a:lumOff val="35000"/>
                    </a:schemeClr>
                  </a:solidFill>
                </a:rPr>
                <a:t>is</a:t>
              </a:r>
              <a:endParaRPr lang="en-US" sz="2800" dirty="0">
                <a:solidFill>
                  <a:schemeClr val="tx1">
                    <a:lumMod val="65000"/>
                    <a:lumOff val="35000"/>
                  </a:schemeClr>
                </a:solidFill>
              </a:endParaRPr>
            </a:p>
            <a:p>
              <a:pPr algn="just">
                <a:spcAft>
                  <a:spcPts val="1200"/>
                </a:spcAft>
              </a:pPr>
              <a:r>
                <a:rPr lang="en-US" sz="2800" dirty="0">
                  <a:solidFill>
                    <a:schemeClr val="tx1">
                      <a:lumMod val="65000"/>
                      <a:lumOff val="35000"/>
                    </a:schemeClr>
                  </a:solidFill>
                </a:rPr>
                <a:t>To understand </a:t>
              </a:r>
              <a:r>
                <a:rPr lang="en-US" sz="2800" dirty="0" smtClean="0">
                  <a:solidFill>
                    <a:schemeClr val="tx1">
                      <a:lumMod val="65000"/>
                      <a:lumOff val="35000"/>
                    </a:schemeClr>
                  </a:solidFill>
                </a:rPr>
                <a:t>the media </a:t>
              </a:r>
              <a:r>
                <a:rPr lang="en-US" sz="2800" dirty="0">
                  <a:solidFill>
                    <a:schemeClr val="tx1">
                      <a:lumMod val="65000"/>
                      <a:lumOff val="35000"/>
                    </a:schemeClr>
                  </a:solidFill>
                </a:rPr>
                <a:t>groupings better, we investigated </a:t>
              </a:r>
              <a:r>
                <a:rPr lang="en-US" sz="2800" dirty="0" smtClean="0">
                  <a:solidFill>
                    <a:schemeClr val="tx1">
                      <a:lumMod val="65000"/>
                      <a:lumOff val="35000"/>
                    </a:schemeClr>
                  </a:solidFill>
                </a:rPr>
                <a:t>the clusters at various scales.</a:t>
              </a:r>
              <a:endParaRPr lang="en-US" sz="2800" dirty="0">
                <a:solidFill>
                  <a:schemeClr val="tx1">
                    <a:lumMod val="65000"/>
                    <a:lumOff val="35000"/>
                  </a:schemeClr>
                </a:solidFill>
              </a:endParaRPr>
            </a:p>
            <a:p>
              <a:pPr algn="just">
                <a:spcAft>
                  <a:spcPts val="1200"/>
                </a:spcAft>
              </a:pPr>
              <a:r>
                <a:rPr lang="en-US" sz="2800" dirty="0">
                  <a:solidFill>
                    <a:schemeClr val="tx1">
                      <a:lumMod val="65000"/>
                      <a:lumOff val="35000"/>
                    </a:schemeClr>
                  </a:solidFill>
                </a:rPr>
                <a:t>Similarly, we picked several official popular Twitter accounts from each political party currently in the Turkish parliament and collected their follower IDs. We calculated media preference of each party for each media as well as at media groups level. Findings are presented by interactive pie charts where each slice indicates the proportion of the audience of that particular media to all media readership.</a:t>
              </a:r>
            </a:p>
            <a:p>
              <a:pPr algn="just">
                <a:spcAft>
                  <a:spcPts val="1200"/>
                </a:spcAft>
              </a:pPr>
              <a:r>
                <a:rPr lang="en-US" sz="2800" dirty="0">
                  <a:solidFill>
                    <a:schemeClr val="tx1">
                      <a:lumMod val="65000"/>
                      <a:lumOff val="35000"/>
                    </a:schemeClr>
                  </a:solidFill>
                </a:rPr>
                <a:t>We also calculated the party descriptiveness of the media, i.e. a reader’s likelihood of following a certain party. Media descriptive index is visualized with an interactive bar graph where users can sort the media by their descriptiveness for each party.</a:t>
              </a:r>
            </a:p>
            <a:p>
              <a:pPr algn="just">
                <a:spcAft>
                  <a:spcPts val="1200"/>
                </a:spcAft>
              </a:pPr>
              <a:r>
                <a:rPr lang="en-US" sz="2800" dirty="0">
                  <a:solidFill>
                    <a:schemeClr val="tx1">
                      <a:lumMod val="65000"/>
                      <a:lumOff val="35000"/>
                    </a:schemeClr>
                  </a:solidFill>
                </a:rPr>
                <a:t>Multidimensional scaling (MDS) represents the objects geometrically whose pairwise (dis)similarity measures are given. Positions of the newspapers are obtained by SMACOF (Scaling by </a:t>
              </a:r>
              <a:r>
                <a:rPr lang="en-US" sz="2800" dirty="0" err="1">
                  <a:solidFill>
                    <a:schemeClr val="tx1">
                      <a:lumMod val="65000"/>
                      <a:lumOff val="35000"/>
                    </a:schemeClr>
                  </a:solidFill>
                </a:rPr>
                <a:t>majorizing</a:t>
              </a:r>
              <a:r>
                <a:rPr lang="en-US" sz="2800" dirty="0">
                  <a:solidFill>
                    <a:schemeClr val="tx1">
                      <a:lumMod val="65000"/>
                      <a:lumOff val="35000"/>
                    </a:schemeClr>
                  </a:solidFill>
                </a:rPr>
                <a:t> a convex function) algorithm for metric MDS introduced by (De </a:t>
              </a:r>
              <a:r>
                <a:rPr lang="en-US" sz="2800" dirty="0" err="1">
                  <a:solidFill>
                    <a:schemeClr val="tx1">
                      <a:lumMod val="65000"/>
                      <a:lumOff val="35000"/>
                    </a:schemeClr>
                  </a:solidFill>
                </a:rPr>
                <a:t>Leeuw</a:t>
              </a:r>
              <a:r>
                <a:rPr lang="en-US" sz="2800" dirty="0">
                  <a:solidFill>
                    <a:schemeClr val="tx1">
                      <a:lumMod val="65000"/>
                      <a:lumOff val="35000"/>
                    </a:schemeClr>
                  </a:solidFill>
                </a:rPr>
                <a:t> and </a:t>
              </a:r>
              <a:r>
                <a:rPr lang="en-US" sz="2800" dirty="0" err="1">
                  <a:solidFill>
                    <a:schemeClr val="tx1">
                      <a:lumMod val="65000"/>
                      <a:lumOff val="35000"/>
                    </a:schemeClr>
                  </a:solidFill>
                </a:rPr>
                <a:t>Heiser</a:t>
              </a:r>
              <a:r>
                <a:rPr lang="en-US" sz="2800" dirty="0">
                  <a:solidFill>
                    <a:schemeClr val="tx1">
                      <a:lumMod val="65000"/>
                      <a:lumOff val="35000"/>
                    </a:schemeClr>
                  </a:solidFill>
                </a:rPr>
                <a:t> 1980) and implemented in Python’s </a:t>
              </a:r>
              <a:r>
                <a:rPr lang="en-US" sz="2800" dirty="0" err="1">
                  <a:solidFill>
                    <a:schemeClr val="tx1">
                      <a:lumMod val="65000"/>
                      <a:lumOff val="35000"/>
                    </a:schemeClr>
                  </a:solidFill>
                </a:rPr>
                <a:t>scikit</a:t>
              </a:r>
              <a:r>
                <a:rPr lang="en-US" sz="2800" dirty="0">
                  <a:solidFill>
                    <a:schemeClr val="tx1">
                      <a:lumMod val="65000"/>
                      <a:lumOff val="35000"/>
                    </a:schemeClr>
                  </a:solidFill>
                </a:rPr>
                <a:t>-learn module (</a:t>
              </a:r>
              <a:r>
                <a:rPr lang="en-US" sz="2800" dirty="0" err="1">
                  <a:solidFill>
                    <a:schemeClr val="tx1">
                      <a:lumMod val="65000"/>
                      <a:lumOff val="35000"/>
                    </a:schemeClr>
                  </a:solidFill>
                </a:rPr>
                <a:t>Pedregosa</a:t>
              </a:r>
              <a:r>
                <a:rPr lang="en-US" sz="2800" dirty="0">
                  <a:solidFill>
                    <a:schemeClr val="tx1">
                      <a:lumMod val="65000"/>
                      <a:lumOff val="35000"/>
                    </a:schemeClr>
                  </a:solidFill>
                </a:rPr>
                <a:t> et al. 2011).</a:t>
              </a:r>
            </a:p>
            <a:p>
              <a:pPr algn="just">
                <a:spcAft>
                  <a:spcPts val="1200"/>
                </a:spcAft>
              </a:pPr>
              <a:endParaRPr lang="en-US" sz="2800" dirty="0">
                <a:solidFill>
                  <a:schemeClr val="tx1">
                    <a:lumMod val="65000"/>
                    <a:lumOff val="35000"/>
                  </a:schemeClr>
                </a:solidFill>
              </a:endParaRPr>
            </a:p>
            <a:p>
              <a:pPr algn="just">
                <a:spcAft>
                  <a:spcPts val="1200"/>
                </a:spcAft>
              </a:pPr>
              <a:endParaRPr lang="en-US" sz="2800" dirty="0">
                <a:solidFill>
                  <a:schemeClr val="tx1">
                    <a:lumMod val="65000"/>
                    <a:lumOff val="35000"/>
                  </a:schemeClr>
                </a:solidFill>
              </a:endParaRPr>
            </a:p>
          </p:txBody>
        </p:sp>
      </p:grpSp>
      <p:sp>
        <p:nvSpPr>
          <p:cNvPr id="13" name="TextBox 12"/>
          <p:cNvSpPr txBox="1"/>
          <p:nvPr/>
        </p:nvSpPr>
        <p:spPr>
          <a:xfrm>
            <a:off x="2735264" y="38927782"/>
            <a:ext cx="7458901" cy="1077218"/>
          </a:xfrm>
          <a:prstGeom prst="rect">
            <a:avLst/>
          </a:prstGeom>
          <a:noFill/>
        </p:spPr>
        <p:txBody>
          <a:bodyPr wrap="none" rtlCol="0">
            <a:spAutoFit/>
          </a:bodyPr>
          <a:lstStyle/>
          <a:p>
            <a:r>
              <a:rPr lang="en-US" sz="3200" dirty="0" smtClean="0"/>
              <a:t>Machine Learning and Inference Laboratory</a:t>
            </a:r>
          </a:p>
          <a:p>
            <a:r>
              <a:rPr lang="en-US" sz="3200" dirty="0" smtClean="0"/>
              <a:t>College of Health and Human Services</a:t>
            </a:r>
            <a:endParaRPr lang="en-US" sz="3200" dirty="0"/>
          </a:p>
        </p:txBody>
      </p:sp>
      <p:sp>
        <p:nvSpPr>
          <p:cNvPr id="17" name="TextBox 16"/>
          <p:cNvSpPr txBox="1"/>
          <p:nvPr/>
        </p:nvSpPr>
        <p:spPr>
          <a:xfrm>
            <a:off x="25554453" y="38927782"/>
            <a:ext cx="4925547" cy="1077218"/>
          </a:xfrm>
          <a:prstGeom prst="rect">
            <a:avLst/>
          </a:prstGeom>
          <a:noFill/>
        </p:spPr>
        <p:txBody>
          <a:bodyPr wrap="none" rtlCol="0">
            <a:spAutoFit/>
          </a:bodyPr>
          <a:lstStyle/>
          <a:p>
            <a:pPr algn="r"/>
            <a:r>
              <a:rPr lang="en-US" sz="3200" dirty="0" smtClean="0"/>
              <a:t>4400 University Dr. MSN 1J3</a:t>
            </a:r>
          </a:p>
          <a:p>
            <a:pPr algn="r"/>
            <a:r>
              <a:rPr lang="en-US" sz="3200" dirty="0" smtClean="0"/>
              <a:t>Fairfax, VA 22030 USA</a:t>
            </a:r>
            <a:endParaRPr lang="en-US" sz="3200" dirty="0"/>
          </a:p>
        </p:txBody>
      </p:sp>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0737175" y="38585774"/>
            <a:ext cx="1419225" cy="14192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4401800" y="39068514"/>
            <a:ext cx="4011739" cy="707886"/>
          </a:xfrm>
          <a:prstGeom prst="rect">
            <a:avLst/>
          </a:prstGeom>
          <a:noFill/>
        </p:spPr>
        <p:txBody>
          <a:bodyPr wrap="none" rtlCol="0">
            <a:spAutoFit/>
          </a:bodyPr>
          <a:lstStyle/>
          <a:p>
            <a:r>
              <a:rPr lang="en-US" sz="4000" dirty="0" smtClean="0">
                <a:solidFill>
                  <a:srgbClr val="FF0000"/>
                </a:solidFill>
              </a:rPr>
              <a:t>www.mli.gmu.edu</a:t>
            </a:r>
            <a:endParaRPr lang="en-US" sz="4000" dirty="0">
              <a:solidFill>
                <a:srgbClr val="FF0000"/>
              </a:solidFill>
            </a:endParaRPr>
          </a:p>
        </p:txBody>
      </p:sp>
      <p:sp>
        <p:nvSpPr>
          <p:cNvPr id="19" name="Rectangle 18"/>
          <p:cNvSpPr/>
          <p:nvPr/>
        </p:nvSpPr>
        <p:spPr>
          <a:xfrm>
            <a:off x="762000" y="4724400"/>
            <a:ext cx="14935200" cy="54864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rIns="457200" rtlCol="0" anchor="ctr"/>
          <a:lstStyle/>
          <a:p>
            <a:pPr algn="just"/>
            <a:r>
              <a:rPr lang="en-US" sz="3200" b="1" dirty="0" smtClean="0">
                <a:solidFill>
                  <a:srgbClr val="FF0000"/>
                </a:solidFill>
              </a:rPr>
              <a:t>Abstract</a:t>
            </a:r>
            <a:endParaRPr lang="en-US" sz="2400" b="1" dirty="0">
              <a:solidFill>
                <a:srgbClr val="FF0000"/>
              </a:solidFill>
            </a:endParaRPr>
          </a:p>
          <a:p>
            <a:pPr algn="just"/>
            <a:r>
              <a:rPr lang="en-US" sz="2400" dirty="0">
                <a:solidFill>
                  <a:schemeClr val="tx1">
                    <a:lumMod val="65000"/>
                    <a:lumOff val="35000"/>
                  </a:schemeClr>
                </a:solidFill>
              </a:rPr>
              <a:t>The Turkish news media is believed to have a high degree of polarized pluralism and political parallelism. In this paper, the extent of this belief is computationally investigated at a large scale by collecting more than ten million Twitter user IDs. We compiled two datasets, the first being the news audience dataset which is composed of user IDs who follow at least one popular Turkish news media among thirty-seven media accounts selected. The second dataset relates to the political audience which consists of IDs following Twitter accounts of any of the four political parties in the current Turkish parliament. We first measure the pairwise similarities of news media based on their common followers and then detect the media groups at different resolutions and finally represent their relative positioning in two dimensional space. It is observed that media positioning and clusters are well aligned with the known ideologies of the media groups. We then measure the polarity of the news audiences’ political leanings and also investigate the news media preference of the party followers. Through such analysis we show that the media preferences of parties are quite different from one another and party descriptiveness of the media is almost completely reverse ordered for the parties in the opposite camps. Finally, to highlight these findings interactive visualizations are also created to make findings easier to interpret by a broader audience.</a:t>
            </a:r>
          </a:p>
        </p:txBody>
      </p:sp>
      <p:sp>
        <p:nvSpPr>
          <p:cNvPr id="23" name="Rectangle 22"/>
          <p:cNvSpPr/>
          <p:nvPr/>
        </p:nvSpPr>
        <p:spPr>
          <a:xfrm>
            <a:off x="533400" y="35280600"/>
            <a:ext cx="14859000" cy="28956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45720" rIns="457200" bIns="45720" numCol="1" spcCol="0" rtlCol="0" fromWordArt="0" anchor="ctr" anchorCtr="0" forceAA="0" compatLnSpc="1">
            <a:prstTxWarp prst="textNoShape">
              <a:avLst/>
            </a:prstTxWarp>
            <a:noAutofit/>
          </a:bodyPr>
          <a:lstStyle/>
          <a:p>
            <a:pPr algn="just"/>
            <a:r>
              <a:rPr lang="en-US" sz="3200" b="1" dirty="0" smtClean="0">
                <a:solidFill>
                  <a:srgbClr val="FF0000"/>
                </a:solidFill>
              </a:rPr>
              <a:t>References</a:t>
            </a:r>
            <a:endParaRPr lang="en-US" sz="3200" b="1" dirty="0">
              <a:solidFill>
                <a:srgbClr val="FF0000"/>
              </a:solidFill>
            </a:endParaRPr>
          </a:p>
          <a:p>
            <a:pPr algn="just"/>
            <a:r>
              <a:rPr lang="en-US" sz="1200" dirty="0">
                <a:solidFill>
                  <a:schemeClr val="tx1">
                    <a:lumMod val="65000"/>
                    <a:lumOff val="35000"/>
                  </a:schemeClr>
                </a:solidFill>
              </a:rPr>
              <a:t>An, </a:t>
            </a:r>
            <a:r>
              <a:rPr lang="en-US" sz="1200" dirty="0" err="1">
                <a:solidFill>
                  <a:schemeClr val="tx1">
                    <a:lumMod val="65000"/>
                    <a:lumOff val="35000"/>
                  </a:schemeClr>
                </a:solidFill>
              </a:rPr>
              <a:t>Quercia</a:t>
            </a:r>
            <a:r>
              <a:rPr lang="en-US" sz="1200" dirty="0">
                <a:solidFill>
                  <a:schemeClr val="tx1">
                    <a:lumMod val="65000"/>
                    <a:lumOff val="35000"/>
                  </a:schemeClr>
                </a:solidFill>
              </a:rPr>
              <a:t> and </a:t>
            </a:r>
            <a:r>
              <a:rPr lang="en-US" sz="1200" dirty="0" err="1">
                <a:solidFill>
                  <a:schemeClr val="tx1">
                    <a:lumMod val="65000"/>
                    <a:lumOff val="35000"/>
                  </a:schemeClr>
                </a:solidFill>
              </a:rPr>
              <a:t>Crowcroft</a:t>
            </a:r>
            <a:r>
              <a:rPr lang="en-US" sz="1200" dirty="0">
                <a:solidFill>
                  <a:schemeClr val="tx1">
                    <a:lumMod val="65000"/>
                    <a:lumOff val="35000"/>
                  </a:schemeClr>
                </a:solidFill>
              </a:rPr>
              <a:t> 2013. Fragmented Social Media: A Look into Selective Exposure to Political News. Proceedings of the 22nd </a:t>
            </a:r>
            <a:r>
              <a:rPr lang="en-US" sz="1200" dirty="0" smtClean="0">
                <a:solidFill>
                  <a:schemeClr val="tx1">
                    <a:lumMod val="65000"/>
                    <a:lumOff val="35000"/>
                  </a:schemeClr>
                </a:solidFill>
              </a:rPr>
              <a:t>international </a:t>
            </a:r>
            <a:r>
              <a:rPr lang="en-US" sz="1200" dirty="0">
                <a:solidFill>
                  <a:schemeClr val="tx1">
                    <a:lumMod val="65000"/>
                    <a:lumOff val="35000"/>
                  </a:schemeClr>
                </a:solidFill>
              </a:rPr>
              <a:t>conference on World Wide Web companion, 51-</a:t>
            </a:r>
            <a:r>
              <a:rPr lang="en-US" sz="1200" dirty="0" smtClean="0">
                <a:solidFill>
                  <a:schemeClr val="tx1">
                    <a:lumMod val="65000"/>
                    <a:lumOff val="35000"/>
                  </a:schemeClr>
                </a:solidFill>
              </a:rPr>
              <a:t>52</a:t>
            </a:r>
          </a:p>
          <a:p>
            <a:pPr algn="just"/>
            <a:r>
              <a:rPr lang="en-US" sz="1200" dirty="0">
                <a:solidFill>
                  <a:schemeClr val="tx1">
                    <a:lumMod val="65000"/>
                    <a:lumOff val="35000"/>
                  </a:schemeClr>
                </a:solidFill>
              </a:rPr>
              <a:t>Bastian, </a:t>
            </a:r>
            <a:r>
              <a:rPr lang="en-US" sz="1200" dirty="0" err="1">
                <a:solidFill>
                  <a:schemeClr val="tx1">
                    <a:lumMod val="65000"/>
                    <a:lumOff val="35000"/>
                  </a:schemeClr>
                </a:solidFill>
              </a:rPr>
              <a:t>Heymann</a:t>
            </a:r>
            <a:r>
              <a:rPr lang="en-US" sz="1200" dirty="0">
                <a:solidFill>
                  <a:schemeClr val="tx1">
                    <a:lumMod val="65000"/>
                    <a:lumOff val="35000"/>
                  </a:schemeClr>
                </a:solidFill>
              </a:rPr>
              <a:t> and </a:t>
            </a:r>
            <a:r>
              <a:rPr lang="en-US" sz="1200" dirty="0" err="1">
                <a:solidFill>
                  <a:schemeClr val="tx1">
                    <a:lumMod val="65000"/>
                    <a:lumOff val="35000"/>
                  </a:schemeClr>
                </a:solidFill>
              </a:rPr>
              <a:t>Jacomy</a:t>
            </a:r>
            <a:r>
              <a:rPr lang="en-US" sz="1200" dirty="0">
                <a:solidFill>
                  <a:schemeClr val="tx1">
                    <a:lumMod val="65000"/>
                    <a:lumOff val="35000"/>
                  </a:schemeClr>
                </a:solidFill>
              </a:rPr>
              <a:t> 2009. </a:t>
            </a:r>
            <a:r>
              <a:rPr lang="en-US" sz="1200" dirty="0" err="1">
                <a:solidFill>
                  <a:schemeClr val="tx1">
                    <a:lumMod val="65000"/>
                    <a:lumOff val="35000"/>
                  </a:schemeClr>
                </a:solidFill>
              </a:rPr>
              <a:t>Gephi</a:t>
            </a:r>
            <a:r>
              <a:rPr lang="en-US" sz="1200" dirty="0">
                <a:solidFill>
                  <a:schemeClr val="tx1">
                    <a:lumMod val="65000"/>
                    <a:lumOff val="35000"/>
                  </a:schemeClr>
                </a:solidFill>
              </a:rPr>
              <a:t>: An Open Source Software for Exploring and Manipulating Networks. International AAAI Conference on Weblogs and Social </a:t>
            </a:r>
            <a:r>
              <a:rPr lang="en-US" sz="1200" dirty="0" smtClean="0">
                <a:solidFill>
                  <a:schemeClr val="tx1">
                    <a:lumMod val="65000"/>
                    <a:lumOff val="35000"/>
                  </a:schemeClr>
                </a:solidFill>
              </a:rPr>
              <a:t>Media</a:t>
            </a:r>
          </a:p>
          <a:p>
            <a:pPr algn="just"/>
            <a:r>
              <a:rPr lang="en-US" sz="1200" dirty="0" err="1">
                <a:solidFill>
                  <a:schemeClr val="tx1">
                    <a:lumMod val="65000"/>
                    <a:lumOff val="35000"/>
                  </a:schemeClr>
                </a:solidFill>
              </a:rPr>
              <a:t>Blondel</a:t>
            </a:r>
            <a:r>
              <a:rPr lang="en-US" sz="1200" dirty="0">
                <a:solidFill>
                  <a:schemeClr val="tx1">
                    <a:lumMod val="65000"/>
                    <a:lumOff val="35000"/>
                  </a:schemeClr>
                </a:solidFill>
              </a:rPr>
              <a:t> 2008. Fast unfolding of communities in large networks. Physics and Society (</a:t>
            </a:r>
            <a:r>
              <a:rPr lang="en-US" sz="1200" dirty="0" err="1">
                <a:solidFill>
                  <a:schemeClr val="tx1">
                    <a:lumMod val="65000"/>
                    <a:lumOff val="35000"/>
                  </a:schemeClr>
                </a:solidFill>
              </a:rPr>
              <a:t>physics.soc-ph</a:t>
            </a:r>
            <a:r>
              <a:rPr lang="en-US" sz="1200" dirty="0">
                <a:solidFill>
                  <a:schemeClr val="tx1">
                    <a:lumMod val="65000"/>
                    <a:lumOff val="35000"/>
                  </a:schemeClr>
                </a:solidFill>
              </a:rPr>
              <a:t>) J. Stat. Mech. (2008) </a:t>
            </a:r>
            <a:r>
              <a:rPr lang="en-US" sz="1200" dirty="0" smtClean="0">
                <a:solidFill>
                  <a:schemeClr val="tx1">
                    <a:lumMod val="65000"/>
                    <a:lumOff val="35000"/>
                  </a:schemeClr>
                </a:solidFill>
              </a:rPr>
              <a:t>P10008</a:t>
            </a:r>
            <a:endParaRPr lang="en-US" sz="1200" dirty="0">
              <a:solidFill>
                <a:schemeClr val="tx1">
                  <a:lumMod val="65000"/>
                  <a:lumOff val="35000"/>
                </a:schemeClr>
              </a:solidFill>
            </a:endParaRPr>
          </a:p>
          <a:p>
            <a:pPr algn="just"/>
            <a:r>
              <a:rPr lang="en-US" sz="1200" dirty="0" err="1" smtClean="0">
                <a:solidFill>
                  <a:schemeClr val="tx1">
                    <a:lumMod val="65000"/>
                    <a:lumOff val="35000"/>
                  </a:schemeClr>
                </a:solidFill>
              </a:rPr>
              <a:t>Bozdag</a:t>
            </a:r>
            <a:r>
              <a:rPr lang="en-US" sz="1200" dirty="0">
                <a:solidFill>
                  <a:schemeClr val="tx1">
                    <a:lumMod val="65000"/>
                    <a:lumOff val="35000"/>
                  </a:schemeClr>
                </a:solidFill>
              </a:rPr>
              <a:t>, </a:t>
            </a:r>
            <a:r>
              <a:rPr lang="en-US" sz="1200" dirty="0" err="1">
                <a:solidFill>
                  <a:schemeClr val="tx1">
                    <a:lumMod val="65000"/>
                    <a:lumOff val="35000"/>
                  </a:schemeClr>
                </a:solidFill>
              </a:rPr>
              <a:t>Gao</a:t>
            </a:r>
            <a:r>
              <a:rPr lang="en-US" sz="1200" dirty="0">
                <a:solidFill>
                  <a:schemeClr val="tx1">
                    <a:lumMod val="65000"/>
                    <a:lumOff val="35000"/>
                  </a:schemeClr>
                </a:solidFill>
              </a:rPr>
              <a:t>, </a:t>
            </a:r>
            <a:r>
              <a:rPr lang="en-US" sz="1200" dirty="0" err="1">
                <a:solidFill>
                  <a:schemeClr val="tx1">
                    <a:lumMod val="65000"/>
                    <a:lumOff val="35000"/>
                  </a:schemeClr>
                </a:solidFill>
              </a:rPr>
              <a:t>Warnier</a:t>
            </a:r>
            <a:r>
              <a:rPr lang="en-US" sz="1200" dirty="0">
                <a:solidFill>
                  <a:schemeClr val="tx1">
                    <a:lumMod val="65000"/>
                    <a:lumOff val="35000"/>
                  </a:schemeClr>
                </a:solidFill>
              </a:rPr>
              <a:t>, </a:t>
            </a:r>
            <a:r>
              <a:rPr lang="en-US" sz="1200" dirty="0" err="1">
                <a:solidFill>
                  <a:schemeClr val="tx1">
                    <a:lumMod val="65000"/>
                    <a:lumOff val="35000"/>
                  </a:schemeClr>
                </a:solidFill>
              </a:rPr>
              <a:t>Houben</a:t>
            </a:r>
            <a:r>
              <a:rPr lang="en-US" sz="1200" dirty="0">
                <a:solidFill>
                  <a:schemeClr val="tx1">
                    <a:lumMod val="65000"/>
                    <a:lumOff val="35000"/>
                  </a:schemeClr>
                </a:solidFill>
              </a:rPr>
              <a:t> 2013. Analyzing Viewpoint Diversity in Twitter. Designing Social Media for Change Workshop at CHI 2013</a:t>
            </a:r>
          </a:p>
          <a:p>
            <a:pPr algn="just"/>
            <a:r>
              <a:rPr lang="en-US" sz="1200" dirty="0">
                <a:solidFill>
                  <a:schemeClr val="tx1">
                    <a:lumMod val="65000"/>
                    <a:lumOff val="35000"/>
                  </a:schemeClr>
                </a:solidFill>
              </a:rPr>
              <a:t>Conover, </a:t>
            </a:r>
            <a:r>
              <a:rPr lang="en-US" sz="1200" dirty="0" err="1">
                <a:solidFill>
                  <a:schemeClr val="tx1">
                    <a:lumMod val="65000"/>
                    <a:lumOff val="35000"/>
                  </a:schemeClr>
                </a:solidFill>
              </a:rPr>
              <a:t>Goncalves</a:t>
            </a:r>
            <a:r>
              <a:rPr lang="en-US" sz="1200" dirty="0">
                <a:solidFill>
                  <a:schemeClr val="tx1">
                    <a:lumMod val="65000"/>
                    <a:lumOff val="35000"/>
                  </a:schemeClr>
                </a:solidFill>
              </a:rPr>
              <a:t>, </a:t>
            </a:r>
            <a:r>
              <a:rPr lang="en-US" sz="1200" dirty="0" err="1">
                <a:solidFill>
                  <a:schemeClr val="tx1">
                    <a:lumMod val="65000"/>
                    <a:lumOff val="35000"/>
                  </a:schemeClr>
                </a:solidFill>
              </a:rPr>
              <a:t>Ratkiewicz</a:t>
            </a:r>
            <a:r>
              <a:rPr lang="en-US" sz="1200" dirty="0">
                <a:solidFill>
                  <a:schemeClr val="tx1">
                    <a:lumMod val="65000"/>
                    <a:lumOff val="35000"/>
                  </a:schemeClr>
                </a:solidFill>
              </a:rPr>
              <a:t>, </a:t>
            </a:r>
            <a:r>
              <a:rPr lang="en-US" sz="1200" dirty="0" err="1">
                <a:solidFill>
                  <a:schemeClr val="tx1">
                    <a:lumMod val="65000"/>
                    <a:lumOff val="35000"/>
                  </a:schemeClr>
                </a:solidFill>
              </a:rPr>
              <a:t>Flammini</a:t>
            </a:r>
            <a:r>
              <a:rPr lang="en-US" sz="1200" dirty="0">
                <a:solidFill>
                  <a:schemeClr val="tx1">
                    <a:lumMod val="65000"/>
                    <a:lumOff val="35000"/>
                  </a:schemeClr>
                </a:solidFill>
              </a:rPr>
              <a:t>, </a:t>
            </a:r>
            <a:r>
              <a:rPr lang="en-US" sz="1200" dirty="0" err="1">
                <a:solidFill>
                  <a:schemeClr val="tx1">
                    <a:lumMod val="65000"/>
                    <a:lumOff val="35000"/>
                  </a:schemeClr>
                </a:solidFill>
              </a:rPr>
              <a:t>Menczer</a:t>
            </a:r>
            <a:r>
              <a:rPr lang="en-US" sz="1200" dirty="0">
                <a:solidFill>
                  <a:schemeClr val="tx1">
                    <a:lumMod val="65000"/>
                    <a:lumOff val="35000"/>
                  </a:schemeClr>
                </a:solidFill>
              </a:rPr>
              <a:t> 2011. Predicting the Political Alignment of Twitter Users. Privacy, Security, Risk and Trust (PASSAT), IEEE Third International Conference on Social Computing (</a:t>
            </a:r>
            <a:r>
              <a:rPr lang="en-US" sz="1200" dirty="0" err="1">
                <a:solidFill>
                  <a:schemeClr val="tx1">
                    <a:lumMod val="65000"/>
                    <a:lumOff val="35000"/>
                  </a:schemeClr>
                </a:solidFill>
              </a:rPr>
              <a:t>SocialCom</a:t>
            </a:r>
            <a:r>
              <a:rPr lang="en-US" sz="1200" dirty="0">
                <a:solidFill>
                  <a:schemeClr val="tx1">
                    <a:lumMod val="65000"/>
                    <a:lumOff val="35000"/>
                  </a:schemeClr>
                </a:solidFill>
              </a:rPr>
              <a:t>)</a:t>
            </a:r>
          </a:p>
          <a:p>
            <a:pPr algn="just"/>
            <a:r>
              <a:rPr lang="en-US" sz="1200" dirty="0">
                <a:solidFill>
                  <a:schemeClr val="tx1">
                    <a:lumMod val="65000"/>
                    <a:lumOff val="35000"/>
                  </a:schemeClr>
                </a:solidFill>
              </a:rPr>
              <a:t>De </a:t>
            </a:r>
            <a:r>
              <a:rPr lang="en-US" sz="1200" dirty="0" err="1">
                <a:solidFill>
                  <a:schemeClr val="tx1">
                    <a:lumMod val="65000"/>
                    <a:lumOff val="35000"/>
                  </a:schemeClr>
                </a:solidFill>
              </a:rPr>
              <a:t>Leeuw</a:t>
            </a:r>
            <a:r>
              <a:rPr lang="en-US" sz="1200" dirty="0">
                <a:solidFill>
                  <a:schemeClr val="tx1">
                    <a:lumMod val="65000"/>
                    <a:lumOff val="35000"/>
                  </a:schemeClr>
                </a:solidFill>
              </a:rPr>
              <a:t> and </a:t>
            </a:r>
            <a:r>
              <a:rPr lang="en-US" sz="1200" dirty="0" err="1">
                <a:solidFill>
                  <a:schemeClr val="tx1">
                    <a:lumMod val="65000"/>
                    <a:lumOff val="35000"/>
                  </a:schemeClr>
                </a:solidFill>
              </a:rPr>
              <a:t>Heiser</a:t>
            </a:r>
            <a:r>
              <a:rPr lang="en-US" sz="1200" dirty="0">
                <a:solidFill>
                  <a:schemeClr val="tx1">
                    <a:lumMod val="65000"/>
                    <a:lumOff val="35000"/>
                  </a:schemeClr>
                </a:solidFill>
              </a:rPr>
              <a:t> 1980. Multidimensional scaling with restrictions on the configuration. Multivariate analysis 5, 501-522</a:t>
            </a:r>
          </a:p>
          <a:p>
            <a:pPr algn="just"/>
            <a:r>
              <a:rPr lang="en-US" sz="1200" dirty="0" err="1">
                <a:solidFill>
                  <a:schemeClr val="tx1">
                    <a:lumMod val="65000"/>
                    <a:lumOff val="35000"/>
                  </a:schemeClr>
                </a:solidFill>
              </a:rPr>
              <a:t>Festinger</a:t>
            </a:r>
            <a:r>
              <a:rPr lang="en-US" sz="1200" dirty="0">
                <a:solidFill>
                  <a:schemeClr val="tx1">
                    <a:lumMod val="65000"/>
                    <a:lumOff val="35000"/>
                  </a:schemeClr>
                </a:solidFill>
              </a:rPr>
              <a:t>, 1962. A theory of cognitive dissonance (Vol. 2). Stanford university press</a:t>
            </a:r>
            <a:r>
              <a:rPr lang="en-US" sz="1200" dirty="0" smtClean="0">
                <a:solidFill>
                  <a:schemeClr val="tx1">
                    <a:lumMod val="65000"/>
                    <a:lumOff val="35000"/>
                  </a:schemeClr>
                </a:solidFill>
              </a:rPr>
              <a:t>.</a:t>
            </a:r>
          </a:p>
          <a:p>
            <a:pPr algn="just"/>
            <a:r>
              <a:rPr lang="en-US" sz="1200" dirty="0">
                <a:solidFill>
                  <a:schemeClr val="tx1">
                    <a:lumMod val="65000"/>
                    <a:lumOff val="35000"/>
                  </a:schemeClr>
                </a:solidFill>
              </a:rPr>
              <a:t>Goldberg, Debra S., and Frederick P. </a:t>
            </a:r>
            <a:r>
              <a:rPr lang="en-US" sz="1200" dirty="0" smtClean="0">
                <a:solidFill>
                  <a:schemeClr val="tx1">
                    <a:lumMod val="65000"/>
                    <a:lumOff val="35000"/>
                  </a:schemeClr>
                </a:solidFill>
              </a:rPr>
              <a:t>Roth,  2003, Assessing </a:t>
            </a:r>
            <a:r>
              <a:rPr lang="en-US" sz="1200" dirty="0">
                <a:solidFill>
                  <a:schemeClr val="tx1">
                    <a:lumMod val="65000"/>
                    <a:lumOff val="35000"/>
                  </a:schemeClr>
                </a:solidFill>
              </a:rPr>
              <a:t>Experimentally Derived Interactions in a Small World. Proceedings of the National Academy of Sciences 100(8): 4372–4376. </a:t>
            </a:r>
          </a:p>
          <a:p>
            <a:pPr algn="just"/>
            <a:r>
              <a:rPr lang="en-US" sz="1200" dirty="0">
                <a:solidFill>
                  <a:schemeClr val="tx1">
                    <a:lumMod val="65000"/>
                    <a:lumOff val="35000"/>
                  </a:schemeClr>
                </a:solidFill>
              </a:rPr>
              <a:t>Kaya and </a:t>
            </a:r>
            <a:r>
              <a:rPr lang="en-US" sz="1200" dirty="0" err="1">
                <a:solidFill>
                  <a:schemeClr val="tx1">
                    <a:lumMod val="65000"/>
                    <a:lumOff val="35000"/>
                  </a:schemeClr>
                </a:solidFill>
              </a:rPr>
              <a:t>Çakmur</a:t>
            </a:r>
            <a:r>
              <a:rPr lang="en-US" sz="1200" dirty="0">
                <a:solidFill>
                  <a:schemeClr val="tx1">
                    <a:lumMod val="65000"/>
                    <a:lumOff val="35000"/>
                  </a:schemeClr>
                </a:solidFill>
              </a:rPr>
              <a:t> 2010. Politics and the Mass Media in Turkey. Turkish Studies. 11: 4, 521-537</a:t>
            </a:r>
          </a:p>
          <a:p>
            <a:pPr algn="just"/>
            <a:r>
              <a:rPr lang="en-US" sz="1200" dirty="0" err="1" smtClean="0">
                <a:solidFill>
                  <a:schemeClr val="tx1">
                    <a:lumMod val="65000"/>
                    <a:lumOff val="35000"/>
                  </a:schemeClr>
                </a:solidFill>
              </a:rPr>
              <a:t>Kurban</a:t>
            </a:r>
            <a:r>
              <a:rPr lang="en-US" sz="1200" dirty="0" smtClean="0">
                <a:solidFill>
                  <a:schemeClr val="tx1">
                    <a:lumMod val="65000"/>
                    <a:lumOff val="35000"/>
                  </a:schemeClr>
                </a:solidFill>
              </a:rPr>
              <a:t> </a:t>
            </a:r>
            <a:r>
              <a:rPr lang="en-US" sz="1200" dirty="0">
                <a:solidFill>
                  <a:schemeClr val="tx1">
                    <a:lumMod val="65000"/>
                    <a:lumOff val="35000"/>
                  </a:schemeClr>
                </a:solidFill>
              </a:rPr>
              <a:t>and </a:t>
            </a:r>
            <a:r>
              <a:rPr lang="en-US" sz="1200" dirty="0" err="1">
                <a:solidFill>
                  <a:schemeClr val="tx1">
                    <a:lumMod val="65000"/>
                    <a:lumOff val="35000"/>
                  </a:schemeClr>
                </a:solidFill>
              </a:rPr>
              <a:t>Sozeri</a:t>
            </a:r>
            <a:r>
              <a:rPr lang="en-US" sz="1200" dirty="0">
                <a:solidFill>
                  <a:schemeClr val="tx1">
                    <a:lumMod val="65000"/>
                    <a:lumOff val="35000"/>
                  </a:schemeClr>
                </a:solidFill>
              </a:rPr>
              <a:t> 2012. Caught in the Wheels of Power: The Political, Legal and Economic Constraints on Independent Media and Freedom of the Press in Turkey. Turkish Economic and Social Studies Foundation. Democratization Program. Media studies series – 3</a:t>
            </a:r>
          </a:p>
          <a:p>
            <a:pPr algn="just"/>
            <a:r>
              <a:rPr lang="en-US" sz="1200" dirty="0" smtClean="0">
                <a:solidFill>
                  <a:schemeClr val="tx1">
                    <a:lumMod val="65000"/>
                    <a:lumOff val="35000"/>
                  </a:schemeClr>
                </a:solidFill>
              </a:rPr>
              <a:t>Mitchell</a:t>
            </a:r>
            <a:r>
              <a:rPr lang="en-US" sz="1200" dirty="0">
                <a:solidFill>
                  <a:schemeClr val="tx1">
                    <a:lumMod val="65000"/>
                    <a:lumOff val="35000"/>
                  </a:schemeClr>
                </a:solidFill>
              </a:rPr>
              <a:t>, </a:t>
            </a:r>
            <a:r>
              <a:rPr lang="en-US" sz="1200" dirty="0" err="1">
                <a:solidFill>
                  <a:schemeClr val="tx1">
                    <a:lumMod val="65000"/>
                    <a:lumOff val="35000"/>
                  </a:schemeClr>
                </a:solidFill>
              </a:rPr>
              <a:t>Rosenstiel</a:t>
            </a:r>
            <a:r>
              <a:rPr lang="en-US" sz="1200" dirty="0">
                <a:solidFill>
                  <a:schemeClr val="tx1">
                    <a:lumMod val="65000"/>
                    <a:lumOff val="35000"/>
                  </a:schemeClr>
                </a:solidFill>
              </a:rPr>
              <a:t> and Christian, The State of the News Media 2012. At http://</a:t>
            </a:r>
            <a:r>
              <a:rPr lang="en-US" sz="1200" dirty="0" err="1">
                <a:solidFill>
                  <a:schemeClr val="tx1">
                    <a:lumMod val="65000"/>
                    <a:lumOff val="35000"/>
                  </a:schemeClr>
                </a:solidFill>
              </a:rPr>
              <a:t>stateofthemedia.org</a:t>
            </a:r>
            <a:r>
              <a:rPr lang="en-US" sz="1200" dirty="0">
                <a:solidFill>
                  <a:schemeClr val="tx1">
                    <a:lumMod val="65000"/>
                    <a:lumOff val="35000"/>
                  </a:schemeClr>
                </a:solidFill>
              </a:rPr>
              <a:t>/print-chapter/?</a:t>
            </a:r>
            <a:r>
              <a:rPr lang="en-US" sz="1200" dirty="0" err="1">
                <a:solidFill>
                  <a:schemeClr val="tx1">
                    <a:lumMod val="65000"/>
                    <a:lumOff val="35000"/>
                  </a:schemeClr>
                </a:solidFill>
              </a:rPr>
              <a:t>print_id</a:t>
            </a:r>
            <a:r>
              <a:rPr lang="en-US" sz="1200" dirty="0">
                <a:solidFill>
                  <a:schemeClr val="tx1">
                    <a:lumMod val="65000"/>
                    <a:lumOff val="35000"/>
                  </a:schemeClr>
                </a:solidFill>
              </a:rPr>
              <a:t>=</a:t>
            </a:r>
            <a:r>
              <a:rPr lang="en-US" sz="1200" dirty="0" smtClean="0">
                <a:solidFill>
                  <a:schemeClr val="tx1">
                    <a:lumMod val="65000"/>
                    <a:lumOff val="35000"/>
                  </a:schemeClr>
                </a:solidFill>
              </a:rPr>
              <a:t>11554</a:t>
            </a:r>
          </a:p>
        </p:txBody>
      </p:sp>
      <p:grpSp>
        <p:nvGrpSpPr>
          <p:cNvPr id="54" name="Group 53"/>
          <p:cNvGrpSpPr/>
          <p:nvPr/>
        </p:nvGrpSpPr>
        <p:grpSpPr>
          <a:xfrm>
            <a:off x="609600" y="19237853"/>
            <a:ext cx="15011401" cy="7051147"/>
            <a:chOff x="15456159" y="29260800"/>
            <a:chExt cx="8731121" cy="8290407"/>
          </a:xfrm>
        </p:grpSpPr>
        <p:sp>
          <p:nvSpPr>
            <p:cNvPr id="55" name="TextBox 54"/>
            <p:cNvSpPr txBox="1"/>
            <p:nvPr/>
          </p:nvSpPr>
          <p:spPr>
            <a:xfrm>
              <a:off x="15500480" y="29260800"/>
              <a:ext cx="8686800" cy="830997"/>
            </a:xfrm>
            <a:prstGeom prst="rect">
              <a:avLst/>
            </a:prstGeom>
            <a:noFill/>
          </p:spPr>
          <p:txBody>
            <a:bodyPr wrap="square" rtlCol="0">
              <a:spAutoFit/>
            </a:bodyPr>
            <a:lstStyle/>
            <a:p>
              <a:r>
                <a:rPr lang="en-US" sz="4800" b="1" dirty="0" smtClean="0">
                  <a:solidFill>
                    <a:schemeClr val="tx1">
                      <a:lumMod val="65000"/>
                      <a:lumOff val="35000"/>
                    </a:schemeClr>
                  </a:solidFill>
                </a:rPr>
                <a:t>RELATED WORK</a:t>
              </a:r>
              <a:endParaRPr lang="en-US" sz="4800" b="1" dirty="0">
                <a:solidFill>
                  <a:schemeClr val="tx1">
                    <a:lumMod val="65000"/>
                    <a:lumOff val="35000"/>
                  </a:schemeClr>
                </a:solidFill>
              </a:endParaRPr>
            </a:p>
          </p:txBody>
        </p:sp>
        <p:sp>
          <p:nvSpPr>
            <p:cNvPr id="56" name="Rectangle 55"/>
            <p:cNvSpPr/>
            <p:nvPr/>
          </p:nvSpPr>
          <p:spPr>
            <a:xfrm>
              <a:off x="15456159" y="30132888"/>
              <a:ext cx="8610600" cy="7418319"/>
            </a:xfrm>
            <a:prstGeom prst="rect">
              <a:avLst/>
            </a:prstGeom>
          </p:spPr>
          <p:txBody>
            <a:bodyPr wrap="square">
              <a:spAutoFit/>
            </a:bodyPr>
            <a:lstStyle/>
            <a:p>
              <a:pPr algn="just">
                <a:spcAft>
                  <a:spcPts val="600"/>
                </a:spcAft>
              </a:pPr>
              <a:r>
                <a:rPr lang="en-US" sz="2800" b="1" dirty="0" smtClean="0">
                  <a:solidFill>
                    <a:schemeClr val="tx1">
                      <a:lumMod val="65000"/>
                      <a:lumOff val="35000"/>
                    </a:schemeClr>
                  </a:solidFill>
                </a:rPr>
                <a:t>Selective exposure</a:t>
              </a:r>
              <a:r>
                <a:rPr lang="en-US" sz="2800" dirty="0" smtClean="0">
                  <a:solidFill>
                    <a:schemeClr val="tx1">
                      <a:lumMod val="65000"/>
                      <a:lumOff val="35000"/>
                    </a:schemeClr>
                  </a:solidFill>
                </a:rPr>
                <a:t> - based on the theory of cognitive dissonance (</a:t>
              </a:r>
              <a:r>
                <a:rPr lang="en-US" sz="2800" dirty="0" err="1" smtClean="0">
                  <a:solidFill>
                    <a:schemeClr val="tx1">
                      <a:lumMod val="65000"/>
                      <a:lumOff val="35000"/>
                    </a:schemeClr>
                  </a:solidFill>
                </a:rPr>
                <a:t>Festinger</a:t>
              </a:r>
              <a:r>
                <a:rPr lang="en-US" sz="2800" dirty="0" smtClean="0">
                  <a:solidFill>
                    <a:schemeClr val="tx1">
                      <a:lumMod val="65000"/>
                      <a:lumOff val="35000"/>
                    </a:schemeClr>
                  </a:solidFill>
                </a:rPr>
                <a:t> 1962)</a:t>
              </a:r>
            </a:p>
            <a:p>
              <a:pPr marL="457200" indent="-457200" algn="just">
                <a:spcAft>
                  <a:spcPts val="600"/>
                </a:spcAft>
                <a:buFont typeface="Arial"/>
                <a:buChar char="•"/>
              </a:pPr>
              <a:r>
                <a:rPr lang="en-US" sz="2800" dirty="0" smtClean="0">
                  <a:solidFill>
                    <a:schemeClr val="tx1">
                      <a:lumMod val="65000"/>
                      <a:lumOff val="35000"/>
                    </a:schemeClr>
                  </a:solidFill>
                </a:rPr>
                <a:t>individuals favor their news source agreeing with their pre-existing opinions</a:t>
              </a:r>
            </a:p>
            <a:p>
              <a:pPr marL="457200" indent="-457200" algn="just">
                <a:spcAft>
                  <a:spcPts val="600"/>
                </a:spcAft>
                <a:buFont typeface="Arial"/>
                <a:buChar char="•"/>
              </a:pPr>
              <a:r>
                <a:rPr lang="en-US" sz="2800" dirty="0">
                  <a:solidFill>
                    <a:schemeClr val="tx1">
                      <a:lumMod val="65000"/>
                      <a:lumOff val="35000"/>
                    </a:schemeClr>
                  </a:solidFill>
                </a:rPr>
                <a:t>t</a:t>
              </a:r>
              <a:r>
                <a:rPr lang="en-US" sz="2800" dirty="0" smtClean="0">
                  <a:solidFill>
                    <a:schemeClr val="tx1">
                      <a:lumMod val="65000"/>
                      <a:lumOff val="35000"/>
                    </a:schemeClr>
                  </a:solidFill>
                </a:rPr>
                <a:t>heory holds true for shared </a:t>
              </a:r>
              <a:r>
                <a:rPr lang="en-US" sz="2800" dirty="0">
                  <a:solidFill>
                    <a:schemeClr val="tx1">
                      <a:lumMod val="65000"/>
                      <a:lumOff val="35000"/>
                    </a:schemeClr>
                  </a:solidFill>
                </a:rPr>
                <a:t>news </a:t>
              </a:r>
              <a:r>
                <a:rPr lang="en-US" sz="2800" dirty="0" smtClean="0">
                  <a:solidFill>
                    <a:schemeClr val="tx1">
                      <a:lumMod val="65000"/>
                      <a:lumOff val="35000"/>
                    </a:schemeClr>
                  </a:solidFill>
                </a:rPr>
                <a:t>articles consumption </a:t>
              </a:r>
              <a:r>
                <a:rPr lang="en-US" sz="2800" dirty="0">
                  <a:solidFill>
                    <a:schemeClr val="tx1">
                      <a:lumMod val="65000"/>
                      <a:lumOff val="35000"/>
                    </a:schemeClr>
                  </a:solidFill>
                </a:rPr>
                <a:t>on </a:t>
              </a:r>
              <a:r>
                <a:rPr lang="en-US" sz="2800" dirty="0" smtClean="0">
                  <a:solidFill>
                    <a:schemeClr val="tx1">
                      <a:lumMod val="65000"/>
                      <a:lumOff val="35000"/>
                    </a:schemeClr>
                  </a:solidFill>
                </a:rPr>
                <a:t>Facebook </a:t>
              </a:r>
              <a:r>
                <a:rPr lang="en-US" sz="2800" dirty="0">
                  <a:solidFill>
                    <a:schemeClr val="tx1">
                      <a:lumMod val="65000"/>
                      <a:lumOff val="35000"/>
                    </a:schemeClr>
                  </a:solidFill>
                </a:rPr>
                <a:t>(An et al. 2013</a:t>
              </a:r>
              <a:r>
                <a:rPr lang="en-US" sz="2800" dirty="0" smtClean="0">
                  <a:solidFill>
                    <a:schemeClr val="tx1">
                      <a:lumMod val="65000"/>
                      <a:lumOff val="35000"/>
                    </a:schemeClr>
                  </a:solidFill>
                </a:rPr>
                <a:t>)</a:t>
              </a:r>
            </a:p>
            <a:p>
              <a:pPr marL="457200" indent="-457200" algn="just">
                <a:spcAft>
                  <a:spcPts val="600"/>
                </a:spcAft>
                <a:buFont typeface="Arial"/>
                <a:buChar char="•"/>
              </a:pPr>
              <a:r>
                <a:rPr lang="en-US" sz="2800" dirty="0">
                  <a:solidFill>
                    <a:schemeClr val="tx1">
                      <a:lumMod val="65000"/>
                      <a:lumOff val="35000"/>
                    </a:schemeClr>
                  </a:solidFill>
                </a:rPr>
                <a:t>(</a:t>
              </a:r>
              <a:r>
                <a:rPr lang="en-US" sz="2800" dirty="0" err="1">
                  <a:solidFill>
                    <a:schemeClr val="tx1">
                      <a:lumMod val="65000"/>
                      <a:lumOff val="35000"/>
                    </a:schemeClr>
                  </a:solidFill>
                </a:rPr>
                <a:t>Bozdag</a:t>
              </a:r>
              <a:r>
                <a:rPr lang="en-US" sz="2800" dirty="0">
                  <a:solidFill>
                    <a:schemeClr val="tx1">
                      <a:lumMod val="65000"/>
                      <a:lumOff val="35000"/>
                    </a:schemeClr>
                  </a:solidFill>
                </a:rPr>
                <a:t> et al. 2013) question information diversity on Twitter by answering if the individuals who follow major news sources are also exposed to minority </a:t>
              </a:r>
              <a:r>
                <a:rPr lang="en-US" sz="2800" dirty="0" smtClean="0">
                  <a:solidFill>
                    <a:schemeClr val="tx1">
                      <a:lumMod val="65000"/>
                      <a:lumOff val="35000"/>
                    </a:schemeClr>
                  </a:solidFill>
                </a:rPr>
                <a:t>viewpoints</a:t>
              </a:r>
            </a:p>
            <a:p>
              <a:pPr marL="457200" indent="-457200" algn="just">
                <a:spcAft>
                  <a:spcPts val="600"/>
                </a:spcAft>
                <a:buFont typeface="Arial"/>
                <a:buChar char="•"/>
              </a:pPr>
              <a:r>
                <a:rPr lang="en-US" sz="2800" dirty="0" smtClean="0">
                  <a:solidFill>
                    <a:schemeClr val="tx1">
                      <a:lumMod val="65000"/>
                      <a:lumOff val="35000"/>
                    </a:schemeClr>
                  </a:solidFill>
                </a:rPr>
                <a:t>We examine exposure to </a:t>
              </a:r>
              <a:r>
                <a:rPr lang="en-US" sz="2800" dirty="0">
                  <a:solidFill>
                    <a:schemeClr val="tx1">
                      <a:lumMod val="65000"/>
                      <a:lumOff val="35000"/>
                    </a:schemeClr>
                  </a:solidFill>
                </a:rPr>
                <a:t>news </a:t>
              </a:r>
              <a:r>
                <a:rPr lang="en-US" sz="2800" dirty="0" smtClean="0">
                  <a:solidFill>
                    <a:schemeClr val="tx1">
                      <a:lumMod val="65000"/>
                      <a:lumOff val="35000"/>
                    </a:schemeClr>
                  </a:solidFill>
                </a:rPr>
                <a:t>media sources on Twitter and their political preference</a:t>
              </a:r>
            </a:p>
            <a:p>
              <a:pPr algn="just">
                <a:spcAft>
                  <a:spcPts val="600"/>
                </a:spcAft>
              </a:pPr>
              <a:r>
                <a:rPr lang="en-US" sz="2800" b="1" dirty="0" smtClean="0">
                  <a:solidFill>
                    <a:schemeClr val="tx1">
                      <a:lumMod val="65000"/>
                      <a:lumOff val="35000"/>
                    </a:schemeClr>
                  </a:solidFill>
                </a:rPr>
                <a:t>Political </a:t>
              </a:r>
              <a:r>
                <a:rPr lang="en-US" sz="2800" b="1" dirty="0">
                  <a:solidFill>
                    <a:schemeClr val="tx1">
                      <a:lumMod val="65000"/>
                      <a:lumOff val="35000"/>
                    </a:schemeClr>
                  </a:solidFill>
                </a:rPr>
                <a:t>orientation of Twitter </a:t>
              </a:r>
              <a:r>
                <a:rPr lang="en-US" sz="2800" b="1" dirty="0" smtClean="0">
                  <a:solidFill>
                    <a:schemeClr val="tx1">
                      <a:lumMod val="65000"/>
                      <a:lumOff val="35000"/>
                    </a:schemeClr>
                  </a:solidFill>
                </a:rPr>
                <a:t>users</a:t>
              </a:r>
              <a:endParaRPr lang="en-US" sz="2800" dirty="0">
                <a:solidFill>
                  <a:schemeClr val="tx1">
                    <a:lumMod val="65000"/>
                    <a:lumOff val="35000"/>
                  </a:schemeClr>
                </a:solidFill>
              </a:endParaRPr>
            </a:p>
            <a:p>
              <a:pPr marL="457200" indent="-457200" algn="just">
                <a:spcAft>
                  <a:spcPts val="600"/>
                </a:spcAft>
                <a:buFont typeface="Arial"/>
                <a:buChar char="•"/>
              </a:pPr>
              <a:r>
                <a:rPr lang="en-US" sz="2800" dirty="0" smtClean="0">
                  <a:solidFill>
                    <a:schemeClr val="tx1">
                      <a:lumMod val="65000"/>
                      <a:lumOff val="35000"/>
                    </a:schemeClr>
                  </a:solidFill>
                </a:rPr>
                <a:t>predicted by exploiting tweet </a:t>
              </a:r>
              <a:r>
                <a:rPr lang="en-US" sz="2800" dirty="0">
                  <a:solidFill>
                    <a:schemeClr val="tx1">
                      <a:lumMod val="65000"/>
                      <a:lumOff val="35000"/>
                    </a:schemeClr>
                  </a:solidFill>
                </a:rPr>
                <a:t>text, </a:t>
              </a:r>
              <a:r>
                <a:rPr lang="en-US" sz="2800" dirty="0" smtClean="0">
                  <a:solidFill>
                    <a:schemeClr val="tx1">
                      <a:lumMod val="65000"/>
                      <a:lumOff val="35000"/>
                    </a:schemeClr>
                  </a:solidFill>
                </a:rPr>
                <a:t>tweet entities as well as the </a:t>
              </a:r>
              <a:r>
                <a:rPr lang="en-US" sz="2800" dirty="0">
                  <a:solidFill>
                    <a:schemeClr val="tx1">
                      <a:lumMod val="65000"/>
                      <a:lumOff val="35000"/>
                    </a:schemeClr>
                  </a:solidFill>
                </a:rPr>
                <a:t>network </a:t>
              </a:r>
              <a:r>
                <a:rPr lang="en-US" sz="2800" dirty="0" smtClean="0">
                  <a:solidFill>
                    <a:schemeClr val="tx1">
                      <a:lumMod val="65000"/>
                      <a:lumOff val="35000"/>
                    </a:schemeClr>
                  </a:solidFill>
                </a:rPr>
                <a:t>information of tweeps </a:t>
              </a:r>
              <a:r>
                <a:rPr lang="en-US" sz="2800" dirty="0">
                  <a:solidFill>
                    <a:schemeClr val="tx1">
                      <a:lumMod val="65000"/>
                      <a:lumOff val="35000"/>
                    </a:schemeClr>
                  </a:solidFill>
                </a:rPr>
                <a:t>(Conover et al. 2011; Cohen and </a:t>
              </a:r>
              <a:r>
                <a:rPr lang="en-US" sz="2800" dirty="0" err="1">
                  <a:solidFill>
                    <a:schemeClr val="tx1">
                      <a:lumMod val="65000"/>
                      <a:lumOff val="35000"/>
                    </a:schemeClr>
                  </a:solidFill>
                </a:rPr>
                <a:t>Ruths</a:t>
              </a:r>
              <a:r>
                <a:rPr lang="en-US" sz="2800" dirty="0">
                  <a:solidFill>
                    <a:schemeClr val="tx1">
                      <a:lumMod val="65000"/>
                      <a:lumOff val="35000"/>
                    </a:schemeClr>
                  </a:solidFill>
                </a:rPr>
                <a:t> 2013</a:t>
              </a:r>
              <a:r>
                <a:rPr lang="en-US" sz="2800" dirty="0" smtClean="0">
                  <a:solidFill>
                    <a:schemeClr val="tx1">
                      <a:lumMod val="65000"/>
                      <a:lumOff val="35000"/>
                    </a:schemeClr>
                  </a:solidFill>
                </a:rPr>
                <a:t>)</a:t>
              </a:r>
            </a:p>
            <a:p>
              <a:pPr marL="457200" indent="-457200" algn="just">
                <a:spcAft>
                  <a:spcPts val="600"/>
                </a:spcAft>
                <a:buFont typeface="Arial"/>
                <a:buChar char="•"/>
              </a:pPr>
              <a:r>
                <a:rPr lang="en-US" sz="2800" dirty="0" smtClean="0">
                  <a:solidFill>
                    <a:schemeClr val="tx1">
                      <a:lumMod val="65000"/>
                      <a:lumOff val="35000"/>
                    </a:schemeClr>
                  </a:solidFill>
                </a:rPr>
                <a:t>we </a:t>
              </a:r>
              <a:r>
                <a:rPr lang="en-US" sz="2800" dirty="0">
                  <a:solidFill>
                    <a:schemeClr val="tx1">
                      <a:lumMod val="65000"/>
                      <a:lumOff val="35000"/>
                    </a:schemeClr>
                  </a:solidFill>
                </a:rPr>
                <a:t>simply consider an individual leaned to a certain political party if he is following one of the </a:t>
              </a:r>
              <a:r>
                <a:rPr lang="en-US" sz="2800" dirty="0" smtClean="0">
                  <a:solidFill>
                    <a:schemeClr val="tx1">
                      <a:lumMod val="65000"/>
                      <a:lumOff val="35000"/>
                    </a:schemeClr>
                  </a:solidFill>
                </a:rPr>
                <a:t>twitter accounts of parties </a:t>
              </a:r>
              <a:r>
                <a:rPr lang="en-US" sz="2800" dirty="0">
                  <a:solidFill>
                    <a:schemeClr val="tx1">
                      <a:lumMod val="65000"/>
                      <a:lumOff val="35000"/>
                    </a:schemeClr>
                  </a:solidFill>
                </a:rPr>
                <a:t>in the parliament. Our main goal is to understand the political polarity of the Turkish </a:t>
              </a:r>
              <a:r>
                <a:rPr lang="en-US" sz="2800" dirty="0" smtClean="0">
                  <a:solidFill>
                    <a:schemeClr val="tx1">
                      <a:lumMod val="65000"/>
                      <a:lumOff val="35000"/>
                    </a:schemeClr>
                  </a:solidFill>
                </a:rPr>
                <a:t>news media </a:t>
              </a:r>
              <a:r>
                <a:rPr lang="en-US" sz="2800" dirty="0">
                  <a:solidFill>
                    <a:schemeClr val="tx1">
                      <a:lumMod val="65000"/>
                      <a:lumOff val="35000"/>
                    </a:schemeClr>
                  </a:solidFill>
                </a:rPr>
                <a:t>by looking at the political leaning distribution of their </a:t>
              </a:r>
              <a:r>
                <a:rPr lang="en-US" sz="2800" dirty="0" smtClean="0">
                  <a:solidFill>
                    <a:schemeClr val="tx1">
                      <a:lumMod val="65000"/>
                      <a:lumOff val="35000"/>
                    </a:schemeClr>
                  </a:solidFill>
                </a:rPr>
                <a:t>followers</a:t>
              </a:r>
              <a:endParaRPr lang="en-US" sz="2800" dirty="0">
                <a:solidFill>
                  <a:schemeClr val="tx1">
                    <a:lumMod val="65000"/>
                    <a:lumOff val="35000"/>
                  </a:schemeClr>
                </a:solidFill>
              </a:endParaRPr>
            </a:p>
            <a:p>
              <a:pPr algn="just">
                <a:spcAft>
                  <a:spcPts val="600"/>
                </a:spcAft>
              </a:pPr>
              <a:r>
                <a:rPr lang="en-US" sz="2800" dirty="0" smtClean="0">
                  <a:solidFill>
                    <a:schemeClr val="tx1">
                      <a:lumMod val="65000"/>
                      <a:lumOff val="35000"/>
                    </a:schemeClr>
                  </a:solidFill>
                </a:rPr>
                <a:t> </a:t>
              </a:r>
            </a:p>
          </p:txBody>
        </p:sp>
      </p:grpSp>
      <p:pic>
        <p:nvPicPr>
          <p:cNvPr id="36" name="Picture 35"/>
          <p:cNvPicPr>
            <a:picLocks noChangeAspect="1"/>
          </p:cNvPicPr>
          <p:nvPr/>
        </p:nvPicPr>
        <p:blipFill>
          <a:blip r:embed="rId9"/>
          <a:stretch>
            <a:fillRect/>
          </a:stretch>
        </p:blipFill>
        <p:spPr>
          <a:xfrm>
            <a:off x="16840200" y="7340600"/>
            <a:ext cx="12801600" cy="736600"/>
          </a:xfrm>
          <a:prstGeom prst="rect">
            <a:avLst/>
          </a:prstGeom>
        </p:spPr>
      </p:pic>
      <p:pic>
        <p:nvPicPr>
          <p:cNvPr id="38" name="Picture 37"/>
          <p:cNvPicPr>
            <a:picLocks noChangeAspect="1"/>
          </p:cNvPicPr>
          <p:nvPr/>
        </p:nvPicPr>
        <p:blipFill>
          <a:blip r:embed="rId10"/>
          <a:stretch>
            <a:fillRect/>
          </a:stretch>
        </p:blipFill>
        <p:spPr>
          <a:xfrm>
            <a:off x="22174200" y="7315200"/>
            <a:ext cx="16002000" cy="762000"/>
          </a:xfrm>
          <a:prstGeom prst="rect">
            <a:avLst/>
          </a:prstGeom>
        </p:spPr>
      </p:pic>
      <p:pic>
        <p:nvPicPr>
          <p:cNvPr id="39" name="Picture 38"/>
          <p:cNvPicPr>
            <a:picLocks noChangeAspect="1"/>
          </p:cNvPicPr>
          <p:nvPr/>
        </p:nvPicPr>
        <p:blipFill>
          <a:blip r:embed="rId11"/>
          <a:stretch>
            <a:fillRect/>
          </a:stretch>
        </p:blipFill>
        <p:spPr>
          <a:xfrm>
            <a:off x="24612600" y="9728200"/>
            <a:ext cx="12801600" cy="939800"/>
          </a:xfrm>
          <a:prstGeom prst="rect">
            <a:avLst/>
          </a:prstGeom>
        </p:spPr>
      </p:pic>
      <p:pic>
        <p:nvPicPr>
          <p:cNvPr id="40" name="Picture 39"/>
          <p:cNvPicPr/>
          <p:nvPr/>
        </p:nvPicPr>
        <p:blipFill>
          <a:blip r:embed="rId12"/>
          <a:stretch>
            <a:fillRect/>
          </a:stretch>
        </p:blipFill>
        <p:spPr>
          <a:xfrm>
            <a:off x="17843157" y="10409766"/>
            <a:ext cx="12801600" cy="711200"/>
          </a:xfrm>
          <a:prstGeom prst="rect">
            <a:avLst/>
          </a:prstGeom>
        </p:spPr>
      </p:pic>
      <p:pic>
        <p:nvPicPr>
          <p:cNvPr id="41" name="Picture 40"/>
          <p:cNvPicPr/>
          <p:nvPr/>
        </p:nvPicPr>
        <p:blipFill>
          <a:blip r:embed="rId13"/>
          <a:stretch>
            <a:fillRect/>
          </a:stretch>
        </p:blipFill>
        <p:spPr>
          <a:xfrm>
            <a:off x="22783800" y="10435166"/>
            <a:ext cx="13792200" cy="766234"/>
          </a:xfrm>
          <a:prstGeom prst="rect">
            <a:avLst/>
          </a:prstGeom>
        </p:spPr>
      </p:pic>
      <p:pic>
        <p:nvPicPr>
          <p:cNvPr id="42" name="Picture 41"/>
          <p:cNvPicPr/>
          <p:nvPr/>
        </p:nvPicPr>
        <p:blipFill>
          <a:blip r:embed="rId14"/>
          <a:stretch>
            <a:fillRect/>
          </a:stretch>
        </p:blipFill>
        <p:spPr>
          <a:xfrm>
            <a:off x="20891157" y="11150600"/>
            <a:ext cx="9232900" cy="355600"/>
          </a:xfrm>
          <a:prstGeom prst="rect">
            <a:avLst/>
          </a:prstGeom>
        </p:spPr>
      </p:pic>
      <p:pic>
        <p:nvPicPr>
          <p:cNvPr id="43" name="Picture 42" descr="Macintosh HD:Users:toz:Documents:workspace:media:heatmap no values.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62001" y="25831577"/>
            <a:ext cx="9448799" cy="9220424"/>
          </a:xfrm>
          <a:prstGeom prst="rect">
            <a:avLst/>
          </a:prstGeom>
          <a:noFill/>
          <a:ln>
            <a:noFill/>
          </a:ln>
        </p:spPr>
      </p:pic>
      <p:pic>
        <p:nvPicPr>
          <p:cNvPr id="44" name="Picture 43" descr="qrcode.22463234.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963400" y="30457140"/>
            <a:ext cx="1676400" cy="1676400"/>
          </a:xfrm>
          <a:prstGeom prst="rect">
            <a:avLst/>
          </a:prstGeom>
        </p:spPr>
      </p:pic>
      <p:sp>
        <p:nvSpPr>
          <p:cNvPr id="45" name="TextBox 44"/>
          <p:cNvSpPr txBox="1"/>
          <p:nvPr/>
        </p:nvSpPr>
        <p:spPr>
          <a:xfrm>
            <a:off x="10363200" y="32297400"/>
            <a:ext cx="5029200" cy="2754600"/>
          </a:xfrm>
          <a:prstGeom prst="rect">
            <a:avLst/>
          </a:prstGeom>
          <a:noFill/>
        </p:spPr>
        <p:txBody>
          <a:bodyPr wrap="square" rtlCol="0">
            <a:spAutoFit/>
          </a:bodyPr>
          <a:lstStyle/>
          <a:p>
            <a:pPr algn="just">
              <a:spcAft>
                <a:spcPts val="600"/>
              </a:spcAft>
            </a:pPr>
            <a:r>
              <a:rPr lang="en-US" sz="2400" dirty="0" smtClean="0">
                <a:solidFill>
                  <a:schemeClr val="tx1">
                    <a:lumMod val="65000"/>
                    <a:lumOff val="35000"/>
                  </a:schemeClr>
                </a:solidFill>
              </a:rPr>
              <a:t>You can scan this QR code to access the interactive version of this similarity matrix where the cluster view and the similarity view capture invaluable information.</a:t>
            </a:r>
          </a:p>
          <a:p>
            <a:pPr algn="just">
              <a:spcAft>
                <a:spcPts val="600"/>
              </a:spcAft>
            </a:pPr>
            <a:r>
              <a:rPr lang="en-US" sz="2400" dirty="0" smtClean="0">
                <a:solidFill>
                  <a:schemeClr val="tx1">
                    <a:lumMod val="65000"/>
                    <a:lumOff val="35000"/>
                  </a:schemeClr>
                </a:solidFill>
              </a:rPr>
              <a:t>In this matrix, similarity increases as the color turns from green to red.</a:t>
            </a:r>
            <a:endParaRPr lang="en-US" sz="2400" dirty="0">
              <a:solidFill>
                <a:schemeClr val="tx1">
                  <a:lumMod val="65000"/>
                  <a:lumOff val="35000"/>
                </a:schemeClr>
              </a:solidFill>
            </a:endParaRPr>
          </a:p>
        </p:txBody>
      </p:sp>
      <p:pic>
        <p:nvPicPr>
          <p:cNvPr id="46" name="Picture 45" descr="Screen Shot 2014-05-21 at 11.04.05 AM.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75286" y="25909136"/>
            <a:ext cx="4407514" cy="4418464"/>
          </a:xfrm>
          <a:prstGeom prst="rect">
            <a:avLst/>
          </a:prstGeom>
        </p:spPr>
      </p:pic>
      <p:pic>
        <p:nvPicPr>
          <p:cNvPr id="66" name="Picture 65" descr="3g.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678400" y="21670536"/>
            <a:ext cx="14935200" cy="7285464"/>
          </a:xfrm>
          <a:prstGeom prst="rect">
            <a:avLst/>
          </a:prstGeom>
        </p:spPr>
      </p:pic>
      <p:pic>
        <p:nvPicPr>
          <p:cNvPr id="67" name="Picture 66" descr="qrcode.22464006.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754600" y="25908000"/>
            <a:ext cx="1676400" cy="1676400"/>
          </a:xfrm>
          <a:prstGeom prst="rect">
            <a:avLst/>
          </a:prstGeom>
        </p:spPr>
      </p:pic>
      <p:sp>
        <p:nvSpPr>
          <p:cNvPr id="18" name="TextBox 17"/>
          <p:cNvSpPr txBox="1"/>
          <p:nvPr/>
        </p:nvSpPr>
        <p:spPr>
          <a:xfrm>
            <a:off x="16840200" y="27508200"/>
            <a:ext cx="3962400" cy="830997"/>
          </a:xfrm>
          <a:prstGeom prst="rect">
            <a:avLst/>
          </a:prstGeom>
          <a:noFill/>
        </p:spPr>
        <p:txBody>
          <a:bodyPr wrap="square" rtlCol="0">
            <a:spAutoFit/>
          </a:bodyPr>
          <a:lstStyle/>
          <a:p>
            <a:r>
              <a:rPr lang="en-US" sz="2400" dirty="0">
                <a:solidFill>
                  <a:schemeClr val="tx1">
                    <a:lumMod val="65000"/>
                    <a:lumOff val="35000"/>
                  </a:schemeClr>
                </a:solidFill>
              </a:rPr>
              <a:t>Scan the QR code above to see the clusters of other </a:t>
            </a:r>
            <a:r>
              <a:rPr lang="en-US" sz="2400" dirty="0" smtClean="0">
                <a:solidFill>
                  <a:schemeClr val="tx1">
                    <a:lumMod val="65000"/>
                    <a:lumOff val="35000"/>
                  </a:schemeClr>
                </a:solidFill>
              </a:rPr>
              <a:t>sizes</a:t>
            </a:r>
            <a:endParaRPr lang="en-US" sz="2400" dirty="0">
              <a:solidFill>
                <a:schemeClr val="tx1">
                  <a:lumMod val="65000"/>
                  <a:lumOff val="35000"/>
                </a:schemeClr>
              </a:solidFill>
            </a:endParaRPr>
          </a:p>
        </p:txBody>
      </p:sp>
      <p:sp>
        <p:nvSpPr>
          <p:cNvPr id="69" name="TextBox 68"/>
          <p:cNvSpPr txBox="1"/>
          <p:nvPr/>
        </p:nvSpPr>
        <p:spPr>
          <a:xfrm>
            <a:off x="17754600" y="21031200"/>
            <a:ext cx="14325600" cy="1200328"/>
          </a:xfrm>
          <a:prstGeom prst="rect">
            <a:avLst/>
          </a:prstGeom>
          <a:noFill/>
        </p:spPr>
        <p:txBody>
          <a:bodyPr wrap="square" rtlCol="0">
            <a:spAutoFit/>
          </a:bodyPr>
          <a:lstStyle/>
          <a:p>
            <a:pPr algn="r"/>
            <a:r>
              <a:rPr lang="en-US" sz="2400" dirty="0">
                <a:solidFill>
                  <a:schemeClr val="tx1">
                    <a:lumMod val="65000"/>
                    <a:lumOff val="35000"/>
                  </a:schemeClr>
                </a:solidFill>
              </a:rPr>
              <a:t>Network drawn by </a:t>
            </a:r>
            <a:r>
              <a:rPr lang="en-US" sz="2400" dirty="0" err="1">
                <a:solidFill>
                  <a:schemeClr val="tx1">
                    <a:lumMod val="65000"/>
                    <a:lumOff val="35000"/>
                  </a:schemeClr>
                </a:solidFill>
              </a:rPr>
              <a:t>Gephi</a:t>
            </a:r>
            <a:r>
              <a:rPr lang="en-US" sz="2400" dirty="0">
                <a:solidFill>
                  <a:schemeClr val="tx1">
                    <a:lumMod val="65000"/>
                    <a:lumOff val="35000"/>
                  </a:schemeClr>
                </a:solidFill>
              </a:rPr>
              <a:t> with Force Atlas 2 layout </a:t>
            </a:r>
            <a:r>
              <a:rPr lang="en-US" sz="2400" dirty="0" smtClean="0">
                <a:solidFill>
                  <a:schemeClr val="tx1">
                    <a:lumMod val="65000"/>
                    <a:lumOff val="35000"/>
                  </a:schemeClr>
                </a:solidFill>
              </a:rPr>
              <a:t>outperform </a:t>
            </a:r>
            <a:r>
              <a:rPr lang="en-US" sz="2400" dirty="0">
                <a:solidFill>
                  <a:schemeClr val="tx1">
                    <a:lumMod val="65000"/>
                    <a:lumOff val="35000"/>
                  </a:schemeClr>
                </a:solidFill>
              </a:rPr>
              <a:t>the images generated by MDS or PCA approaches.</a:t>
            </a:r>
          </a:p>
          <a:p>
            <a:pPr algn="r"/>
            <a:r>
              <a:rPr lang="en-US" sz="2400" dirty="0">
                <a:solidFill>
                  <a:schemeClr val="tx1">
                    <a:lumMod val="65000"/>
                    <a:lumOff val="35000"/>
                  </a:schemeClr>
                </a:solidFill>
              </a:rPr>
              <a:t>To see the images produced by MDS &amp; PCA, please scan this QR </a:t>
            </a:r>
            <a:r>
              <a:rPr lang="en-US" sz="2400" dirty="0" smtClean="0">
                <a:solidFill>
                  <a:schemeClr val="tx1">
                    <a:lumMod val="65000"/>
                    <a:lumOff val="35000"/>
                  </a:schemeClr>
                </a:solidFill>
              </a:rPr>
              <a:t>code:</a:t>
            </a:r>
            <a:endParaRPr lang="en-US" sz="2400" dirty="0">
              <a:solidFill>
                <a:schemeClr val="tx1">
                  <a:lumMod val="65000"/>
                  <a:lumOff val="35000"/>
                </a:schemeClr>
              </a:solidFill>
            </a:endParaRPr>
          </a:p>
          <a:p>
            <a:pPr algn="r"/>
            <a:endParaRPr lang="en-US" sz="2400" dirty="0">
              <a:solidFill>
                <a:schemeClr val="tx1">
                  <a:lumMod val="65000"/>
                  <a:lumOff val="35000"/>
                </a:schemeClr>
              </a:solidFill>
            </a:endParaRPr>
          </a:p>
        </p:txBody>
      </p:sp>
      <p:pic>
        <p:nvPicPr>
          <p:cNvPr id="70" name="Picture 69" descr="qrcode.22463976.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0175200" y="21844000"/>
            <a:ext cx="1676400" cy="1676400"/>
          </a:xfrm>
          <a:prstGeom prst="rect">
            <a:avLst/>
          </a:prstGeom>
        </p:spPr>
      </p:pic>
      <p:pic>
        <p:nvPicPr>
          <p:cNvPr id="71" name="Picture 70" descr="Screen Shot 2014-05-21 at 1.31.14 AM.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5133300" y="29171900"/>
            <a:ext cx="6413500" cy="6553200"/>
          </a:xfrm>
          <a:prstGeom prst="rect">
            <a:avLst/>
          </a:prstGeom>
        </p:spPr>
      </p:pic>
      <p:pic>
        <p:nvPicPr>
          <p:cNvPr id="72" name="Picture 7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6687800" y="28956000"/>
            <a:ext cx="7162800" cy="6769100"/>
          </a:xfrm>
          <a:prstGeom prst="rect">
            <a:avLst/>
          </a:prstGeom>
        </p:spPr>
      </p:pic>
      <p:pic>
        <p:nvPicPr>
          <p:cNvPr id="73" name="Picture 72" descr="qrcode.22464257.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2174200" y="35814000"/>
            <a:ext cx="1676400" cy="1676400"/>
          </a:xfrm>
          <a:prstGeom prst="rect">
            <a:avLst/>
          </a:prstGeom>
        </p:spPr>
      </p:pic>
      <p:pic>
        <p:nvPicPr>
          <p:cNvPr id="74" name="Picture 73" descr="qrcode.22464266.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9946600" y="35814000"/>
            <a:ext cx="1676400" cy="1676400"/>
          </a:xfrm>
          <a:prstGeom prst="rect">
            <a:avLst/>
          </a:prstGeom>
        </p:spPr>
      </p:pic>
      <p:sp>
        <p:nvSpPr>
          <p:cNvPr id="75" name="TextBox 74"/>
          <p:cNvSpPr txBox="1"/>
          <p:nvPr/>
        </p:nvSpPr>
        <p:spPr>
          <a:xfrm>
            <a:off x="16693444" y="35920740"/>
            <a:ext cx="5404555" cy="1938992"/>
          </a:xfrm>
          <a:prstGeom prst="rect">
            <a:avLst/>
          </a:prstGeom>
          <a:noFill/>
        </p:spPr>
        <p:txBody>
          <a:bodyPr wrap="square" rtlCol="0">
            <a:spAutoFit/>
          </a:bodyPr>
          <a:lstStyle/>
          <a:p>
            <a:pPr algn="just"/>
            <a:r>
              <a:rPr lang="en-US" sz="2400" dirty="0" smtClean="0">
                <a:solidFill>
                  <a:schemeClr val="tx1">
                    <a:lumMod val="65000"/>
                    <a:lumOff val="35000"/>
                  </a:schemeClr>
                </a:solidFill>
                <a:latin typeface="Calibri"/>
                <a:cs typeface="Calibri"/>
              </a:rPr>
              <a:t>This pie chart lets us see the diversity of the news channels that party followers are exposed to. To see the </a:t>
            </a:r>
            <a:r>
              <a:rPr lang="en-US" sz="2400" dirty="0">
                <a:solidFill>
                  <a:schemeClr val="tx1">
                    <a:lumMod val="65000"/>
                    <a:lumOff val="35000"/>
                  </a:schemeClr>
                </a:solidFill>
                <a:latin typeface="Calibri"/>
                <a:cs typeface="Calibri"/>
              </a:rPr>
              <a:t>the other parties’ pie </a:t>
            </a:r>
            <a:r>
              <a:rPr lang="en-US" sz="2400" dirty="0" smtClean="0">
                <a:solidFill>
                  <a:schemeClr val="tx1">
                    <a:lumMod val="65000"/>
                    <a:lumOff val="35000"/>
                  </a:schemeClr>
                </a:solidFill>
                <a:latin typeface="Calibri"/>
                <a:cs typeface="Calibri"/>
              </a:rPr>
              <a:t>charts, please scan the QR code on the right.</a:t>
            </a:r>
            <a:endParaRPr lang="en-US" sz="2400" dirty="0">
              <a:solidFill>
                <a:schemeClr val="tx1">
                  <a:lumMod val="65000"/>
                  <a:lumOff val="35000"/>
                </a:schemeClr>
              </a:solidFill>
              <a:latin typeface="Calibri"/>
              <a:cs typeface="Calibri"/>
            </a:endParaRPr>
          </a:p>
        </p:txBody>
      </p:sp>
      <p:sp>
        <p:nvSpPr>
          <p:cNvPr id="76" name="TextBox 75"/>
          <p:cNvSpPr txBox="1"/>
          <p:nvPr/>
        </p:nvSpPr>
        <p:spPr>
          <a:xfrm>
            <a:off x="25082500" y="35854719"/>
            <a:ext cx="4800600" cy="2092881"/>
          </a:xfrm>
          <a:prstGeom prst="rect">
            <a:avLst/>
          </a:prstGeom>
          <a:noFill/>
        </p:spPr>
        <p:txBody>
          <a:bodyPr wrap="square" rtlCol="0">
            <a:spAutoFit/>
          </a:bodyPr>
          <a:lstStyle/>
          <a:p>
            <a:pPr algn="just">
              <a:spcAft>
                <a:spcPts val="600"/>
              </a:spcAft>
            </a:pPr>
            <a:r>
              <a:rPr lang="en-US" sz="2400" dirty="0" smtClean="0">
                <a:solidFill>
                  <a:schemeClr val="tx1">
                    <a:lumMod val="65000"/>
                    <a:lumOff val="35000"/>
                  </a:schemeClr>
                </a:solidFill>
                <a:latin typeface="Calibri"/>
                <a:cs typeface="Calibri"/>
              </a:rPr>
              <a:t>Descriptiveness of Turkish media is visualized by the </a:t>
            </a:r>
            <a:r>
              <a:rPr lang="en-US" sz="2400" dirty="0">
                <a:solidFill>
                  <a:schemeClr val="tx1">
                    <a:lumMod val="65000"/>
                    <a:lumOff val="35000"/>
                  </a:schemeClr>
                </a:solidFill>
                <a:latin typeface="Calibri"/>
                <a:cs typeface="Calibri"/>
              </a:rPr>
              <a:t>bars </a:t>
            </a:r>
            <a:r>
              <a:rPr lang="en-US" sz="2400" dirty="0" smtClean="0">
                <a:solidFill>
                  <a:schemeClr val="tx1">
                    <a:lumMod val="65000"/>
                    <a:lumOff val="35000"/>
                  </a:schemeClr>
                </a:solidFill>
                <a:latin typeface="Calibri"/>
                <a:cs typeface="Calibri"/>
              </a:rPr>
              <a:t>above.</a:t>
            </a:r>
            <a:endParaRPr lang="en-US" sz="2400" dirty="0">
              <a:solidFill>
                <a:schemeClr val="tx1">
                  <a:lumMod val="65000"/>
                  <a:lumOff val="35000"/>
                </a:schemeClr>
              </a:solidFill>
              <a:latin typeface="Calibri"/>
              <a:cs typeface="Calibri"/>
            </a:endParaRPr>
          </a:p>
          <a:p>
            <a:pPr algn="just">
              <a:spcAft>
                <a:spcPts val="600"/>
              </a:spcAft>
            </a:pPr>
            <a:r>
              <a:rPr lang="en-US" sz="2400" dirty="0" smtClean="0">
                <a:solidFill>
                  <a:schemeClr val="tx1">
                    <a:lumMod val="65000"/>
                    <a:lumOff val="35000"/>
                  </a:schemeClr>
                </a:solidFill>
                <a:latin typeface="Calibri"/>
                <a:cs typeface="Calibri"/>
              </a:rPr>
              <a:t>Bar </a:t>
            </a:r>
            <a:r>
              <a:rPr lang="en-US" sz="2400" dirty="0">
                <a:solidFill>
                  <a:schemeClr val="tx1">
                    <a:lumMod val="65000"/>
                    <a:lumOff val="35000"/>
                  </a:schemeClr>
                </a:solidFill>
                <a:latin typeface="Calibri"/>
                <a:cs typeface="Calibri"/>
              </a:rPr>
              <a:t>length of media y for </a:t>
            </a:r>
            <a:r>
              <a:rPr lang="en-US" sz="2400" dirty="0" smtClean="0">
                <a:solidFill>
                  <a:schemeClr val="tx1">
                    <a:lumMod val="65000"/>
                    <a:lumOff val="35000"/>
                  </a:schemeClr>
                </a:solidFill>
                <a:latin typeface="Calibri"/>
                <a:cs typeface="Calibri"/>
              </a:rPr>
              <a:t>party x </a:t>
            </a:r>
            <a:r>
              <a:rPr lang="en-US" sz="2400" dirty="0">
                <a:solidFill>
                  <a:schemeClr val="tx1">
                    <a:lumMod val="65000"/>
                    <a:lumOff val="35000"/>
                  </a:schemeClr>
                </a:solidFill>
                <a:latin typeface="Calibri"/>
                <a:cs typeface="Calibri"/>
              </a:rPr>
              <a:t>= (similarity of </a:t>
            </a:r>
            <a:r>
              <a:rPr lang="en-US" sz="2400" dirty="0" smtClean="0">
                <a:solidFill>
                  <a:schemeClr val="tx1">
                    <a:lumMod val="65000"/>
                    <a:lumOff val="35000"/>
                  </a:schemeClr>
                </a:solidFill>
                <a:latin typeface="Calibri"/>
                <a:cs typeface="Calibri"/>
              </a:rPr>
              <a:t>party x </a:t>
            </a:r>
            <a:r>
              <a:rPr lang="en-US" sz="2400" dirty="0">
                <a:solidFill>
                  <a:schemeClr val="tx1">
                    <a:lumMod val="65000"/>
                    <a:lumOff val="35000"/>
                  </a:schemeClr>
                </a:solidFill>
                <a:latin typeface="Calibri"/>
                <a:cs typeface="Calibri"/>
              </a:rPr>
              <a:t>to media y) / (sum of all </a:t>
            </a:r>
            <a:r>
              <a:rPr lang="en-US" sz="2400" dirty="0" smtClean="0">
                <a:solidFill>
                  <a:schemeClr val="tx1">
                    <a:lumMod val="65000"/>
                    <a:lumOff val="35000"/>
                  </a:schemeClr>
                </a:solidFill>
                <a:latin typeface="Calibri"/>
                <a:cs typeface="Calibri"/>
              </a:rPr>
              <a:t>party similarities to y)</a:t>
            </a:r>
            <a:endParaRPr lang="en-US" sz="2400" dirty="0">
              <a:solidFill>
                <a:schemeClr val="tx1">
                  <a:lumMod val="65000"/>
                  <a:lumOff val="35000"/>
                </a:schemeClr>
              </a:solidFill>
              <a:latin typeface="Calibri"/>
              <a:cs typeface="Calibri"/>
            </a:endParaRPr>
          </a:p>
        </p:txBody>
      </p:sp>
    </p:spTree>
    <p:extLst>
      <p:ext uri="{BB962C8B-B14F-4D97-AF65-F5344CB8AC3E}">
        <p14:creationId xmlns:p14="http://schemas.microsoft.com/office/powerpoint/2010/main" val="4390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7100</TotalTime>
  <Words>1561</Words>
  <Application>Microsoft Macintosh PowerPoint</Application>
  <PresentationFormat>Custom</PresentationFormat>
  <Paragraphs>68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Janusz Wojtusiak</dc:creator>
  <cp:lastModifiedBy>Talha Oz</cp:lastModifiedBy>
  <cp:revision>132</cp:revision>
  <cp:lastPrinted>2014-05-28T18:40:20Z</cp:lastPrinted>
  <dcterms:created xsi:type="dcterms:W3CDTF">2011-12-03T03:19:26Z</dcterms:created>
  <dcterms:modified xsi:type="dcterms:W3CDTF">2014-05-30T13:17:21Z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1544201928</vt:i4>
  </property>
  <property fmtid="{D5CDD505-2E9C-101B-9397-08002B2CF9AE}" pid="3" name="_NewReviewCycle">
    <vt:lpwstr/>
  </property>
  <property fmtid="{D5CDD505-2E9C-101B-9397-08002B2CF9AE}" pid="4" name="_EmailSubject">
    <vt:lpwstr>poster</vt:lpwstr>
  </property>
  <property fmtid="{D5CDD505-2E9C-101B-9397-08002B2CF9AE}" pid="5" name="_AuthorEmail">
    <vt:lpwstr>jwojt@mli.gmu.edu</vt:lpwstr>
  </property>
  <property fmtid="{D5CDD505-2E9C-101B-9397-08002B2CF9AE}" pid="6" name="_AuthorEmailDisplayName">
    <vt:lpwstr>Janusz Wojtusiak</vt:lpwstr>
  </property>
  <property fmtid="{D5CDD505-2E9C-101B-9397-08002B2CF9AE}" pid="7" name="_PreviousAdHocReviewCycleID">
    <vt:i4>1055485416</vt:i4>
  </property>
</Properties>
</file>