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6FCF"/>
    <a:srgbClr val="FF0000"/>
    <a:srgbClr val="FF0080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29E8-64F4-4A88-8384-854F38093A4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83-F9F5-4DFC-BF18-4422D61D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29E8-64F4-4A88-8384-854F38093A4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83-F9F5-4DFC-BF18-4422D61D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29E8-64F4-4A88-8384-854F38093A4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83-F9F5-4DFC-BF18-4422D61D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29E8-64F4-4A88-8384-854F38093A4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83-F9F5-4DFC-BF18-4422D61D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3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29E8-64F4-4A88-8384-854F38093A4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83-F9F5-4DFC-BF18-4422D61D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3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29E8-64F4-4A88-8384-854F38093A4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83-F9F5-4DFC-BF18-4422D61D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5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29E8-64F4-4A88-8384-854F38093A4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83-F9F5-4DFC-BF18-4422D61D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29E8-64F4-4A88-8384-854F38093A4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83-F9F5-4DFC-BF18-4422D61D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0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29E8-64F4-4A88-8384-854F38093A4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83-F9F5-4DFC-BF18-4422D61D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29E8-64F4-4A88-8384-854F38093A4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83-F9F5-4DFC-BF18-4422D61D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29E8-64F4-4A88-8384-854F38093A4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83-F9F5-4DFC-BF18-4422D61D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29E8-64F4-4A88-8384-854F38093A4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DD83-F9F5-4DFC-BF18-4422D61D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7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ztalha/TR-Media-Politic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docs.google.com/document/d/1UaERzROI986HqcwrBDLaqGG8X_lYwctj6ek6ryqDOiQ/ed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ztalha/News-Commentary-Tweets-of-Elites/blob/master/data/US-senate.csv" TargetMode="External"/><Relationship Id="rId2" Type="http://schemas.openxmlformats.org/officeDocument/2006/relationships/hyperlink" Target="http://dd-c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heplazz.com/" TargetMode="External"/><Relationship Id="rId2" Type="http://schemas.openxmlformats.org/officeDocument/2006/relationships/hyperlink" Target="http://nediyor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toz/199/turkish-newsmaker-commentators-by-profession-curated-by-nediyorcom/" TargetMode="External"/><Relationship Id="rId2" Type="http://schemas.openxmlformats.org/officeDocument/2006/relationships/hyperlink" Target="http://talhaoz.com/ne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alhaoz.com/news/US-Congress-Commentators.html" TargetMode="External"/><Relationship Id="rId2" Type="http://schemas.openxmlformats.org/officeDocument/2006/relationships/hyperlink" Target="https://plot.ly/~toz/321/newsworthy-tweet-counts-of-turkish-parties-normalize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adikal.com.tr/yazarlar/tayfun_atay/elveda_radikal-1297389" TargetMode="External"/><Relationship Id="rId3" Type="http://schemas.openxmlformats.org/officeDocument/2006/relationships/hyperlink" Target="http://www.mli.gmu.edu/toz/readership" TargetMode="External"/><Relationship Id="rId7" Type="http://schemas.openxmlformats.org/officeDocument/2006/relationships/hyperlink" Target="http://www.todayszaman.com/national_deputy-pm-surprised-by-reporters-gulen-question_371640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MilliGorusuz/posts/825643254162557" TargetMode="External"/><Relationship Id="rId5" Type="http://schemas.openxmlformats.org/officeDocument/2006/relationships/hyperlink" Target="https://en.wikipedia.org/wiki/Do%C4%9Fan_Media_Group" TargetMode="External"/><Relationship Id="rId4" Type="http://schemas.openxmlformats.org/officeDocument/2006/relationships/hyperlink" Target="https://en.wikipedia.org/wiki/List_of_newspapers_in_Turkey" TargetMode="External"/><Relationship Id="rId9" Type="http://schemas.openxmlformats.org/officeDocument/2006/relationships/hyperlink" Target="https://twitter.com/evrenhaspolat/status/48395260517000396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manifold.MDS.html#sklearn.manifold.MD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www.mli.gmu.edu/toz/wordpress/2014/03/23/turkish-media-network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i.gmu.edu/toz/readership/groups/descriptiveness.html" TargetMode="External"/><Relationship Id="rId2" Type="http://schemas.openxmlformats.org/officeDocument/2006/relationships/hyperlink" Target="http://www.mli.gmu.edu/toz/readership/group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Politics &amp;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Talha</a:t>
            </a:r>
            <a:r>
              <a:rPr lang="en-US" dirty="0" smtClean="0"/>
              <a:t> Oz</a:t>
            </a:r>
          </a:p>
          <a:p>
            <a:r>
              <a:rPr lang="en-US" sz="2400" dirty="0" smtClean="0"/>
              <a:t>Center </a:t>
            </a:r>
            <a:r>
              <a:rPr lang="en-US" sz="2400" dirty="0"/>
              <a:t>for Social Complexity</a:t>
            </a:r>
            <a:endParaRPr lang="en-US" sz="2400" dirty="0" smtClean="0"/>
          </a:p>
          <a:p>
            <a:r>
              <a:rPr lang="en-US" sz="2400" dirty="0" smtClean="0"/>
              <a:t>George Mason University</a:t>
            </a:r>
          </a:p>
          <a:p>
            <a:r>
              <a:rPr lang="en-US" sz="2400" dirty="0" smtClean="0"/>
              <a:t>02/20/2015</a:t>
            </a:r>
          </a:p>
          <a:p>
            <a:endParaRPr lang="en-US" sz="2400" dirty="0"/>
          </a:p>
          <a:p>
            <a:pPr lvl="0"/>
            <a:r>
              <a:rPr lang="en-US" sz="2000" dirty="0">
                <a:solidFill>
                  <a:prstClr val="black">
                    <a:tint val="75000"/>
                  </a:prstClr>
                </a:solidFill>
              </a:rPr>
              <a:t>Source code &amp; datasets are on </a:t>
            </a:r>
            <a:r>
              <a:rPr lang="en-US" sz="2000" dirty="0" smtClean="0">
                <a:solidFill>
                  <a:prstClr val="black">
                    <a:tint val="75000"/>
                  </a:prstClr>
                </a:solidFill>
                <a:hlinkClick r:id="rId2"/>
              </a:rPr>
              <a:t>GitHub</a:t>
            </a:r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DD-CSS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Data-driven Computational Social Science</a:t>
            </a:r>
          </a:p>
          <a:p>
            <a:pPr lvl="1"/>
            <a:r>
              <a:rPr lang="en-US" sz="2000" dirty="0" smtClean="0"/>
              <a:t>is </a:t>
            </a:r>
            <a:r>
              <a:rPr lang="en-US" sz="2000" dirty="0"/>
              <a:t>an effort to build new </a:t>
            </a:r>
            <a:r>
              <a:rPr lang="en-US" sz="2000" dirty="0" smtClean="0"/>
              <a:t>tools </a:t>
            </a:r>
            <a:r>
              <a:rPr lang="en-US" sz="2000" dirty="0"/>
              <a:t>to </a:t>
            </a:r>
            <a:r>
              <a:rPr lang="en-US" sz="2000" dirty="0" smtClean="0"/>
              <a:t>help </a:t>
            </a:r>
            <a:r>
              <a:rPr lang="en-US" sz="2000" b="1" dirty="0" smtClean="0"/>
              <a:t>collect</a:t>
            </a:r>
            <a:r>
              <a:rPr lang="en-US" sz="2000" dirty="0" smtClean="0"/>
              <a:t> and analyze social </a:t>
            </a:r>
            <a:r>
              <a:rPr lang="en-US" sz="2000" dirty="0"/>
              <a:t>media </a:t>
            </a:r>
            <a:r>
              <a:rPr lang="en-US" sz="2000" dirty="0" smtClean="0"/>
              <a:t>data</a:t>
            </a:r>
          </a:p>
          <a:p>
            <a:pPr lvl="1"/>
            <a:r>
              <a:rPr lang="en-US" sz="2000" dirty="0" smtClean="0"/>
              <a:t>I did not know about any data collection tools (now there is a </a:t>
            </a:r>
            <a:r>
              <a:rPr lang="en-US" sz="2000" dirty="0" smtClean="0">
                <a:hlinkClick r:id="rId2"/>
              </a:rPr>
              <a:t>list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tools for network analysis </a:t>
            </a:r>
            <a:r>
              <a:rPr lang="en-US" sz="2000" dirty="0" err="1" smtClean="0"/>
              <a:t>Gephi</a:t>
            </a:r>
            <a:r>
              <a:rPr lang="en-US" sz="2000" dirty="0"/>
              <a:t>, </a:t>
            </a:r>
            <a:r>
              <a:rPr lang="en-US" sz="2000" dirty="0" err="1"/>
              <a:t>Pajek</a:t>
            </a:r>
            <a:r>
              <a:rPr lang="en-US" sz="2000" dirty="0"/>
              <a:t> and UCINET</a:t>
            </a:r>
            <a:endParaRPr lang="en-US" sz="2000" dirty="0" smtClean="0"/>
          </a:p>
          <a:p>
            <a:pPr lvl="1"/>
            <a:r>
              <a:rPr lang="en-US" sz="2000" dirty="0" smtClean="0"/>
              <a:t>powered </a:t>
            </a:r>
            <a:r>
              <a:rPr lang="en-US" sz="2000" dirty="0"/>
              <a:t>by Flask, a highly </a:t>
            </a:r>
            <a:r>
              <a:rPr lang="en-US" sz="2000" dirty="0" smtClean="0"/>
              <a:t>modular </a:t>
            </a:r>
            <a:r>
              <a:rPr lang="en-US" sz="2000" dirty="0" err="1" smtClean="0"/>
              <a:t>microframework</a:t>
            </a:r>
            <a:r>
              <a:rPr lang="en-US" sz="2000" dirty="0" smtClean="0"/>
              <a:t> </a:t>
            </a:r>
            <a:r>
              <a:rPr lang="en-US" sz="2000" dirty="0"/>
              <a:t>for Python</a:t>
            </a:r>
          </a:p>
        </p:txBody>
      </p:sp>
      <p:pic>
        <p:nvPicPr>
          <p:cNvPr id="4099" name="Picture 3" descr="C:\Users\Talha\Downloads\imageedit_2_69604287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" y="3505200"/>
            <a:ext cx="9428231" cy="390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DD-CSS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dd-css.com/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hlinkClick r:id="rId3"/>
              </a:rPr>
              <a:t>US-senate.csv</a:t>
            </a:r>
            <a:endParaRPr lang="en-US" sz="2400" dirty="0" smtClean="0"/>
          </a:p>
        </p:txBody>
      </p:sp>
      <p:pic>
        <p:nvPicPr>
          <p:cNvPr id="5122" name="Picture 2" descr="C:\Users\Talha\Downloads\DD-CSS - Twit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80" y="2438400"/>
            <a:ext cx="55054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Commentary Tweets of the Elites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Curated </a:t>
            </a:r>
            <a:r>
              <a:rPr lang="en-US" sz="2800" dirty="0"/>
              <a:t>tweets of opinion-shapers and </a:t>
            </a:r>
            <a:r>
              <a:rPr lang="en-US" sz="2800" dirty="0" smtClean="0"/>
              <a:t>newsmakers</a:t>
            </a:r>
          </a:p>
          <a:p>
            <a:r>
              <a:rPr lang="en-US" sz="2800" dirty="0" smtClean="0"/>
              <a:t>By </a:t>
            </a:r>
            <a:r>
              <a:rPr lang="en-US" sz="2800" dirty="0" smtClean="0">
                <a:hlinkClick r:id="rId2"/>
              </a:rPr>
              <a:t>nediyor.com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>
                <a:hlinkClick r:id="rId3"/>
              </a:rPr>
              <a:t>theplazz.com</a:t>
            </a:r>
            <a:r>
              <a:rPr lang="en-US" sz="2800" dirty="0"/>
              <a:t> news </a:t>
            </a:r>
            <a:r>
              <a:rPr lang="en-US" sz="2800" dirty="0" smtClean="0"/>
              <a:t>sites</a:t>
            </a:r>
          </a:p>
          <a:p>
            <a:r>
              <a:rPr lang="en-US" sz="2800" dirty="0" smtClean="0"/>
              <a:t>Commentaries on </a:t>
            </a:r>
            <a:r>
              <a:rPr lang="en-US" sz="2800" dirty="0"/>
              <a:t>important events </a:t>
            </a:r>
            <a:r>
              <a:rPr lang="en-US" sz="2800" dirty="0" smtClean="0"/>
              <a:t>(news that have made to headlines) between </a:t>
            </a:r>
            <a:r>
              <a:rPr lang="en-US" sz="2800" dirty="0"/>
              <a:t>Jan 2013 and Jan 2015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“our </a:t>
            </a:r>
            <a:r>
              <a:rPr lang="en-US" sz="2400" dirty="0"/>
              <a:t>visitors are plugged into the national conversation through up-to-date commentary that is insightful, humorous, combative, thought-provoking and just plain newsworthy</a:t>
            </a:r>
            <a:r>
              <a:rPr lang="en-US" sz="2400" dirty="0" smtClean="0"/>
              <a:t>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findings…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http://talhaoz.com/news</a:t>
            </a:r>
            <a:r>
              <a:rPr lang="en-US" sz="24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1400" dirty="0">
                <a:hlinkClick r:id="rId3"/>
              </a:rPr>
              <a:t>https://plot.ly/~toz/199/turkish-newsmaker-commentators-by-profession-curated-by-nediyorcom/</a:t>
            </a:r>
            <a:endParaRPr lang="en-US" sz="1400" dirty="0" smtClean="0"/>
          </a:p>
        </p:txBody>
      </p:sp>
      <p:pic>
        <p:nvPicPr>
          <p:cNvPr id="6146" name="Picture 2" descr="C:\Users\Talha\Downloads\Noteboo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53054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41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Newsworthy Tweet Counts of TR </a:t>
            </a:r>
            <a:r>
              <a:rPr lang="en-US" dirty="0" smtClean="0"/>
              <a:t>Parties</a:t>
            </a:r>
            <a:r>
              <a:rPr lang="en-US" dirty="0"/>
              <a:t> </a:t>
            </a:r>
            <a:r>
              <a:rPr lang="en-US" sz="2400" dirty="0" err="1">
                <a:hlinkClick r:id="rId2"/>
              </a:rPr>
              <a:t>plotly</a:t>
            </a:r>
            <a:endParaRPr lang="en-US" dirty="0"/>
          </a:p>
          <a:p>
            <a:r>
              <a:rPr lang="en-US" sz="2400" dirty="0">
                <a:hlinkClick r:id="rId3"/>
              </a:rPr>
              <a:t>http://talhaoz.com/news/US-Congress-Commentators.html</a:t>
            </a:r>
            <a:r>
              <a:rPr lang="en-US" sz="2400" dirty="0"/>
              <a:t> </a:t>
            </a:r>
          </a:p>
          <a:p>
            <a:pPr lvl="1"/>
            <a:r>
              <a:rPr lang="en-US" i="1" dirty="0" smtClean="0"/>
              <a:t>Politician </a:t>
            </a:r>
            <a:r>
              <a:rPr lang="en-US" i="1" dirty="0"/>
              <a:t>counts </a:t>
            </a:r>
            <a:r>
              <a:rPr lang="en-US" i="1" dirty="0" smtClean="0"/>
              <a:t>curated</a:t>
            </a:r>
          </a:p>
          <a:p>
            <a:pPr lvl="1"/>
            <a:r>
              <a:rPr lang="en-US" i="1" dirty="0" smtClean="0"/>
              <a:t>Activity </a:t>
            </a:r>
            <a:r>
              <a:rPr lang="en-US" i="1" dirty="0"/>
              <a:t>of these </a:t>
            </a:r>
            <a:r>
              <a:rPr lang="en-US" i="1" dirty="0" smtClean="0"/>
              <a:t>politicians</a:t>
            </a:r>
          </a:p>
          <a:p>
            <a:pPr lvl="1"/>
            <a:r>
              <a:rPr lang="en-US" i="1" dirty="0" smtClean="0"/>
              <a:t>Which events/news </a:t>
            </a:r>
            <a:r>
              <a:rPr lang="en-US" i="1" dirty="0"/>
              <a:t>got the most </a:t>
            </a:r>
            <a:r>
              <a:rPr lang="en-US" i="1" dirty="0" smtClean="0"/>
              <a:t>attention</a:t>
            </a:r>
          </a:p>
          <a:p>
            <a:pPr lvl="1"/>
            <a:r>
              <a:rPr lang="en-US" i="1" dirty="0" smtClean="0"/>
              <a:t>When comment-count </a:t>
            </a:r>
            <a:r>
              <a:rPr lang="en-US" i="1" dirty="0"/>
              <a:t>differences maximized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5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Detecting Media Conglomerate and Groups using Twitter</a:t>
            </a:r>
          </a:p>
          <a:p>
            <a:r>
              <a:rPr lang="en-US" sz="2400" dirty="0"/>
              <a:t>Political Group Descriptiveness of the News </a:t>
            </a:r>
            <a:r>
              <a:rPr lang="en-US" sz="2400" dirty="0" smtClean="0"/>
              <a:t>Media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DD-CSS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 social media data collection platform</a:t>
            </a:r>
          </a:p>
          <a:p>
            <a:r>
              <a:rPr lang="en-US" sz="2400" dirty="0"/>
              <a:t>Commentary Tweets of the Elites and </a:t>
            </a:r>
            <a:r>
              <a:rPr lang="en-US" sz="2400" dirty="0" err="1"/>
              <a:t>Congresspeople</a:t>
            </a:r>
            <a:r>
              <a:rPr lang="en-US" sz="2400" dirty="0"/>
              <a:t> 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Turkish Election Maps and Scenario Analysis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Shot 2015-02-19 at 7.3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172200"/>
            <a:ext cx="7983415" cy="6858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6172200" y="3810000"/>
            <a:ext cx="2590800" cy="228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81000" y="3810000"/>
            <a:ext cx="2362200" cy="2362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5-02-19 at 7.22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0"/>
            <a:ext cx="8610600" cy="1638300"/>
          </a:xfrm>
          <a:prstGeom prst="rect">
            <a:avLst/>
          </a:prstGeom>
        </p:spPr>
      </p:pic>
      <p:pic>
        <p:nvPicPr>
          <p:cNvPr id="6" name="Picture 5" descr="Screen Shot 2015-02-19 at 7.18.47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72640"/>
            <a:ext cx="3429000" cy="23469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4572000"/>
            <a:ext cx="8458200" cy="1600200"/>
          </a:xfrm>
          <a:prstGeom prst="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pic>
        <p:nvPicPr>
          <p:cNvPr id="10" name="Picture 9" descr="Screen Shot 2015-02-19 at 7.17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7762237" cy="1828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43200" y="3200400"/>
            <a:ext cx="3429000" cy="609600"/>
          </a:xfrm>
          <a:prstGeom prst="rect">
            <a:avLst/>
          </a:prstGeom>
          <a:solidFill>
            <a:srgbClr val="FF0000">
              <a:alpha val="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172200" y="3200400"/>
            <a:ext cx="2590800" cy="137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1000" y="3200400"/>
            <a:ext cx="2362200" cy="137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Political leaning of </a:t>
            </a:r>
            <a:r>
              <a:rPr lang="en-US" sz="3600" dirty="0" smtClean="0"/>
              <a:t>US news </a:t>
            </a:r>
            <a:r>
              <a:rPr lang="en-US" sz="3600" dirty="0"/>
              <a:t>media </a:t>
            </a:r>
            <a:r>
              <a:rPr lang="en-US" sz="3600" dirty="0" smtClean="0"/>
              <a:t>sources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24 news media</a:t>
            </a:r>
          </a:p>
          <a:p>
            <a:r>
              <a:rPr lang="en-US" sz="2800" dirty="0" err="1" smtClean="0"/>
              <a:t>Jaccard</a:t>
            </a:r>
            <a:r>
              <a:rPr lang="en-US" sz="2800" dirty="0" smtClean="0"/>
              <a:t> for closeness</a:t>
            </a:r>
          </a:p>
          <a:p>
            <a:r>
              <a:rPr lang="en-US" sz="2800" dirty="0" smtClean="0"/>
              <a:t>Global </a:t>
            </a:r>
            <a:r>
              <a:rPr lang="en-US" sz="2800" dirty="0"/>
              <a:t>network positioning (GNP) </a:t>
            </a:r>
            <a:r>
              <a:rPr lang="en-US" sz="2800" dirty="0" smtClean="0"/>
              <a:t>to scale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 descr="Screen Shot 2015-02-19 at 7.43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3709"/>
            <a:ext cx="9144000" cy="247989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83339"/>
            <a:ext cx="2895600" cy="85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700" y="6096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media bias measure, named ADA (Americans </a:t>
            </a:r>
            <a:r>
              <a:rPr lang="en-US" dirty="0" smtClean="0"/>
              <a:t>for Democratic </a:t>
            </a:r>
            <a:r>
              <a:rPr lang="en-US" dirty="0"/>
              <a:t>Action) score</a:t>
            </a:r>
          </a:p>
        </p:txBody>
      </p:sp>
    </p:spTree>
    <p:extLst>
      <p:ext uri="{BB962C8B-B14F-4D97-AF65-F5344CB8AC3E}">
        <p14:creationId xmlns:p14="http://schemas.microsoft.com/office/powerpoint/2010/main" val="5732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"/>
            <a:ext cx="733320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76425"/>
            <a:ext cx="52768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32771"/>
            <a:ext cx="3676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276600"/>
            <a:ext cx="60864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4600" y="3429000"/>
            <a:ext cx="251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@GM and @Avis are very close in </a:t>
            </a:r>
            <a:r>
              <a:rPr lang="en-US" dirty="0" smtClean="0"/>
              <a:t>the low-dimensional </a:t>
            </a:r>
            <a:r>
              <a:rPr lang="en-US" dirty="0"/>
              <a:t>embedding. Again, this makes sense as “[s]</a:t>
            </a:r>
            <a:r>
              <a:rPr lang="en-US" dirty="0" err="1"/>
              <a:t>ince</a:t>
            </a:r>
            <a:endParaRPr lang="en-US" dirty="0"/>
          </a:p>
          <a:p>
            <a:r>
              <a:rPr lang="en-US" dirty="0"/>
              <a:t>the late 1970s, Avis has featured mainly General Motors (GM) vehicles</a:t>
            </a:r>
            <a:r>
              <a:rPr lang="en-US" dirty="0" smtClean="0"/>
              <a:t>”…</a:t>
            </a:r>
          </a:p>
          <a:p>
            <a:endParaRPr lang="en-US" dirty="0" smtClean="0"/>
          </a:p>
          <a:p>
            <a:r>
              <a:rPr lang="en-US" dirty="0" smtClean="0"/>
              <a:t>…are </a:t>
            </a:r>
            <a:r>
              <a:rPr lang="en-US" dirty="0"/>
              <a:t>still useful for</a:t>
            </a:r>
          </a:p>
          <a:p>
            <a:r>
              <a:rPr lang="en-US" dirty="0"/>
              <a:t>online </a:t>
            </a:r>
            <a:r>
              <a:rPr lang="en-US" dirty="0" smtClean="0"/>
              <a:t>advertising…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685800"/>
            <a:ext cx="70866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“lifestyle politics” can be studied by using co-following </a:t>
            </a:r>
            <a:r>
              <a:rPr lang="en-US" i="1" dirty="0" smtClean="0"/>
              <a:t>information…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736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llowercounts-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251" y="0"/>
            <a:ext cx="4816451" cy="6858000"/>
          </a:xfrm>
          <a:prstGeom prst="rect">
            <a:avLst/>
          </a:prstGeom>
        </p:spPr>
      </p:pic>
      <p:pic>
        <p:nvPicPr>
          <p:cNvPr id="9" name="Picture 8" descr="Screen Shot 2014-05-21 at 12.36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92" y="4267200"/>
            <a:ext cx="463520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Polarity of Turkish News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Meet/min</a:t>
            </a:r>
          </a:p>
          <a:p>
            <a:r>
              <a:rPr lang="en-US" dirty="0" smtClean="0"/>
              <a:t>Weighted Graph</a:t>
            </a:r>
            <a:endParaRPr lang="en-US" sz="2400" dirty="0"/>
          </a:p>
          <a:p>
            <a:r>
              <a:rPr lang="en-US" dirty="0" smtClean="0"/>
              <a:t>Community Detection</a:t>
            </a:r>
          </a:p>
          <a:p>
            <a:pPr lvl="1"/>
            <a:r>
              <a:rPr lang="en-US" dirty="0" smtClean="0"/>
              <a:t>A modularity </a:t>
            </a:r>
            <a:r>
              <a:rPr lang="en-US" dirty="0"/>
              <a:t>based method </a:t>
            </a:r>
            <a:r>
              <a:rPr lang="en-US" dirty="0" smtClean="0"/>
              <a:t>(</a:t>
            </a:r>
            <a:r>
              <a:rPr lang="en-US" dirty="0" err="1" smtClean="0"/>
              <a:t>Gephi</a:t>
            </a:r>
            <a:r>
              <a:rPr lang="en-US" dirty="0" smtClean="0"/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549400"/>
            <a:ext cx="12801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urkish Media Followers on Twit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71600"/>
            <a:ext cx="4800600" cy="4768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 Beyond 1-D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Media similarity matrix with </a:t>
            </a:r>
            <a:r>
              <a:rPr lang="en-US" sz="2400" dirty="0" smtClean="0">
                <a:hlinkClick r:id="rId3"/>
              </a:rPr>
              <a:t>D3</a:t>
            </a:r>
            <a:endParaRPr lang="en-US" sz="2400" dirty="0" smtClean="0"/>
          </a:p>
          <a:p>
            <a:pPr lvl="1"/>
            <a:r>
              <a:rPr lang="en-US" sz="2000" dirty="0"/>
              <a:t>Similarity </a:t>
            </a:r>
            <a:r>
              <a:rPr lang="en-US" sz="2000" dirty="0" smtClean="0"/>
              <a:t>view</a:t>
            </a:r>
          </a:p>
          <a:p>
            <a:pPr lvl="2"/>
            <a:r>
              <a:rPr lang="en-US" sz="1800" dirty="0" smtClean="0"/>
              <a:t>Selective exposure or blinkers ?</a:t>
            </a:r>
            <a:endParaRPr lang="en-US" sz="1800" dirty="0"/>
          </a:p>
          <a:p>
            <a:pPr lvl="1"/>
            <a:r>
              <a:rPr lang="en-US" sz="2000" dirty="0"/>
              <a:t>Cluster view </a:t>
            </a:r>
            <a:r>
              <a:rPr lang="en-US" sz="1600" dirty="0" smtClean="0"/>
              <a:t>(</a:t>
            </a:r>
            <a:r>
              <a:rPr lang="en-US" sz="1600" i="1" dirty="0" smtClean="0"/>
              <a:t>weak validation</a:t>
            </a:r>
            <a:r>
              <a:rPr lang="en-US" sz="1600" dirty="0" smtClean="0"/>
              <a:t>)</a:t>
            </a:r>
            <a:endParaRPr lang="en-US" sz="2000" dirty="0"/>
          </a:p>
          <a:p>
            <a:pPr lvl="2"/>
            <a:r>
              <a:rPr lang="en-US" sz="1800" b="1" dirty="0"/>
              <a:t>List of newspapers in Turkey</a:t>
            </a:r>
            <a:r>
              <a:rPr lang="en-US" sz="1800" dirty="0"/>
              <a:t> (</a:t>
            </a:r>
            <a:r>
              <a:rPr lang="en-US" sz="1800" dirty="0">
                <a:hlinkClick r:id="rId4"/>
              </a:rPr>
              <a:t>Wiki</a:t>
            </a:r>
            <a:r>
              <a:rPr lang="en-US" sz="1800" dirty="0"/>
              <a:t>)</a:t>
            </a:r>
          </a:p>
          <a:p>
            <a:pPr lvl="2"/>
            <a:r>
              <a:rPr lang="en-US" sz="1800" dirty="0" err="1">
                <a:solidFill>
                  <a:srgbClr val="0000FF"/>
                </a:solidFill>
              </a:rPr>
              <a:t>Dogan</a:t>
            </a:r>
            <a:r>
              <a:rPr lang="en-US" sz="1800" dirty="0">
                <a:solidFill>
                  <a:srgbClr val="0000FF"/>
                </a:solidFill>
              </a:rPr>
              <a:t> Media Group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Wiki</a:t>
            </a:r>
            <a:r>
              <a:rPr lang="en-US" sz="1800" dirty="0"/>
              <a:t>)</a:t>
            </a:r>
          </a:p>
          <a:p>
            <a:pPr lvl="2"/>
            <a:r>
              <a:rPr lang="en-US" sz="1800" dirty="0">
                <a:solidFill>
                  <a:srgbClr val="66FFFF"/>
                </a:solidFill>
              </a:rPr>
              <a:t>Former </a:t>
            </a:r>
            <a:r>
              <a:rPr lang="en-US" sz="1800" dirty="0" err="1">
                <a:solidFill>
                  <a:srgbClr val="66FFFF"/>
                </a:solidFill>
              </a:rPr>
              <a:t>Milli</a:t>
            </a:r>
            <a:r>
              <a:rPr lang="en-US" sz="1800" dirty="0">
                <a:solidFill>
                  <a:srgbClr val="66FFFF"/>
                </a:solidFill>
              </a:rPr>
              <a:t> </a:t>
            </a:r>
            <a:r>
              <a:rPr lang="en-US" sz="1800" dirty="0" err="1">
                <a:solidFill>
                  <a:srgbClr val="66FFFF"/>
                </a:solidFill>
              </a:rPr>
              <a:t>Gorus</a:t>
            </a:r>
            <a:r>
              <a:rPr lang="en-US" sz="1800" dirty="0">
                <a:solidFill>
                  <a:srgbClr val="66FFFF"/>
                </a:solidFill>
              </a:rPr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Facebook post</a:t>
            </a:r>
            <a:r>
              <a:rPr lang="en-US" sz="1800" dirty="0"/>
              <a:t>)</a:t>
            </a:r>
          </a:p>
          <a:p>
            <a:pPr lvl="2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Gulen Movement</a:t>
            </a:r>
            <a:r>
              <a:rPr lang="en-US" sz="1800" dirty="0"/>
              <a:t> (</a:t>
            </a:r>
            <a:r>
              <a:rPr lang="en-US" sz="1800" dirty="0">
                <a:hlinkClick r:id="rId7"/>
              </a:rPr>
              <a:t>Today’s Zaman</a:t>
            </a:r>
            <a:r>
              <a:rPr lang="en-US" sz="1800" dirty="0"/>
              <a:t>)</a:t>
            </a:r>
          </a:p>
          <a:p>
            <a:pPr lvl="2"/>
            <a:r>
              <a:rPr lang="en-US" sz="1800" dirty="0">
                <a:solidFill>
                  <a:srgbClr val="FF6FCF"/>
                </a:solidFill>
              </a:rPr>
              <a:t>Socialism, Leftism</a:t>
            </a:r>
            <a:r>
              <a:rPr lang="en-US" sz="1800" dirty="0">
                <a:solidFill>
                  <a:srgbClr val="FF0080"/>
                </a:solidFill>
              </a:rPr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Radikal</a:t>
            </a:r>
            <a:r>
              <a:rPr lang="en-US" sz="1800" dirty="0"/>
              <a:t>)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Nationalism, </a:t>
            </a:r>
            <a:r>
              <a:rPr lang="en-US" sz="1800" dirty="0" err="1">
                <a:solidFill>
                  <a:srgbClr val="FF0000"/>
                </a:solidFill>
              </a:rPr>
              <a:t>Kemalism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Tweet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60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D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429000"/>
            <a:ext cx="3733800" cy="3766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Turkish Media in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Multidimensional Scaling 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sklearn.manifold.MDS</a:t>
            </a:r>
            <a:r>
              <a:rPr lang="en-US" sz="2800" dirty="0"/>
              <a:t>)</a:t>
            </a:r>
          </a:p>
          <a:p>
            <a:pPr lvl="1"/>
            <a:r>
              <a:rPr lang="en-US" dirty="0" smtClean="0"/>
              <a:t>Similarity to distance matrix</a:t>
            </a:r>
            <a:endParaRPr lang="en-US" dirty="0"/>
          </a:p>
          <a:p>
            <a:r>
              <a:rPr lang="en-US" dirty="0">
                <a:hlinkClick r:id="rId4"/>
              </a:rPr>
              <a:t>Turkish media networks</a:t>
            </a:r>
            <a:r>
              <a:rPr lang="en-US" dirty="0"/>
              <a:t> </a:t>
            </a:r>
            <a:r>
              <a:rPr lang="en-US" sz="2400" dirty="0" smtClean="0"/>
              <a:t>(Force Atlas Layout 2, Gephi)</a:t>
            </a:r>
            <a:endParaRPr lang="en-US" dirty="0" smtClean="0"/>
          </a:p>
          <a:p>
            <a:pPr lvl="1"/>
            <a:r>
              <a:rPr lang="en-US" dirty="0" smtClean="0"/>
              <a:t>Force </a:t>
            </a:r>
            <a:r>
              <a:rPr lang="en-US" dirty="0"/>
              <a:t>Directed </a:t>
            </a:r>
            <a:r>
              <a:rPr lang="en-US" dirty="0" smtClean="0"/>
              <a:t>Drawing</a:t>
            </a:r>
          </a:p>
          <a:p>
            <a:r>
              <a:rPr lang="en-US" dirty="0" smtClean="0"/>
              <a:t>Colors are for 11 clusters</a:t>
            </a:r>
            <a:endParaRPr lang="en-US" dirty="0"/>
          </a:p>
        </p:txBody>
      </p:sp>
      <p:pic>
        <p:nvPicPr>
          <p:cNvPr id="5" name="Picture 4" descr="3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93220"/>
            <a:ext cx="5257800" cy="25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Groups &amp; News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Media </a:t>
            </a:r>
            <a:r>
              <a:rPr lang="en-US" sz="2800" dirty="0">
                <a:hlinkClick r:id="rId2"/>
              </a:rPr>
              <a:t>Preference of Five Groups in Turkey</a:t>
            </a:r>
          </a:p>
          <a:p>
            <a:r>
              <a:rPr lang="en-US" sz="2800" dirty="0">
                <a:hlinkClick r:id="rId3"/>
              </a:rPr>
              <a:t>Group Descriptiveness of the Turkish Media</a:t>
            </a:r>
            <a:endParaRPr lang="en-US" sz="2800" dirty="0"/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Bar length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=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(similarity of party x to media y) / (sum of all party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sims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to 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)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pic>
        <p:nvPicPr>
          <p:cNvPr id="5" name="Picture 4" descr="Screen Shot 2014-05-21 at 1.31.1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31829"/>
            <a:ext cx="3657600" cy="3737271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3429000" y="3048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5-02-19 at 10.56.56 P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54820"/>
            <a:ext cx="4114800" cy="38031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1800" y="4800600"/>
            <a:ext cx="609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AKP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22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 descr="C:\Users\Talha\Desktop\mhp_faydal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04800"/>
            <a:ext cx="846116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Talha\Desktop\Akin Un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64366"/>
            <a:ext cx="2971800" cy="481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8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459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Politics &amp; Twitter</vt:lpstr>
      <vt:lpstr>PowerPoint Presentation</vt:lpstr>
      <vt:lpstr>Political leaning of US news media sources</vt:lpstr>
      <vt:lpstr>PowerPoint Presentation</vt:lpstr>
      <vt:lpstr>Polarity of Turkish News Media</vt:lpstr>
      <vt:lpstr>Visualizations Beyond 1-D</vt:lpstr>
      <vt:lpstr>Turkish Media in 2D</vt:lpstr>
      <vt:lpstr>Political Groups &amp; News Media</vt:lpstr>
      <vt:lpstr>PowerPoint Presentation</vt:lpstr>
      <vt:lpstr>DD-CSS </vt:lpstr>
      <vt:lpstr>DD-CSS Demo</vt:lpstr>
      <vt:lpstr>Commentary Tweets of the Elites</vt:lpstr>
      <vt:lpstr>Early findings…</vt:lpstr>
      <vt:lpstr>Politics…</vt:lpstr>
      <vt:lpstr>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Talha Oz</dc:creator>
  <cp:lastModifiedBy>Talha Oz</cp:lastModifiedBy>
  <cp:revision>111</cp:revision>
  <dcterms:created xsi:type="dcterms:W3CDTF">2015-02-19T16:34:19Z</dcterms:created>
  <dcterms:modified xsi:type="dcterms:W3CDTF">2015-03-01T13:52:10Z</dcterms:modified>
</cp:coreProperties>
</file>