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0233600"/>
  <p:notesSz cx="6858000" cy="9144000"/>
  <p:defaultTex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B4D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6364" autoAdjust="0"/>
  </p:normalViewPr>
  <p:slideViewPr>
    <p:cSldViewPr>
      <p:cViewPr>
        <p:scale>
          <a:sx n="85" d="100"/>
          <a:sy n="85" d="100"/>
        </p:scale>
        <p:origin x="414" y="960"/>
      </p:cViewPr>
      <p:guideLst>
        <p:guide orient="horz" pos="1267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2498496"/>
            <a:ext cx="27980640" cy="8624147"/>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2799040"/>
            <a:ext cx="23042880" cy="1028192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16CBB5-83E6-4C67-B4FC-BCD1EA0963E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395439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6CBB5-83E6-4C67-B4FC-BCD1EA0963E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392842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9453036"/>
            <a:ext cx="26660477" cy="201391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9453036"/>
            <a:ext cx="79444213" cy="201391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6CBB5-83E6-4C67-B4FC-BCD1EA0963E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280852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6CBB5-83E6-4C67-B4FC-BCD1EA0963E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279248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5853816"/>
            <a:ext cx="27980640" cy="799084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7052719"/>
            <a:ext cx="27980640" cy="8801097"/>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6CBB5-83E6-4C67-B4FC-BCD1EA0963E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124982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55079053"/>
            <a:ext cx="53052343"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55079053"/>
            <a:ext cx="53052347"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16CBB5-83E6-4C67-B4FC-BCD1EA0963E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110717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611210"/>
            <a:ext cx="29626560" cy="670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005996"/>
            <a:ext cx="14544677"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645920" y="12759266"/>
            <a:ext cx="14544677"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005996"/>
            <a:ext cx="14550390"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6722092" y="12759266"/>
            <a:ext cx="14550390"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16CBB5-83E6-4C67-B4FC-BCD1EA0963E3}" type="datetimeFigureOut">
              <a:rPr lang="en-US" smtClean="0"/>
              <a:pPr/>
              <a:t>6/25/2015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147528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16CBB5-83E6-4C67-B4FC-BCD1EA0963E3}" type="datetimeFigureOut">
              <a:rPr lang="en-US" smtClean="0"/>
              <a:pPr/>
              <a:t>6/25/2015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36153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6CBB5-83E6-4C67-B4FC-BCD1EA0963E3}" type="datetimeFigureOut">
              <a:rPr lang="en-US" smtClean="0"/>
              <a:pPr/>
              <a:t>6/25/2015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31234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601893"/>
            <a:ext cx="10829927" cy="68173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2870180" y="1601896"/>
            <a:ext cx="18402300" cy="3433826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8419256"/>
            <a:ext cx="10829927" cy="2752090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6CBB5-83E6-4C67-B4FC-BCD1EA0963E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292785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8163520"/>
            <a:ext cx="19751040" cy="332486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6452237" y="3594947"/>
            <a:ext cx="19751040" cy="2414016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6452237" y="31488383"/>
            <a:ext cx="19751040" cy="472185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6CBB5-83E6-4C67-B4FC-BCD1EA0963E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75033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611210"/>
            <a:ext cx="29626560" cy="6705600"/>
          </a:xfrm>
          <a:prstGeom prst="rect">
            <a:avLst/>
          </a:prstGeom>
        </p:spPr>
        <p:txBody>
          <a:bodyPr vert="horz" lIns="418009" tIns="209004" rIns="418009" bIns="2090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9387843"/>
            <a:ext cx="29626560" cy="26552316"/>
          </a:xfrm>
          <a:prstGeom prst="rect">
            <a:avLst/>
          </a:prstGeom>
        </p:spPr>
        <p:txBody>
          <a:bodyPr vert="horz" lIns="418009" tIns="209004" rIns="418009" bIns="2090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37290589"/>
            <a:ext cx="7680960" cy="214206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4816CBB5-83E6-4C67-B4FC-BCD1EA0963E3}" type="datetimeFigureOut">
              <a:rPr lang="en-US" smtClean="0"/>
              <a:pPr/>
              <a:t>6/25/2015</a:t>
            </a:fld>
            <a:endParaRPr lang="en-US"/>
          </a:p>
        </p:txBody>
      </p:sp>
      <p:sp>
        <p:nvSpPr>
          <p:cNvPr id="5" name="Footer Placeholder 4"/>
          <p:cNvSpPr>
            <a:spLocks noGrp="1"/>
          </p:cNvSpPr>
          <p:nvPr>
            <p:ph type="ftr" sz="quarter" idx="3"/>
          </p:nvPr>
        </p:nvSpPr>
        <p:spPr>
          <a:xfrm>
            <a:off x="11247120" y="37290589"/>
            <a:ext cx="10424160" cy="214206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7290589"/>
            <a:ext cx="7680960" cy="214206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4BBA871D-84FC-4206-B3D8-DB0206512137}" type="slidenum">
              <a:rPr lang="en-US" smtClean="0"/>
              <a:pPr/>
              <a:t>‹#›</a:t>
            </a:fld>
            <a:endParaRPr lang="en-US"/>
          </a:p>
        </p:txBody>
      </p:sp>
    </p:spTree>
    <p:extLst>
      <p:ext uri="{BB962C8B-B14F-4D97-AF65-F5344CB8AC3E}">
        <p14:creationId xmlns:p14="http://schemas.microsoft.com/office/powerpoint/2010/main" val="339814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0088"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4180088"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6322" indent="-1306278" algn="l" defTabSz="418008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5110" indent="-1045022" algn="l" defTabSz="4180088"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15154"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405198"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95242"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85287"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75331"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65375"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oztalha/News-Commentary-Tweets-of-Elites/tree/master/data" TargetMode="External"/><Relationship Id="rId3" Type="http://schemas.openxmlformats.org/officeDocument/2006/relationships/image" Target="../media/image2.jpeg"/><Relationship Id="rId7" Type="http://schemas.openxmlformats.org/officeDocument/2006/relationships/hyperlink" Target="http://talhaoz.com/news" TargetMode="External"/><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gif"/><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diff-totl.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88800" y="12649200"/>
            <a:ext cx="8572500" cy="5715000"/>
          </a:xfrm>
          <a:prstGeom prst="rect">
            <a:avLst/>
          </a:prstGeom>
        </p:spPr>
      </p:pic>
      <p:sp>
        <p:nvSpPr>
          <p:cNvPr id="4" name="Rectangle 3"/>
          <p:cNvSpPr/>
          <p:nvPr/>
        </p:nvSpPr>
        <p:spPr>
          <a:xfrm>
            <a:off x="0" y="0"/>
            <a:ext cx="32918400" cy="5486400"/>
          </a:xfrm>
          <a:prstGeom prst="rect">
            <a:avLst/>
          </a:prstGeom>
          <a:gradFill>
            <a:gsLst>
              <a:gs pos="0">
                <a:schemeClr val="bg1">
                  <a:lumMod val="75000"/>
                </a:schemeClr>
              </a:gs>
              <a:gs pos="100000">
                <a:schemeClr val="bg1"/>
              </a:gs>
              <a:gs pos="100000">
                <a:srgbClr val="D1C39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0800000">
            <a:off x="9144" y="34747200"/>
            <a:ext cx="32918400" cy="5486400"/>
          </a:xfrm>
          <a:prstGeom prst="rect">
            <a:avLst/>
          </a:prstGeom>
          <a:gradFill>
            <a:gsLst>
              <a:gs pos="0">
                <a:schemeClr val="bg1">
                  <a:lumMod val="75000"/>
                </a:schemeClr>
              </a:gs>
              <a:gs pos="100000">
                <a:schemeClr val="bg1"/>
              </a:gs>
              <a:gs pos="100000">
                <a:srgbClr val="D1C39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800600" y="1026855"/>
            <a:ext cx="27813000" cy="1200329"/>
          </a:xfrm>
          <a:prstGeom prst="rect">
            <a:avLst/>
          </a:prstGeom>
        </p:spPr>
        <p:txBody>
          <a:bodyPr wrap="square">
            <a:spAutoFit/>
          </a:bodyPr>
          <a:lstStyle/>
          <a:p>
            <a:pPr algn="r"/>
            <a:r>
              <a:rPr lang="en-US" sz="7200" b="1" dirty="0">
                <a:solidFill>
                  <a:schemeClr val="tx1">
                    <a:lumMod val="65000"/>
                    <a:lumOff val="35000"/>
                  </a:schemeClr>
                </a:solidFill>
              </a:rPr>
              <a:t>A Study of the </a:t>
            </a:r>
            <a:r>
              <a:rPr lang="en-US" sz="7200" b="1" dirty="0" smtClean="0">
                <a:solidFill>
                  <a:schemeClr val="tx1">
                    <a:lumMod val="65000"/>
                    <a:lumOff val="35000"/>
                  </a:schemeClr>
                </a:solidFill>
              </a:rPr>
              <a:t>113</a:t>
            </a:r>
            <a:r>
              <a:rPr lang="en-US" sz="7200" b="1" baseline="30000" dirty="0" smtClean="0">
                <a:solidFill>
                  <a:schemeClr val="tx1">
                    <a:lumMod val="65000"/>
                    <a:lumOff val="35000"/>
                  </a:schemeClr>
                </a:solidFill>
              </a:rPr>
              <a:t>th</a:t>
            </a:r>
            <a:r>
              <a:rPr lang="en-US" sz="7200" b="1" dirty="0" smtClean="0">
                <a:solidFill>
                  <a:schemeClr val="tx1">
                    <a:lumMod val="65000"/>
                    <a:lumOff val="35000"/>
                  </a:schemeClr>
                </a:solidFill>
              </a:rPr>
              <a:t> Congress </a:t>
            </a:r>
            <a:r>
              <a:rPr lang="en-US" sz="7200" b="1" dirty="0">
                <a:solidFill>
                  <a:schemeClr val="tx1">
                    <a:lumMod val="65000"/>
                    <a:lumOff val="35000"/>
                  </a:schemeClr>
                </a:solidFill>
              </a:rPr>
              <a:t>as News Commentators on Twitter</a:t>
            </a:r>
          </a:p>
        </p:txBody>
      </p:sp>
      <p:sp>
        <p:nvSpPr>
          <p:cNvPr id="7" name="TextBox 6"/>
          <p:cNvSpPr txBox="1"/>
          <p:nvPr/>
        </p:nvSpPr>
        <p:spPr>
          <a:xfrm>
            <a:off x="22021882" y="2514600"/>
            <a:ext cx="10515518" cy="1569660"/>
          </a:xfrm>
          <a:prstGeom prst="rect">
            <a:avLst/>
          </a:prstGeom>
          <a:noFill/>
        </p:spPr>
        <p:txBody>
          <a:bodyPr wrap="none" rtlCol="0">
            <a:spAutoFit/>
          </a:bodyPr>
          <a:lstStyle/>
          <a:p>
            <a:pPr algn="r"/>
            <a:r>
              <a:rPr lang="en-US" sz="4800" b="1" dirty="0">
                <a:solidFill>
                  <a:schemeClr val="tx1">
                    <a:lumMod val="65000"/>
                    <a:lumOff val="35000"/>
                  </a:schemeClr>
                </a:solidFill>
              </a:rPr>
              <a:t>TALHA OZ, </a:t>
            </a:r>
            <a:r>
              <a:rPr lang="en-US" sz="4800" b="1" dirty="0" smtClean="0">
                <a:solidFill>
                  <a:schemeClr val="tx1">
                    <a:lumMod val="65000"/>
                    <a:lumOff val="35000"/>
                  </a:schemeClr>
                </a:solidFill>
              </a:rPr>
              <a:t>Computational Social Science</a:t>
            </a:r>
            <a:endParaRPr lang="en-US" sz="4800" b="1" dirty="0">
              <a:solidFill>
                <a:schemeClr val="tx1">
                  <a:lumMod val="65000"/>
                  <a:lumOff val="35000"/>
                </a:schemeClr>
              </a:solidFill>
            </a:endParaRPr>
          </a:p>
          <a:p>
            <a:pPr algn="r"/>
            <a:r>
              <a:rPr lang="en-US" sz="4800" b="1" dirty="0" smtClean="0">
                <a:solidFill>
                  <a:schemeClr val="tx1">
                    <a:lumMod val="65000"/>
                    <a:lumOff val="35000"/>
                  </a:schemeClr>
                </a:solidFill>
              </a:rPr>
              <a:t>George Mason University</a:t>
            </a:r>
          </a:p>
        </p:txBody>
      </p:sp>
      <p:grpSp>
        <p:nvGrpSpPr>
          <p:cNvPr id="11" name="Group 10"/>
          <p:cNvGrpSpPr/>
          <p:nvPr/>
        </p:nvGrpSpPr>
        <p:grpSpPr>
          <a:xfrm>
            <a:off x="609600" y="314325"/>
            <a:ext cx="11887200" cy="3114675"/>
            <a:chOff x="609600" y="314325"/>
            <a:chExt cx="11887200" cy="3114675"/>
          </a:xfrm>
        </p:grpSpPr>
        <p:pic>
          <p:nvPicPr>
            <p:cNvPr id="1026" name="Picture 2" descr="MLI"/>
            <p:cNvPicPr>
              <a:picLocks noChangeAspect="1" noChangeArrowheads="1"/>
            </p:cNvPicPr>
            <p:nvPr/>
          </p:nvPicPr>
          <p:blipFill>
            <a:blip r:embed="rId3" cstate="print">
              <a:clrChange>
                <a:clrFrom>
                  <a:srgbClr val="C4C4C4"/>
                </a:clrFrom>
                <a:clrTo>
                  <a:srgbClr val="C4C4C4">
                    <a:alpha val="0"/>
                  </a:srgbClr>
                </a:clrTo>
              </a:clrChange>
              <a:extLst>
                <a:ext uri="{BEBA8EAE-BF5A-486C-A8C5-ECC9F3942E4B}">
                  <a14:imgProps xmlns:a14="http://schemas.microsoft.com/office/drawing/2010/main">
                    <a14:imgLayer r:embed="rId4">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685800" y="314325"/>
              <a:ext cx="3562350" cy="23526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600" y="2721114"/>
              <a:ext cx="11887200" cy="707886"/>
            </a:xfrm>
            <a:prstGeom prst="rect">
              <a:avLst/>
            </a:prstGeom>
          </p:spPr>
          <p:txBody>
            <a:bodyPr wrap="square">
              <a:spAutoFit/>
            </a:bodyPr>
            <a:lstStyle/>
            <a:p>
              <a:r>
                <a:rPr lang="en-US" sz="4000" b="1" dirty="0">
                  <a:solidFill>
                    <a:srgbClr val="FF0000"/>
                  </a:solidFill>
                </a:rPr>
                <a:t>Center for Discovery Science and Health </a:t>
              </a:r>
              <a:r>
                <a:rPr lang="en-US" sz="4000" b="1" dirty="0" smtClean="0">
                  <a:solidFill>
                    <a:srgbClr val="FF0000"/>
                  </a:solidFill>
                </a:rPr>
                <a:t>Informatics</a:t>
              </a:r>
              <a:endParaRPr lang="en-US" dirty="0">
                <a:solidFill>
                  <a:srgbClr val="FF0000"/>
                </a:solidFill>
              </a:endParaRPr>
            </a:p>
          </p:txBody>
        </p:sp>
      </p:grpSp>
      <p:cxnSp>
        <p:nvCxnSpPr>
          <p:cNvPr id="10" name="Straight Connector 9"/>
          <p:cNvCxnSpPr/>
          <p:nvPr/>
        </p:nvCxnSpPr>
        <p:spPr>
          <a:xfrm flipV="1">
            <a:off x="457200" y="38404800"/>
            <a:ext cx="320040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logo.gmu.edu/webguide/logos/black_190.gif"/>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38633400"/>
            <a:ext cx="1809750" cy="133350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381000" y="4648200"/>
            <a:ext cx="15011400" cy="2589538"/>
            <a:chOff x="838200" y="8153400"/>
            <a:chExt cx="14706600" cy="1742338"/>
          </a:xfrm>
        </p:grpSpPr>
        <p:sp>
          <p:nvSpPr>
            <p:cNvPr id="2" name="TextBox 1"/>
            <p:cNvSpPr txBox="1"/>
            <p:nvPr/>
          </p:nvSpPr>
          <p:spPr>
            <a:xfrm>
              <a:off x="838200" y="8153400"/>
              <a:ext cx="7293236" cy="683376"/>
            </a:xfrm>
            <a:prstGeom prst="rect">
              <a:avLst/>
            </a:prstGeom>
            <a:noFill/>
          </p:spPr>
          <p:txBody>
            <a:bodyPr wrap="none" rtlCol="0">
              <a:spAutoFit/>
            </a:bodyPr>
            <a:lstStyle/>
            <a:p>
              <a:r>
                <a:rPr lang="en-US" sz="6000" b="1" dirty="0" smtClean="0">
                  <a:solidFill>
                    <a:schemeClr val="tx1">
                      <a:lumMod val="65000"/>
                      <a:lumOff val="35000"/>
                    </a:schemeClr>
                  </a:solidFill>
                </a:rPr>
                <a:t>RESEARCH QUESTIONS</a:t>
              </a:r>
              <a:endParaRPr lang="en-US" sz="6000" b="1" dirty="0">
                <a:solidFill>
                  <a:schemeClr val="tx1">
                    <a:lumMod val="65000"/>
                    <a:lumOff val="35000"/>
                  </a:schemeClr>
                </a:solidFill>
              </a:endParaRPr>
            </a:p>
          </p:txBody>
        </p:sp>
        <p:sp>
          <p:nvSpPr>
            <p:cNvPr id="3" name="Rectangle 2"/>
            <p:cNvSpPr/>
            <p:nvPr/>
          </p:nvSpPr>
          <p:spPr>
            <a:xfrm>
              <a:off x="838200" y="8860320"/>
              <a:ext cx="14706600" cy="1035418"/>
            </a:xfrm>
            <a:prstGeom prst="rect">
              <a:avLst/>
            </a:prstGeom>
          </p:spPr>
          <p:txBody>
            <a:bodyPr wrap="square">
              <a:spAutoFit/>
            </a:bodyPr>
            <a:lstStyle/>
            <a:p>
              <a:pPr marL="571500" indent="-514350" algn="just">
                <a:spcAft>
                  <a:spcPts val="1200"/>
                </a:spcAft>
                <a:buFont typeface="+mj-lt"/>
                <a:buAutoNum type="arabicPeriod"/>
              </a:pPr>
              <a:r>
                <a:rPr lang="en-US" sz="2800" dirty="0" smtClean="0">
                  <a:solidFill>
                    <a:schemeClr val="tx1">
                      <a:lumMod val="65000"/>
                      <a:lumOff val="35000"/>
                    </a:schemeClr>
                  </a:solidFill>
                </a:rPr>
                <a:t>Is there a positive or a negative correlation between the parties’ comment amounts on news events? And what </a:t>
              </a:r>
              <a:r>
                <a:rPr lang="en-US" sz="2800" dirty="0">
                  <a:solidFill>
                    <a:schemeClr val="tx1">
                      <a:lumMod val="65000"/>
                      <a:lumOff val="35000"/>
                    </a:schemeClr>
                  </a:solidFill>
                </a:rPr>
                <a:t>events have been the most distinctive for </a:t>
              </a:r>
              <a:r>
                <a:rPr lang="en-US" sz="2800" dirty="0" smtClean="0">
                  <a:solidFill>
                    <a:schemeClr val="tx1">
                      <a:lumMod val="65000"/>
                      <a:lumOff val="35000"/>
                    </a:schemeClr>
                  </a:solidFill>
                </a:rPr>
                <a:t>the groups in the </a:t>
              </a:r>
              <a:r>
                <a:rPr lang="en-US" sz="2800" dirty="0">
                  <a:solidFill>
                    <a:schemeClr val="tx1">
                      <a:lumMod val="65000"/>
                      <a:lumOff val="35000"/>
                    </a:schemeClr>
                  </a:solidFill>
                </a:rPr>
                <a:t>113</a:t>
              </a:r>
              <a:r>
                <a:rPr lang="en-US" sz="2800" baseline="30000" dirty="0">
                  <a:solidFill>
                    <a:schemeClr val="tx1">
                      <a:lumMod val="65000"/>
                      <a:lumOff val="35000"/>
                    </a:schemeClr>
                  </a:solidFill>
                </a:rPr>
                <a:t>th</a:t>
              </a:r>
              <a:r>
                <a:rPr lang="en-US" sz="2800" dirty="0">
                  <a:solidFill>
                    <a:schemeClr val="tx1">
                      <a:lumMod val="65000"/>
                      <a:lumOff val="35000"/>
                    </a:schemeClr>
                  </a:solidFill>
                </a:rPr>
                <a:t> </a:t>
              </a:r>
              <a:r>
                <a:rPr lang="en-US" sz="2800" dirty="0" smtClean="0">
                  <a:solidFill>
                    <a:schemeClr val="tx1">
                      <a:lumMod val="65000"/>
                      <a:lumOff val="35000"/>
                    </a:schemeClr>
                  </a:solidFill>
                </a:rPr>
                <a:t>Congress?</a:t>
              </a:r>
              <a:endParaRPr lang="en-US" sz="2800" dirty="0">
                <a:solidFill>
                  <a:schemeClr val="tx1">
                    <a:lumMod val="65000"/>
                    <a:lumOff val="35000"/>
                  </a:schemeClr>
                </a:solidFill>
              </a:endParaRPr>
            </a:p>
            <a:p>
              <a:pPr marL="571500" indent="-514350" algn="just">
                <a:spcAft>
                  <a:spcPts val="1200"/>
                </a:spcAft>
                <a:buFont typeface="+mj-lt"/>
                <a:buAutoNum type="arabicPeriod"/>
              </a:pPr>
              <a:r>
                <a:rPr lang="en-US" sz="2800" dirty="0" smtClean="0">
                  <a:solidFill>
                    <a:schemeClr val="tx1">
                      <a:lumMod val="65000"/>
                      <a:lumOff val="35000"/>
                    </a:schemeClr>
                  </a:solidFill>
                </a:rPr>
                <a:t>Do the Members of Congress (MCs) use social media as a channel for agenda-building?</a:t>
              </a:r>
            </a:p>
          </p:txBody>
        </p:sp>
      </p:grpSp>
      <p:grpSp>
        <p:nvGrpSpPr>
          <p:cNvPr id="20" name="Group 19"/>
          <p:cNvGrpSpPr/>
          <p:nvPr/>
        </p:nvGrpSpPr>
        <p:grpSpPr>
          <a:xfrm>
            <a:off x="16916400" y="4724400"/>
            <a:ext cx="15468600" cy="8170071"/>
            <a:chOff x="17221200" y="8140298"/>
            <a:chExt cx="14782800" cy="9160845"/>
          </a:xfrm>
        </p:grpSpPr>
        <p:sp>
          <p:nvSpPr>
            <p:cNvPr id="14" name="TextBox 13"/>
            <p:cNvSpPr txBox="1"/>
            <p:nvPr/>
          </p:nvSpPr>
          <p:spPr>
            <a:xfrm>
              <a:off x="17221200" y="8140298"/>
              <a:ext cx="5360362" cy="1015664"/>
            </a:xfrm>
            <a:prstGeom prst="rect">
              <a:avLst/>
            </a:prstGeom>
            <a:noFill/>
          </p:spPr>
          <p:txBody>
            <a:bodyPr wrap="none" rtlCol="0">
              <a:spAutoFit/>
            </a:bodyPr>
            <a:lstStyle/>
            <a:p>
              <a:r>
                <a:rPr lang="en-US" sz="6000" b="1" dirty="0" smtClean="0">
                  <a:solidFill>
                    <a:schemeClr val="tx1">
                      <a:lumMod val="65000"/>
                      <a:lumOff val="35000"/>
                    </a:schemeClr>
                  </a:solidFill>
                </a:rPr>
                <a:t>METHODOLOGY</a:t>
              </a:r>
              <a:endParaRPr lang="en-US" sz="6000" b="1" dirty="0">
                <a:solidFill>
                  <a:schemeClr val="tx1">
                    <a:lumMod val="65000"/>
                    <a:lumOff val="35000"/>
                  </a:schemeClr>
                </a:solidFill>
              </a:endParaRPr>
            </a:p>
          </p:txBody>
        </p:sp>
        <p:sp>
          <p:nvSpPr>
            <p:cNvPr id="9" name="Rectangle 8"/>
            <p:cNvSpPr/>
            <p:nvPr/>
          </p:nvSpPr>
          <p:spPr>
            <a:xfrm>
              <a:off x="17221200" y="9174033"/>
              <a:ext cx="14782800" cy="8127110"/>
            </a:xfrm>
            <a:prstGeom prst="rect">
              <a:avLst/>
            </a:prstGeom>
          </p:spPr>
          <p:txBody>
            <a:bodyPr wrap="square">
              <a:spAutoFit/>
            </a:bodyPr>
            <a:lstStyle/>
            <a:p>
              <a:pPr marL="514350" indent="-514350" algn="just">
                <a:spcAft>
                  <a:spcPts val="600"/>
                </a:spcAft>
                <a:buFont typeface="+mj-lt"/>
                <a:buAutoNum type="arabicPeriod"/>
              </a:pPr>
              <a:r>
                <a:rPr lang="en-US" sz="2800" dirty="0" smtClean="0">
                  <a:solidFill>
                    <a:schemeClr val="tx1">
                      <a:lumMod val="65000"/>
                      <a:lumOff val="35000"/>
                    </a:schemeClr>
                  </a:solidFill>
                </a:rPr>
                <a:t>The entire </a:t>
              </a:r>
              <a:r>
                <a:rPr lang="en-US" sz="2800" dirty="0" err="1" smtClean="0">
                  <a:solidFill>
                    <a:schemeClr val="tx1">
                      <a:lumMod val="65000"/>
                      <a:lumOff val="35000"/>
                    </a:schemeClr>
                  </a:solidFill>
                </a:rPr>
                <a:t>ThePlazz</a:t>
              </a:r>
              <a:r>
                <a:rPr lang="en-US" sz="2800" dirty="0" smtClean="0">
                  <a:solidFill>
                    <a:schemeClr val="tx1">
                      <a:lumMod val="65000"/>
                      <a:lumOff val="35000"/>
                    </a:schemeClr>
                  </a:solidFill>
                </a:rPr>
                <a:t> website is scraped and the dataset is prepared.</a:t>
              </a:r>
              <a:endParaRPr lang="en-US" sz="2800" dirty="0">
                <a:solidFill>
                  <a:schemeClr val="tx1">
                    <a:lumMod val="65000"/>
                    <a:lumOff val="35000"/>
                  </a:schemeClr>
                </a:solidFill>
              </a:endParaRPr>
            </a:p>
            <a:p>
              <a:pPr marL="514350" indent="-514350" algn="just">
                <a:spcAft>
                  <a:spcPts val="600"/>
                </a:spcAft>
                <a:buFont typeface="+mj-lt"/>
                <a:buAutoNum type="arabicPeriod"/>
              </a:pPr>
              <a:r>
                <a:rPr lang="en-US" sz="2800" dirty="0" smtClean="0">
                  <a:solidFill>
                    <a:schemeClr val="tx1">
                      <a:lumMod val="65000"/>
                      <a:lumOff val="35000"/>
                    </a:schemeClr>
                  </a:solidFill>
                </a:rPr>
                <a:t>Members of 113</a:t>
              </a:r>
              <a:r>
                <a:rPr lang="en-US" sz="2800" baseline="30000" dirty="0" smtClean="0">
                  <a:solidFill>
                    <a:schemeClr val="tx1">
                      <a:lumMod val="65000"/>
                      <a:lumOff val="35000"/>
                    </a:schemeClr>
                  </a:solidFill>
                </a:rPr>
                <a:t>th</a:t>
              </a:r>
              <a:r>
                <a:rPr lang="en-US" sz="2800" dirty="0" smtClean="0">
                  <a:solidFill>
                    <a:schemeClr val="tx1">
                      <a:lumMod val="65000"/>
                      <a:lumOff val="35000"/>
                    </a:schemeClr>
                  </a:solidFill>
                </a:rPr>
                <a:t> Congress (MCs) are identified and filtered using several public Twitter lists.</a:t>
              </a:r>
            </a:p>
            <a:p>
              <a:pPr marL="514350" indent="-514350" algn="just">
                <a:spcAft>
                  <a:spcPts val="600"/>
                </a:spcAft>
                <a:buFont typeface="+mj-lt"/>
                <a:buAutoNum type="arabicPeriod"/>
              </a:pPr>
              <a:endParaRPr lang="en-US" sz="2800" dirty="0" smtClean="0">
                <a:solidFill>
                  <a:schemeClr val="tx1">
                    <a:lumMod val="65000"/>
                    <a:lumOff val="35000"/>
                  </a:schemeClr>
                </a:solidFill>
              </a:endParaRPr>
            </a:p>
            <a:p>
              <a:pPr marL="514350" indent="-514350" algn="just">
                <a:spcAft>
                  <a:spcPts val="600"/>
                </a:spcAft>
                <a:buFont typeface="+mj-lt"/>
                <a:buAutoNum type="arabicPeriod"/>
              </a:pPr>
              <a:r>
                <a:rPr lang="en-US" sz="2800" dirty="0" smtClean="0">
                  <a:solidFill>
                    <a:schemeClr val="tx1">
                      <a:lumMod val="65000"/>
                      <a:lumOff val="35000"/>
                    </a:schemeClr>
                  </a:solidFill>
                </a:rPr>
                <a:t>For each event (news article), comments of the MCs are grouped by their parties.</a:t>
              </a:r>
            </a:p>
            <a:p>
              <a:pPr marL="514350" indent="-514350" algn="just">
                <a:spcAft>
                  <a:spcPts val="600"/>
                </a:spcAft>
                <a:buFont typeface="+mj-lt"/>
                <a:buAutoNum type="arabicPeriod"/>
              </a:pPr>
              <a:r>
                <a:rPr lang="en-US" sz="2800" dirty="0">
                  <a:solidFill>
                    <a:schemeClr val="tx1">
                      <a:lumMod val="65000"/>
                      <a:lumOff val="35000"/>
                    </a:schemeClr>
                  </a:solidFill>
                </a:rPr>
                <a:t>Charts plotted to show the </a:t>
              </a:r>
              <a:r>
                <a:rPr lang="en-US" sz="2800" dirty="0" smtClean="0">
                  <a:solidFill>
                    <a:schemeClr val="tx1">
                      <a:lumMod val="65000"/>
                      <a:lumOff val="35000"/>
                    </a:schemeClr>
                  </a:solidFill>
                </a:rPr>
                <a:t>parties’ </a:t>
              </a:r>
              <a:r>
                <a:rPr lang="en-US" sz="2800" dirty="0" err="1" smtClean="0">
                  <a:solidFill>
                    <a:schemeClr val="tx1">
                      <a:lumMod val="65000"/>
                      <a:lumOff val="35000"/>
                    </a:schemeClr>
                  </a:solidFill>
                </a:rPr>
                <a:t>commentation</a:t>
              </a:r>
              <a:r>
                <a:rPr lang="en-US" sz="2800" dirty="0" smtClean="0">
                  <a:solidFill>
                    <a:schemeClr val="tx1">
                      <a:lumMod val="65000"/>
                      <a:lumOff val="35000"/>
                    </a:schemeClr>
                  </a:solidFill>
                </a:rPr>
                <a:t> patterns on </a:t>
              </a:r>
              <a:r>
                <a:rPr lang="en-US" sz="2800" dirty="0">
                  <a:solidFill>
                    <a:schemeClr val="tx1">
                      <a:lumMod val="65000"/>
                      <a:lumOff val="35000"/>
                    </a:schemeClr>
                  </a:solidFill>
                </a:rPr>
                <a:t>the events, and Pearson correlation coefficient is calculated on the numbers of comments made per event by each party.</a:t>
              </a:r>
            </a:p>
            <a:p>
              <a:pPr marL="514350" indent="-514350" algn="just">
                <a:spcAft>
                  <a:spcPts val="600"/>
                </a:spcAft>
                <a:buFont typeface="+mj-lt"/>
                <a:buAutoNum type="arabicPeriod"/>
              </a:pPr>
              <a:r>
                <a:rPr lang="en-US" sz="2800" dirty="0" smtClean="0">
                  <a:solidFill>
                    <a:schemeClr val="tx1">
                      <a:lumMod val="65000"/>
                      <a:lumOff val="35000"/>
                    </a:schemeClr>
                  </a:solidFill>
                </a:rPr>
                <a:t>Comment differences </a:t>
              </a:r>
              <a:r>
                <a:rPr lang="en-US" sz="2800" dirty="0">
                  <a:solidFill>
                    <a:schemeClr val="tx1">
                      <a:lumMod val="65000"/>
                      <a:lumOff val="35000"/>
                    </a:schemeClr>
                  </a:solidFill>
                </a:rPr>
                <a:t>are calculated </a:t>
              </a:r>
              <a:r>
                <a:rPr lang="en-US" sz="2800" dirty="0" smtClean="0">
                  <a:solidFill>
                    <a:schemeClr val="tx1">
                      <a:lumMod val="65000"/>
                      <a:lumOff val="35000"/>
                    </a:schemeClr>
                  </a:solidFill>
                </a:rPr>
                <a:t>per event at party level. </a:t>
              </a:r>
            </a:p>
            <a:p>
              <a:pPr marL="514350" indent="-514350" algn="just">
                <a:spcAft>
                  <a:spcPts val="600"/>
                </a:spcAft>
                <a:buFont typeface="+mj-lt"/>
                <a:buAutoNum type="arabicPeriod"/>
              </a:pPr>
              <a:endParaRPr lang="en-US" sz="2800" dirty="0">
                <a:solidFill>
                  <a:schemeClr val="tx1">
                    <a:lumMod val="65000"/>
                    <a:lumOff val="35000"/>
                  </a:schemeClr>
                </a:solidFill>
              </a:endParaRPr>
            </a:p>
            <a:p>
              <a:pPr marL="514350" indent="-514350" algn="just">
                <a:spcAft>
                  <a:spcPts val="600"/>
                </a:spcAft>
                <a:buFont typeface="+mj-lt"/>
                <a:buAutoNum type="arabicPeriod"/>
              </a:pPr>
              <a:r>
                <a:rPr lang="en-US" sz="2800" dirty="0" smtClean="0">
                  <a:solidFill>
                    <a:schemeClr val="tx1">
                      <a:lumMod val="65000"/>
                      <a:lumOff val="35000"/>
                    </a:schemeClr>
                  </a:solidFill>
                </a:rPr>
                <a:t>Two networks (one-mode and two-mode) are created. In the two</a:t>
              </a:r>
              <a:r>
                <a:rPr lang="en-US" sz="2800" dirty="0">
                  <a:solidFill>
                    <a:schemeClr val="tx1">
                      <a:lumMod val="65000"/>
                      <a:lumOff val="35000"/>
                    </a:schemeClr>
                  </a:solidFill>
                </a:rPr>
                <a:t>-mode </a:t>
              </a:r>
              <a:r>
                <a:rPr lang="en-US" sz="2800" dirty="0" smtClean="0">
                  <a:solidFill>
                    <a:schemeClr val="tx1">
                      <a:lumMod val="65000"/>
                      <a:lumOff val="35000"/>
                    </a:schemeClr>
                  </a:solidFill>
                </a:rPr>
                <a:t>network, </a:t>
              </a:r>
              <a:r>
                <a:rPr lang="en-US" sz="2800" dirty="0">
                  <a:solidFill>
                    <a:schemeClr val="tx1">
                      <a:lumMod val="65000"/>
                      <a:lumOff val="35000"/>
                    </a:schemeClr>
                  </a:solidFill>
                </a:rPr>
                <a:t>events are </a:t>
              </a:r>
              <a:r>
                <a:rPr lang="en-US" sz="2800" dirty="0" smtClean="0">
                  <a:solidFill>
                    <a:schemeClr val="tx1">
                      <a:lumMod val="65000"/>
                      <a:lumOff val="35000"/>
                    </a:schemeClr>
                  </a:solidFill>
                </a:rPr>
                <a:t>the events that have made </a:t>
              </a:r>
              <a:r>
                <a:rPr lang="en-US" sz="2800" dirty="0">
                  <a:solidFill>
                    <a:schemeClr val="tx1">
                      <a:lumMod val="65000"/>
                      <a:lumOff val="35000"/>
                    </a:schemeClr>
                  </a:solidFill>
                </a:rPr>
                <a:t>to the </a:t>
              </a:r>
              <a:r>
                <a:rPr lang="en-US" sz="2800" dirty="0" smtClean="0">
                  <a:solidFill>
                    <a:schemeClr val="tx1">
                      <a:lumMod val="65000"/>
                      <a:lumOff val="35000"/>
                    </a:schemeClr>
                  </a:solidFill>
                </a:rPr>
                <a:t>headlines and the actors are the MCs.</a:t>
              </a:r>
              <a:r>
                <a:rPr lang="en-US" sz="2800" dirty="0">
                  <a:solidFill>
                    <a:schemeClr val="tx1">
                      <a:lumMod val="65000"/>
                      <a:lumOff val="35000"/>
                    </a:schemeClr>
                  </a:solidFill>
                </a:rPr>
                <a:t> </a:t>
              </a:r>
              <a:r>
                <a:rPr lang="en-US" sz="2800" dirty="0" smtClean="0">
                  <a:solidFill>
                    <a:schemeClr val="tx1">
                      <a:lumMod val="65000"/>
                      <a:lumOff val="35000"/>
                    </a:schemeClr>
                  </a:solidFill>
                </a:rPr>
                <a:t>One-mode network edges are weighted by the number of events on which both of the incident MCs have commentated.</a:t>
              </a:r>
            </a:p>
            <a:p>
              <a:pPr marL="514350" indent="-514350" algn="just">
                <a:spcAft>
                  <a:spcPts val="600"/>
                </a:spcAft>
                <a:buFont typeface="+mj-lt"/>
                <a:buAutoNum type="arabicPeriod"/>
              </a:pPr>
              <a:r>
                <a:rPr lang="en-US" sz="2800" dirty="0">
                  <a:solidFill>
                    <a:schemeClr val="tx1">
                      <a:lumMod val="65000"/>
                      <a:lumOff val="35000"/>
                    </a:schemeClr>
                  </a:solidFill>
                </a:rPr>
                <a:t>An exponential random graph model (ERGM) is attempted to fit to measure the effect of being in the same group on the tie formation in </a:t>
              </a:r>
              <a:r>
                <a:rPr lang="en-US" sz="2800" dirty="0" smtClean="0">
                  <a:solidFill>
                    <a:schemeClr val="tx1">
                      <a:lumMod val="65000"/>
                      <a:lumOff val="35000"/>
                    </a:schemeClr>
                  </a:solidFill>
                </a:rPr>
                <a:t>the two-mode </a:t>
              </a:r>
              <a:r>
                <a:rPr lang="en-US" sz="2800" dirty="0">
                  <a:solidFill>
                    <a:schemeClr val="tx1">
                      <a:lumMod val="65000"/>
                      <a:lumOff val="35000"/>
                    </a:schemeClr>
                  </a:solidFill>
                </a:rPr>
                <a:t>network</a:t>
              </a:r>
              <a:r>
                <a:rPr lang="en-US" sz="2800" dirty="0" smtClean="0">
                  <a:solidFill>
                    <a:schemeClr val="tx1">
                      <a:lumMod val="65000"/>
                      <a:lumOff val="35000"/>
                    </a:schemeClr>
                  </a:solidFill>
                </a:rPr>
                <a:t>.</a:t>
              </a:r>
            </a:p>
            <a:p>
              <a:pPr marL="514350" indent="-514350" algn="just">
                <a:spcAft>
                  <a:spcPts val="600"/>
                </a:spcAft>
                <a:buFont typeface="+mj-lt"/>
                <a:buAutoNum type="arabicPeriod"/>
              </a:pPr>
              <a:r>
                <a:rPr lang="en-US" sz="2800" dirty="0" smtClean="0">
                  <a:solidFill>
                    <a:schemeClr val="tx1">
                      <a:lumMod val="65000"/>
                      <a:lumOff val="35000"/>
                    </a:schemeClr>
                  </a:solidFill>
                </a:rPr>
                <a:t>Community detection algorithm is employed on the one-mode network and visualized by </a:t>
              </a:r>
              <a:r>
                <a:rPr lang="en-US" sz="2800" dirty="0" err="1" smtClean="0">
                  <a:solidFill>
                    <a:schemeClr val="tx1">
                      <a:lumMod val="65000"/>
                      <a:lumOff val="35000"/>
                    </a:schemeClr>
                  </a:solidFill>
                </a:rPr>
                <a:t>Gephi</a:t>
              </a:r>
              <a:r>
                <a:rPr lang="en-US" sz="2800" dirty="0" smtClean="0">
                  <a:solidFill>
                    <a:schemeClr val="tx1">
                      <a:lumMod val="65000"/>
                      <a:lumOff val="35000"/>
                    </a:schemeClr>
                  </a:solidFill>
                </a:rPr>
                <a:t> and algorithmically identified groups are compared with the actual groups of the congressional members.</a:t>
              </a:r>
              <a:endParaRPr lang="en-US" sz="2800" dirty="0" smtClean="0">
                <a:solidFill>
                  <a:schemeClr val="tx1">
                    <a:lumMod val="65000"/>
                    <a:lumOff val="35000"/>
                  </a:schemeClr>
                </a:solidFill>
              </a:endParaRPr>
            </a:p>
          </p:txBody>
        </p:sp>
      </p:grpSp>
      <p:sp>
        <p:nvSpPr>
          <p:cNvPr id="13" name="TextBox 12"/>
          <p:cNvSpPr txBox="1"/>
          <p:nvPr/>
        </p:nvSpPr>
        <p:spPr>
          <a:xfrm>
            <a:off x="2735264" y="38927782"/>
            <a:ext cx="7458901" cy="1077218"/>
          </a:xfrm>
          <a:prstGeom prst="rect">
            <a:avLst/>
          </a:prstGeom>
          <a:noFill/>
        </p:spPr>
        <p:txBody>
          <a:bodyPr wrap="none" rtlCol="0">
            <a:spAutoFit/>
          </a:bodyPr>
          <a:lstStyle/>
          <a:p>
            <a:r>
              <a:rPr lang="en-US" sz="3200" dirty="0" smtClean="0"/>
              <a:t>Machine Learning and Inference Laboratory</a:t>
            </a:r>
          </a:p>
          <a:p>
            <a:r>
              <a:rPr lang="en-US" sz="3200" dirty="0" smtClean="0"/>
              <a:t>College of Health and Human Services</a:t>
            </a:r>
            <a:endParaRPr lang="en-US" sz="3200" dirty="0"/>
          </a:p>
        </p:txBody>
      </p:sp>
      <p:sp>
        <p:nvSpPr>
          <p:cNvPr id="17" name="TextBox 16"/>
          <p:cNvSpPr txBox="1"/>
          <p:nvPr/>
        </p:nvSpPr>
        <p:spPr>
          <a:xfrm>
            <a:off x="25554453" y="38927782"/>
            <a:ext cx="4925547" cy="1077218"/>
          </a:xfrm>
          <a:prstGeom prst="rect">
            <a:avLst/>
          </a:prstGeom>
          <a:noFill/>
        </p:spPr>
        <p:txBody>
          <a:bodyPr wrap="none" rtlCol="0">
            <a:spAutoFit/>
          </a:bodyPr>
          <a:lstStyle/>
          <a:p>
            <a:pPr algn="r"/>
            <a:r>
              <a:rPr lang="en-US" sz="3200" dirty="0" smtClean="0"/>
              <a:t>4400 University Dr. MSN 1J3</a:t>
            </a:r>
          </a:p>
          <a:p>
            <a:pPr algn="r"/>
            <a:r>
              <a:rPr lang="en-US" sz="3200" dirty="0" smtClean="0"/>
              <a:t>Fairfax, VA 22030 USA</a:t>
            </a:r>
            <a:endParaRPr lang="en-US" sz="3200" dirty="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0737175" y="38585774"/>
            <a:ext cx="1419225" cy="14192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4401800" y="39068514"/>
            <a:ext cx="5422979" cy="707886"/>
          </a:xfrm>
          <a:prstGeom prst="rect">
            <a:avLst/>
          </a:prstGeom>
          <a:noFill/>
        </p:spPr>
        <p:txBody>
          <a:bodyPr wrap="none" rtlCol="0">
            <a:spAutoFit/>
          </a:bodyPr>
          <a:lstStyle/>
          <a:p>
            <a:r>
              <a:rPr lang="en-US" sz="4000" dirty="0" smtClean="0">
                <a:solidFill>
                  <a:srgbClr val="FF0000"/>
                </a:solidFill>
                <a:hlinkClick r:id="rId7"/>
              </a:rPr>
              <a:t>http://</a:t>
            </a:r>
            <a:r>
              <a:rPr lang="en-US" sz="4000" dirty="0" err="1" smtClean="0">
                <a:solidFill>
                  <a:srgbClr val="FF0000"/>
                </a:solidFill>
                <a:hlinkClick r:id="rId7"/>
              </a:rPr>
              <a:t>talhaoz.com</a:t>
            </a:r>
            <a:r>
              <a:rPr lang="en-US" sz="4000" dirty="0" smtClean="0">
                <a:solidFill>
                  <a:srgbClr val="FF0000"/>
                </a:solidFill>
                <a:hlinkClick r:id="rId7"/>
              </a:rPr>
              <a:t>/news</a:t>
            </a:r>
            <a:endParaRPr lang="en-US" sz="4000" dirty="0">
              <a:solidFill>
                <a:srgbClr val="FF0000"/>
              </a:solidFill>
            </a:endParaRPr>
          </a:p>
        </p:txBody>
      </p:sp>
      <p:grpSp>
        <p:nvGrpSpPr>
          <p:cNvPr id="23" name="Group 22"/>
          <p:cNvGrpSpPr/>
          <p:nvPr/>
        </p:nvGrpSpPr>
        <p:grpSpPr>
          <a:xfrm>
            <a:off x="457200" y="7543800"/>
            <a:ext cx="14935200" cy="3850272"/>
            <a:chOff x="228600" y="7696200"/>
            <a:chExt cx="14935200" cy="3850272"/>
          </a:xfrm>
        </p:grpSpPr>
        <p:sp>
          <p:nvSpPr>
            <p:cNvPr id="51" name="TextBox 50"/>
            <p:cNvSpPr txBox="1"/>
            <p:nvPr/>
          </p:nvSpPr>
          <p:spPr>
            <a:xfrm>
              <a:off x="228600" y="7696200"/>
              <a:ext cx="14935200" cy="830997"/>
            </a:xfrm>
            <a:prstGeom prst="rect">
              <a:avLst/>
            </a:prstGeom>
            <a:noFill/>
          </p:spPr>
          <p:txBody>
            <a:bodyPr wrap="square" rtlCol="0">
              <a:spAutoFit/>
            </a:bodyPr>
            <a:lstStyle/>
            <a:p>
              <a:r>
                <a:rPr lang="en-US" sz="4800" b="1" dirty="0" smtClean="0">
                  <a:solidFill>
                    <a:schemeClr val="tx1">
                      <a:lumMod val="65000"/>
                      <a:lumOff val="35000"/>
                    </a:schemeClr>
                  </a:solidFill>
                </a:rPr>
                <a:t>DATASETS</a:t>
              </a:r>
              <a:endParaRPr lang="en-US" sz="4800" b="1" dirty="0">
                <a:solidFill>
                  <a:schemeClr val="tx1">
                    <a:lumMod val="65000"/>
                    <a:lumOff val="35000"/>
                  </a:schemeClr>
                </a:solidFill>
              </a:endParaRPr>
            </a:p>
          </p:txBody>
        </p:sp>
        <p:sp>
          <p:nvSpPr>
            <p:cNvPr id="52" name="Rectangle 51"/>
            <p:cNvSpPr/>
            <p:nvPr/>
          </p:nvSpPr>
          <p:spPr>
            <a:xfrm>
              <a:off x="228600" y="8437928"/>
              <a:ext cx="14804189" cy="3108544"/>
            </a:xfrm>
            <a:prstGeom prst="rect">
              <a:avLst/>
            </a:prstGeom>
          </p:spPr>
          <p:txBody>
            <a:bodyPr wrap="square">
              <a:spAutoFit/>
            </a:bodyPr>
            <a:lstStyle/>
            <a:p>
              <a:pPr algn="just">
                <a:spcAft>
                  <a:spcPts val="600"/>
                </a:spcAft>
              </a:pPr>
              <a:r>
                <a:rPr lang="en-US" sz="2800" dirty="0" smtClean="0">
                  <a:solidFill>
                    <a:schemeClr val="tx1">
                      <a:lumMod val="65000"/>
                      <a:lumOff val="35000"/>
                    </a:schemeClr>
                  </a:solidFill>
                </a:rPr>
                <a:t>The main dataset used in this study is created by scraping </a:t>
              </a:r>
              <a:r>
                <a:rPr lang="en-US" sz="2800" dirty="0" err="1" smtClean="0">
                  <a:solidFill>
                    <a:schemeClr val="tx1">
                      <a:lumMod val="65000"/>
                      <a:lumOff val="35000"/>
                    </a:schemeClr>
                  </a:solidFill>
                </a:rPr>
                <a:t>ThePlazz.com</a:t>
              </a:r>
              <a:r>
                <a:rPr lang="en-US" sz="2800" dirty="0" smtClean="0">
                  <a:solidFill>
                    <a:schemeClr val="tx1">
                      <a:lumMod val="65000"/>
                      <a:lumOff val="35000"/>
                    </a:schemeClr>
                  </a:solidFill>
                </a:rPr>
                <a:t> news media site and made available </a:t>
              </a:r>
              <a:r>
                <a:rPr lang="en-US" sz="2800" dirty="0" smtClean="0">
                  <a:solidFill>
                    <a:schemeClr val="tx1">
                      <a:lumMod val="65000"/>
                      <a:lumOff val="35000"/>
                    </a:schemeClr>
                  </a:solidFill>
                  <a:hlinkClick r:id="rId8"/>
                </a:rPr>
                <a:t>online</a:t>
              </a:r>
              <a:r>
                <a:rPr lang="en-US" sz="2800" dirty="0">
                  <a:solidFill>
                    <a:schemeClr val="tx1">
                      <a:lumMod val="65000"/>
                      <a:lumOff val="35000"/>
                    </a:schemeClr>
                  </a:solidFill>
                </a:rPr>
                <a:t>. </a:t>
              </a:r>
              <a:r>
                <a:rPr lang="en-US" sz="2800" dirty="0" err="1" smtClean="0">
                  <a:solidFill>
                    <a:schemeClr val="tx1">
                      <a:lumMod val="65000"/>
                      <a:lumOff val="35000"/>
                    </a:schemeClr>
                  </a:solidFill>
                </a:rPr>
                <a:t>ThePlazz</a:t>
              </a:r>
              <a:r>
                <a:rPr lang="en-US" sz="2800" dirty="0" smtClean="0">
                  <a:solidFill>
                    <a:schemeClr val="tx1">
                      <a:lumMod val="65000"/>
                      <a:lumOff val="35000"/>
                    </a:schemeClr>
                  </a:solidFill>
                </a:rPr>
                <a:t> dataset </a:t>
              </a:r>
              <a:r>
                <a:rPr lang="en-US" sz="2800" dirty="0">
                  <a:solidFill>
                    <a:schemeClr val="tx1">
                      <a:lumMod val="65000"/>
                      <a:lumOff val="35000"/>
                    </a:schemeClr>
                  </a:solidFill>
                </a:rPr>
                <a:t>consists of 7,376 headlines (with </a:t>
              </a:r>
              <a:r>
                <a:rPr lang="en-US" sz="2800" dirty="0" smtClean="0">
                  <a:solidFill>
                    <a:schemeClr val="tx1">
                      <a:lumMod val="65000"/>
                      <a:lumOff val="35000"/>
                    </a:schemeClr>
                  </a:solidFill>
                </a:rPr>
                <a:t>a few paragraphs-long </a:t>
              </a:r>
              <a:r>
                <a:rPr lang="en-US" sz="2800" dirty="0">
                  <a:solidFill>
                    <a:schemeClr val="tx1">
                      <a:lumMod val="65000"/>
                      <a:lumOff val="35000"/>
                    </a:schemeClr>
                  </a:solidFill>
                </a:rPr>
                <a:t>news content) published between January 2013 and January 2015 on </a:t>
              </a:r>
              <a:r>
                <a:rPr lang="en-US" sz="2800" dirty="0" err="1">
                  <a:solidFill>
                    <a:schemeClr val="tx1">
                      <a:lumMod val="65000"/>
                      <a:lumOff val="35000"/>
                    </a:schemeClr>
                  </a:solidFill>
                </a:rPr>
                <a:t>theplazz.com</a:t>
              </a:r>
              <a:r>
                <a:rPr lang="en-US" sz="2800" dirty="0">
                  <a:solidFill>
                    <a:schemeClr val="tx1">
                      <a:lumMod val="65000"/>
                      <a:lumOff val="35000"/>
                    </a:schemeClr>
                  </a:solidFill>
                </a:rPr>
                <a:t> news site, as well as 156,480 </a:t>
              </a:r>
              <a:r>
                <a:rPr lang="en-US" sz="2800" dirty="0" smtClean="0">
                  <a:solidFill>
                    <a:schemeClr val="tx1">
                      <a:lumMod val="65000"/>
                      <a:lumOff val="35000"/>
                    </a:schemeClr>
                  </a:solidFill>
                </a:rPr>
                <a:t>“newsworthy” commentary </a:t>
              </a:r>
              <a:r>
                <a:rPr lang="en-US" sz="2800" dirty="0">
                  <a:solidFill>
                    <a:schemeClr val="tx1">
                      <a:lumMod val="65000"/>
                      <a:lumOff val="35000"/>
                    </a:schemeClr>
                  </a:solidFill>
                </a:rPr>
                <a:t>tweets of </a:t>
              </a:r>
              <a:r>
                <a:rPr lang="en-US" sz="2800" dirty="0" smtClean="0">
                  <a:solidFill>
                    <a:schemeClr val="tx1">
                      <a:lumMod val="65000"/>
                      <a:lumOff val="35000"/>
                    </a:schemeClr>
                  </a:solidFill>
                </a:rPr>
                <a:t>1,442 “newsmakers and opinion shapers” on </a:t>
              </a:r>
              <a:r>
                <a:rPr lang="en-US" sz="2800" dirty="0">
                  <a:solidFill>
                    <a:schemeClr val="tx1">
                      <a:lumMod val="65000"/>
                      <a:lumOff val="35000"/>
                    </a:schemeClr>
                  </a:solidFill>
                </a:rPr>
                <a:t>these news events. All the tweets are curated manually by </a:t>
              </a:r>
              <a:r>
                <a:rPr lang="en-US" sz="2800" dirty="0" err="1" smtClean="0">
                  <a:solidFill>
                    <a:schemeClr val="tx1">
                      <a:lumMod val="65000"/>
                      <a:lumOff val="35000"/>
                    </a:schemeClr>
                  </a:solidFill>
                </a:rPr>
                <a:t>ThePlazz</a:t>
              </a:r>
              <a:r>
                <a:rPr lang="en-US" sz="2800" dirty="0" smtClean="0">
                  <a:solidFill>
                    <a:schemeClr val="tx1">
                      <a:lumMod val="65000"/>
                      <a:lumOff val="35000"/>
                    </a:schemeClr>
                  </a:solidFill>
                </a:rPr>
                <a:t> </a:t>
              </a:r>
              <a:r>
                <a:rPr lang="en-US" sz="2800" dirty="0">
                  <a:solidFill>
                    <a:schemeClr val="tx1">
                      <a:lumMod val="65000"/>
                      <a:lumOff val="35000"/>
                    </a:schemeClr>
                  </a:solidFill>
                </a:rPr>
                <a:t>editors. Among the monitored </a:t>
              </a:r>
              <a:r>
                <a:rPr lang="en-US" sz="2800" dirty="0" smtClean="0">
                  <a:solidFill>
                    <a:schemeClr val="tx1">
                      <a:lumMod val="65000"/>
                      <a:lumOff val="35000"/>
                    </a:schemeClr>
                  </a:solidFill>
                </a:rPr>
                <a:t>tweeps</a:t>
              </a:r>
              <a:r>
                <a:rPr lang="en-US" sz="2800" dirty="0">
                  <a:solidFill>
                    <a:schemeClr val="tx1">
                      <a:lumMod val="65000"/>
                      <a:lumOff val="35000"/>
                    </a:schemeClr>
                  </a:solidFill>
                </a:rPr>
                <a:t>, 65 </a:t>
              </a:r>
              <a:r>
                <a:rPr lang="en-US" sz="2800" dirty="0" smtClean="0">
                  <a:solidFill>
                    <a:schemeClr val="tx1">
                      <a:lumMod val="65000"/>
                      <a:lumOff val="35000"/>
                    </a:schemeClr>
                  </a:solidFill>
                </a:rPr>
                <a:t>are congressional </a:t>
              </a:r>
              <a:r>
                <a:rPr lang="en-US" sz="2800" dirty="0">
                  <a:solidFill>
                    <a:schemeClr val="tx1">
                      <a:lumMod val="65000"/>
                      <a:lumOff val="35000"/>
                    </a:schemeClr>
                  </a:solidFill>
                </a:rPr>
                <a:t>members (44 of which are Senators) and all of their curated tweets (</a:t>
              </a:r>
              <a:r>
                <a:rPr lang="en-US" sz="2800" dirty="0" smtClean="0">
                  <a:solidFill>
                    <a:schemeClr val="tx1">
                      <a:lumMod val="65000"/>
                      <a:lumOff val="35000"/>
                    </a:schemeClr>
                  </a:solidFill>
                </a:rPr>
                <a:t>4,937</a:t>
              </a:r>
              <a:r>
                <a:rPr lang="en-US" sz="2800" dirty="0">
                  <a:solidFill>
                    <a:schemeClr val="tx1">
                      <a:lumMod val="65000"/>
                      <a:lumOff val="35000"/>
                    </a:schemeClr>
                  </a:solidFill>
                </a:rPr>
                <a:t>) on </a:t>
              </a:r>
              <a:r>
                <a:rPr lang="en-US" sz="2800" dirty="0" smtClean="0">
                  <a:solidFill>
                    <a:schemeClr val="tx1">
                      <a:lumMod val="65000"/>
                      <a:lumOff val="35000"/>
                    </a:schemeClr>
                  </a:solidFill>
                </a:rPr>
                <a:t>1,916 </a:t>
              </a:r>
              <a:r>
                <a:rPr lang="en-US" sz="2800" dirty="0">
                  <a:solidFill>
                    <a:schemeClr val="tx1">
                      <a:lumMod val="65000"/>
                      <a:lumOff val="35000"/>
                    </a:schemeClr>
                  </a:solidFill>
                </a:rPr>
                <a:t>headlines are included in this study. </a:t>
              </a:r>
              <a:endParaRPr lang="en-US" sz="2800" dirty="0" smtClean="0">
                <a:solidFill>
                  <a:schemeClr val="tx1">
                    <a:lumMod val="65000"/>
                    <a:lumOff val="35000"/>
                  </a:schemeClr>
                </a:solidFill>
              </a:endParaRPr>
            </a:p>
          </p:txBody>
        </p:sp>
      </p:grpSp>
      <p:sp>
        <p:nvSpPr>
          <p:cNvPr id="12" name="TextBox 11"/>
          <p:cNvSpPr txBox="1"/>
          <p:nvPr/>
        </p:nvSpPr>
        <p:spPr>
          <a:xfrm>
            <a:off x="1411141" y="21363848"/>
            <a:ext cx="184666" cy="1354217"/>
          </a:xfrm>
          <a:prstGeom prst="rect">
            <a:avLst/>
          </a:prstGeom>
          <a:noFill/>
        </p:spPr>
        <p:txBody>
          <a:bodyPr wrap="none" rtlCol="0">
            <a:spAutoFit/>
          </a:bodyPr>
          <a:lstStyle/>
          <a:p>
            <a:endParaRPr lang="en-US" dirty="0"/>
          </a:p>
        </p:txBody>
      </p:sp>
      <p:sp>
        <p:nvSpPr>
          <p:cNvPr id="15" name="TextBox 14"/>
          <p:cNvSpPr txBox="1"/>
          <p:nvPr/>
        </p:nvSpPr>
        <p:spPr>
          <a:xfrm>
            <a:off x="1975598" y="21448513"/>
            <a:ext cx="184666" cy="1354217"/>
          </a:xfrm>
          <a:prstGeom prst="rect">
            <a:avLst/>
          </a:prstGeom>
          <a:noFill/>
        </p:spPr>
        <p:txBody>
          <a:bodyPr wrap="none" rtlCol="0">
            <a:spAutoFit/>
          </a:bodyPr>
          <a:lstStyle/>
          <a:p>
            <a:endParaRPr lang="en-US" dirty="0"/>
          </a:p>
        </p:txBody>
      </p:sp>
      <p:grpSp>
        <p:nvGrpSpPr>
          <p:cNvPr id="78" name="Group 77"/>
          <p:cNvGrpSpPr/>
          <p:nvPr/>
        </p:nvGrpSpPr>
        <p:grpSpPr>
          <a:xfrm>
            <a:off x="16916400" y="17230575"/>
            <a:ext cx="15468600" cy="6338799"/>
            <a:chOff x="17221200" y="8140298"/>
            <a:chExt cx="14782800" cy="7107496"/>
          </a:xfrm>
        </p:grpSpPr>
        <p:sp>
          <p:nvSpPr>
            <p:cNvPr id="79" name="TextBox 78"/>
            <p:cNvSpPr txBox="1"/>
            <p:nvPr/>
          </p:nvSpPr>
          <p:spPr>
            <a:xfrm>
              <a:off x="17221200" y="8140298"/>
              <a:ext cx="2799317" cy="1138831"/>
            </a:xfrm>
            <a:prstGeom prst="rect">
              <a:avLst/>
            </a:prstGeom>
            <a:noFill/>
          </p:spPr>
          <p:txBody>
            <a:bodyPr wrap="none" rtlCol="0">
              <a:spAutoFit/>
            </a:bodyPr>
            <a:lstStyle/>
            <a:p>
              <a:r>
                <a:rPr lang="en-US" sz="6000" b="1" dirty="0" smtClean="0">
                  <a:solidFill>
                    <a:schemeClr val="tx1">
                      <a:lumMod val="65000"/>
                      <a:lumOff val="35000"/>
                    </a:schemeClr>
                  </a:solidFill>
                </a:rPr>
                <a:t>RESULTS</a:t>
              </a:r>
              <a:endParaRPr lang="en-US" sz="6000" b="1" dirty="0">
                <a:solidFill>
                  <a:schemeClr val="tx1">
                    <a:lumMod val="65000"/>
                    <a:lumOff val="35000"/>
                  </a:schemeClr>
                </a:solidFill>
              </a:endParaRPr>
            </a:p>
          </p:txBody>
        </p:sp>
        <p:sp>
          <p:nvSpPr>
            <p:cNvPr id="80" name="Rectangle 79"/>
            <p:cNvSpPr/>
            <p:nvPr/>
          </p:nvSpPr>
          <p:spPr>
            <a:xfrm>
              <a:off x="17221200" y="9174030"/>
              <a:ext cx="14782800" cy="6073764"/>
            </a:xfrm>
            <a:prstGeom prst="rect">
              <a:avLst/>
            </a:prstGeom>
          </p:spPr>
          <p:txBody>
            <a:bodyPr wrap="square">
              <a:spAutoFit/>
            </a:bodyPr>
            <a:lstStyle/>
            <a:p>
              <a:pPr algn="just">
                <a:spcAft>
                  <a:spcPts val="1200"/>
                </a:spcAft>
              </a:pPr>
              <a:r>
                <a:rPr lang="en-US" sz="2800" dirty="0" smtClean="0">
                  <a:solidFill>
                    <a:schemeClr val="tx1">
                      <a:lumMod val="65000"/>
                      <a:lumOff val="35000"/>
                    </a:schemeClr>
                  </a:solidFill>
                </a:rPr>
                <a:t>Regarding to RQ#1, it is found out that there is a positive correlation between the number of </a:t>
              </a:r>
              <a:r>
                <a:rPr lang="en-US" sz="2800" dirty="0" err="1" smtClean="0">
                  <a:solidFill>
                    <a:schemeClr val="tx1">
                      <a:lumMod val="65000"/>
                      <a:lumOff val="35000"/>
                    </a:schemeClr>
                  </a:solidFill>
                </a:rPr>
                <a:t>commentations</a:t>
              </a:r>
              <a:r>
                <a:rPr lang="en-US" sz="2800" dirty="0" smtClean="0">
                  <a:solidFill>
                    <a:schemeClr val="tx1">
                      <a:lumMod val="65000"/>
                      <a:lumOff val="35000"/>
                    </a:schemeClr>
                  </a:solidFill>
                </a:rPr>
                <a:t> per event (</a:t>
              </a:r>
              <a:r>
                <a:rPr lang="en-US" sz="2800" dirty="0">
                  <a:solidFill>
                    <a:schemeClr val="tx1">
                      <a:lumMod val="65000"/>
                      <a:lumOff val="35000"/>
                    </a:schemeClr>
                  </a:solidFill>
                </a:rPr>
                <a:t>R=</a:t>
              </a:r>
              <a:r>
                <a:rPr lang="en-US" sz="2800" dirty="0" smtClean="0">
                  <a:solidFill>
                    <a:schemeClr val="tx1">
                      <a:lumMod val="65000"/>
                      <a:lumOff val="35000"/>
                    </a:schemeClr>
                  </a:solidFill>
                </a:rPr>
                <a:t>0.24***) made by each party, i.e. most of the time members of the both parties are likely to commentate on the same events about the same amount. Meanwhile, although rare, there are some events that only members of one party are willing to commentate on</a:t>
              </a:r>
              <a:r>
                <a:rPr lang="en-US" sz="2800" dirty="0">
                  <a:solidFill>
                    <a:schemeClr val="tx1">
                      <a:lumMod val="65000"/>
                      <a:lumOff val="35000"/>
                    </a:schemeClr>
                  </a:solidFill>
                </a:rPr>
                <a:t>. Extreme values of the differences </a:t>
              </a:r>
              <a:r>
                <a:rPr lang="en-US" sz="2800" dirty="0" smtClean="0">
                  <a:solidFill>
                    <a:schemeClr val="tx1">
                      <a:lumMod val="65000"/>
                      <a:lumOff val="35000"/>
                    </a:schemeClr>
                  </a:solidFill>
                </a:rPr>
                <a:t>on the comments reveal the </a:t>
              </a:r>
              <a:r>
                <a:rPr lang="en-US" sz="2800" dirty="0">
                  <a:solidFill>
                    <a:schemeClr val="tx1">
                      <a:lumMod val="65000"/>
                      <a:lumOff val="35000"/>
                    </a:schemeClr>
                  </a:solidFill>
                </a:rPr>
                <a:t>events that members of one party like to talk much more than the other. (Appears to a better measure than the likelihood ratio, for this sample distribution</a:t>
              </a:r>
              <a:r>
                <a:rPr lang="en-US" sz="2800" dirty="0" smtClean="0">
                  <a:solidFill>
                    <a:schemeClr val="tx1">
                      <a:lumMod val="65000"/>
                      <a:lumOff val="35000"/>
                    </a:schemeClr>
                  </a:solidFill>
                </a:rPr>
                <a:t>)</a:t>
              </a:r>
            </a:p>
            <a:p>
              <a:pPr algn="just">
                <a:spcAft>
                  <a:spcPts val="1200"/>
                </a:spcAft>
              </a:pPr>
              <a:r>
                <a:rPr lang="en-US" sz="2800" dirty="0" smtClean="0">
                  <a:solidFill>
                    <a:schemeClr val="tx1">
                      <a:lumMod val="65000"/>
                      <a:lumOff val="35000"/>
                    </a:schemeClr>
                  </a:solidFill>
                </a:rPr>
                <a:t>Although, the findings regarding to RQ#1 might be discouraging in terms of observing agenda-building efforts of MCs on social media; using social network analysis approach, 95</a:t>
              </a:r>
              <a:r>
                <a:rPr lang="en-US" sz="2800" dirty="0">
                  <a:solidFill>
                    <a:schemeClr val="tx1">
                      <a:lumMod val="65000"/>
                      <a:lumOff val="35000"/>
                    </a:schemeClr>
                  </a:solidFill>
                </a:rPr>
                <a:t>% of </a:t>
              </a:r>
              <a:r>
                <a:rPr lang="en-US" sz="2800" dirty="0" smtClean="0">
                  <a:solidFill>
                    <a:schemeClr val="tx1">
                      <a:lumMod val="65000"/>
                      <a:lumOff val="35000"/>
                    </a:schemeClr>
                  </a:solidFill>
                </a:rPr>
                <a:t>the MCs </a:t>
              </a:r>
              <a:r>
                <a:rPr lang="en-US" sz="2800" dirty="0">
                  <a:solidFill>
                    <a:schemeClr val="tx1">
                      <a:lumMod val="65000"/>
                      <a:lumOff val="35000"/>
                    </a:schemeClr>
                  </a:solidFill>
                </a:rPr>
                <a:t>are found to be in the same </a:t>
              </a:r>
              <a:r>
                <a:rPr lang="en-US" sz="2800" dirty="0" smtClean="0">
                  <a:solidFill>
                    <a:schemeClr val="tx1">
                      <a:lumMod val="65000"/>
                      <a:lumOff val="35000"/>
                    </a:schemeClr>
                  </a:solidFill>
                </a:rPr>
                <a:t>group as </a:t>
              </a:r>
              <a:r>
                <a:rPr lang="en-US" sz="2800" dirty="0">
                  <a:solidFill>
                    <a:schemeClr val="tx1">
                      <a:lumMod val="65000"/>
                      <a:lumOff val="35000"/>
                    </a:schemeClr>
                  </a:solidFill>
                </a:rPr>
                <a:t>their co-party </a:t>
              </a:r>
              <a:r>
                <a:rPr lang="en-US" sz="2800" dirty="0" smtClean="0">
                  <a:solidFill>
                    <a:schemeClr val="tx1">
                      <a:lumMod val="65000"/>
                      <a:lumOff val="35000"/>
                    </a:schemeClr>
                  </a:solidFill>
                </a:rPr>
                <a:t>members (see the network below). </a:t>
              </a:r>
              <a:r>
                <a:rPr lang="en-US" sz="2800" dirty="0" smtClean="0">
                  <a:solidFill>
                    <a:schemeClr val="tx1">
                      <a:lumMod val="65000"/>
                      <a:lumOff val="35000"/>
                    </a:schemeClr>
                  </a:solidFill>
                </a:rPr>
                <a:t>Without looking at the context of the events or tweets, but just using who commentates </a:t>
              </a:r>
              <a:r>
                <a:rPr lang="en-US" sz="2800" dirty="0">
                  <a:solidFill>
                    <a:schemeClr val="tx1">
                      <a:lumMod val="65000"/>
                      <a:lumOff val="35000"/>
                    </a:schemeClr>
                  </a:solidFill>
                </a:rPr>
                <a:t>(</a:t>
              </a:r>
              <a:r>
                <a:rPr lang="en-US" sz="2800" dirty="0" smtClean="0">
                  <a:solidFill>
                    <a:schemeClr val="tx1">
                      <a:lumMod val="65000"/>
                      <a:lumOff val="35000"/>
                    </a:schemeClr>
                  </a:solidFill>
                </a:rPr>
                <a:t>tweets) with whom (on the same event) network, we could be able to identify the actual groups of the MCs. As this finding can be explained by the homophily effect, it can also be considered as a result of agenda-building efforts of MCs. </a:t>
              </a:r>
            </a:p>
          </p:txBody>
        </p:sp>
      </p:grpSp>
      <p:sp>
        <p:nvSpPr>
          <p:cNvPr id="77" name="Rectangle 76"/>
          <p:cNvSpPr/>
          <p:nvPr/>
        </p:nvSpPr>
        <p:spPr>
          <a:xfrm>
            <a:off x="16764000" y="36423600"/>
            <a:ext cx="15240000" cy="16764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45720" rIns="457200" bIns="45720" numCol="1" spcCol="0" rtlCol="0" fromWordArt="0" anchor="ctr" anchorCtr="0" forceAA="0" compatLnSpc="1">
            <a:prstTxWarp prst="textNoShape">
              <a:avLst/>
            </a:prstTxWarp>
            <a:noAutofit/>
          </a:bodyPr>
          <a:lstStyle/>
          <a:p>
            <a:pPr algn="just"/>
            <a:r>
              <a:rPr lang="en-US" sz="3200" b="1" dirty="0" smtClean="0">
                <a:solidFill>
                  <a:srgbClr val="FF0000"/>
                </a:solidFill>
              </a:rPr>
              <a:t>References</a:t>
            </a:r>
            <a:endParaRPr lang="en-US" sz="3200" b="1" dirty="0">
              <a:solidFill>
                <a:srgbClr val="FF0000"/>
              </a:solidFill>
            </a:endParaRPr>
          </a:p>
          <a:p>
            <a:pPr algn="just"/>
            <a:r>
              <a:rPr lang="en-US" sz="1400" dirty="0">
                <a:solidFill>
                  <a:schemeClr val="tx1">
                    <a:lumMod val="65000"/>
                    <a:lumOff val="35000"/>
                  </a:schemeClr>
                </a:solidFill>
              </a:rPr>
              <a:t>W. Russell </a:t>
            </a:r>
            <a:r>
              <a:rPr lang="en-US" sz="1400" dirty="0" err="1">
                <a:solidFill>
                  <a:schemeClr val="tx1">
                    <a:lumMod val="65000"/>
                    <a:lumOff val="35000"/>
                  </a:schemeClr>
                </a:solidFill>
              </a:rPr>
              <a:t>Neuman</a:t>
            </a:r>
            <a:r>
              <a:rPr lang="en-US" sz="1400" dirty="0">
                <a:solidFill>
                  <a:schemeClr val="tx1">
                    <a:lumMod val="65000"/>
                    <a:lumOff val="35000"/>
                  </a:schemeClr>
                </a:solidFill>
              </a:rPr>
              <a:t> et al., “The Dynamics of Public Attention: Agenda-Setting Theory Meets Big Data,” Journal of Communication 64, no. 2 (April 1, 2014): 193–214, doi:10.1111/jcom.12088</a:t>
            </a:r>
            <a:r>
              <a:rPr lang="en-US" sz="1400" dirty="0" smtClean="0">
                <a:solidFill>
                  <a:schemeClr val="tx1">
                    <a:lumMod val="65000"/>
                    <a:lumOff val="35000"/>
                  </a:schemeClr>
                </a:solidFill>
              </a:rPr>
              <a:t>.</a:t>
            </a:r>
          </a:p>
          <a:p>
            <a:pPr algn="just"/>
            <a:r>
              <a:rPr lang="en-US" sz="1400" dirty="0">
                <a:solidFill>
                  <a:schemeClr val="tx1">
                    <a:lumMod val="65000"/>
                    <a:lumOff val="35000"/>
                  </a:schemeClr>
                </a:solidFill>
              </a:rPr>
              <a:t>David R. Hunter et al., “</a:t>
            </a:r>
            <a:r>
              <a:rPr lang="en-US" sz="1400" dirty="0" err="1">
                <a:solidFill>
                  <a:schemeClr val="tx1">
                    <a:lumMod val="65000"/>
                    <a:lumOff val="35000"/>
                  </a:schemeClr>
                </a:solidFill>
              </a:rPr>
              <a:t>Ergm</a:t>
            </a:r>
            <a:r>
              <a:rPr lang="en-US" sz="1400" dirty="0">
                <a:solidFill>
                  <a:schemeClr val="tx1">
                    <a:lumMod val="65000"/>
                    <a:lumOff val="35000"/>
                  </a:schemeClr>
                </a:solidFill>
              </a:rPr>
              <a:t>: A Package to Fit, Simulate and Diagnose Exponential-Family Models for Networks,” Journal of Statistical Software 24, no. 3 (2008): 1–29</a:t>
            </a:r>
            <a:r>
              <a:rPr lang="en-US" sz="1400" dirty="0" smtClean="0">
                <a:solidFill>
                  <a:schemeClr val="tx1">
                    <a:lumMod val="65000"/>
                    <a:lumOff val="35000"/>
                  </a:schemeClr>
                </a:solidFill>
              </a:rPr>
              <a:t>.</a:t>
            </a:r>
          </a:p>
          <a:p>
            <a:pPr algn="just"/>
            <a:r>
              <a:rPr lang="en-US" sz="1400" dirty="0">
                <a:solidFill>
                  <a:schemeClr val="tx1">
                    <a:lumMod val="65000"/>
                    <a:lumOff val="35000"/>
                  </a:schemeClr>
                </a:solidFill>
              </a:rPr>
              <a:t>Bastian, Mathieu, </a:t>
            </a:r>
            <a:r>
              <a:rPr lang="en-US" sz="1400" dirty="0" err="1">
                <a:solidFill>
                  <a:schemeClr val="tx1">
                    <a:lumMod val="65000"/>
                    <a:lumOff val="35000"/>
                  </a:schemeClr>
                </a:solidFill>
              </a:rPr>
              <a:t>Sebastien</a:t>
            </a:r>
            <a:r>
              <a:rPr lang="en-US" sz="1400" dirty="0">
                <a:solidFill>
                  <a:schemeClr val="tx1">
                    <a:lumMod val="65000"/>
                    <a:lumOff val="35000"/>
                  </a:schemeClr>
                </a:solidFill>
              </a:rPr>
              <a:t> </a:t>
            </a:r>
            <a:r>
              <a:rPr lang="en-US" sz="1400" dirty="0" err="1">
                <a:solidFill>
                  <a:schemeClr val="tx1">
                    <a:lumMod val="65000"/>
                    <a:lumOff val="35000"/>
                  </a:schemeClr>
                </a:solidFill>
              </a:rPr>
              <a:t>Heymann</a:t>
            </a:r>
            <a:r>
              <a:rPr lang="en-US" sz="1400" dirty="0">
                <a:solidFill>
                  <a:schemeClr val="tx1">
                    <a:lumMod val="65000"/>
                    <a:lumOff val="35000"/>
                  </a:schemeClr>
                </a:solidFill>
              </a:rPr>
              <a:t>, and Mathieu </a:t>
            </a:r>
            <a:r>
              <a:rPr lang="en-US" sz="1400" dirty="0" err="1">
                <a:solidFill>
                  <a:schemeClr val="tx1">
                    <a:lumMod val="65000"/>
                    <a:lumOff val="35000"/>
                  </a:schemeClr>
                </a:solidFill>
              </a:rPr>
              <a:t>Jacomy</a:t>
            </a:r>
            <a:r>
              <a:rPr lang="en-US" sz="1400" dirty="0">
                <a:solidFill>
                  <a:schemeClr val="tx1">
                    <a:lumMod val="65000"/>
                    <a:lumOff val="35000"/>
                  </a:schemeClr>
                </a:solidFill>
              </a:rPr>
              <a:t>. "Gephi: an open source software for exploring and manipulating networks." ICWSM 8 (2009): 361-362</a:t>
            </a:r>
            <a:r>
              <a:rPr lang="en-US" sz="1400" dirty="0" smtClean="0">
                <a:solidFill>
                  <a:schemeClr val="tx1">
                    <a:lumMod val="65000"/>
                    <a:lumOff val="35000"/>
                  </a:schemeClr>
                </a:solidFill>
              </a:rPr>
              <a:t>.</a:t>
            </a:r>
          </a:p>
          <a:p>
            <a:pPr algn="just"/>
            <a:r>
              <a:rPr lang="en-US" sz="1400" baseline="30000" dirty="0" smtClean="0">
                <a:solidFill>
                  <a:schemeClr val="tx1">
                    <a:lumMod val="65000"/>
                    <a:lumOff val="35000"/>
                  </a:schemeClr>
                </a:solidFill>
              </a:rPr>
              <a:t>1</a:t>
            </a:r>
            <a:r>
              <a:rPr lang="en-US" sz="1400" dirty="0">
                <a:solidFill>
                  <a:schemeClr val="tx1">
                    <a:lumMod val="65000"/>
                    <a:lumOff val="35000"/>
                  </a:schemeClr>
                </a:solidFill>
              </a:rPr>
              <a:t> https://</a:t>
            </a:r>
            <a:r>
              <a:rPr lang="en-US" sz="1400" dirty="0" err="1">
                <a:solidFill>
                  <a:schemeClr val="tx1">
                    <a:lumMod val="65000"/>
                    <a:lumOff val="35000"/>
                  </a:schemeClr>
                </a:solidFill>
              </a:rPr>
              <a:t>www.govtrack.us</a:t>
            </a:r>
            <a:r>
              <a:rPr lang="en-US" sz="1400" dirty="0">
                <a:solidFill>
                  <a:schemeClr val="tx1">
                    <a:lumMod val="65000"/>
                    <a:lumOff val="35000"/>
                  </a:schemeClr>
                </a:solidFill>
              </a:rPr>
              <a:t>/congress/members/report-cards/2013/senate/ideology</a:t>
            </a:r>
            <a:endParaRPr lang="en-US" sz="1400" baseline="30000" dirty="0" smtClean="0">
              <a:solidFill>
                <a:schemeClr val="tx1">
                  <a:lumMod val="65000"/>
                  <a:lumOff val="35000"/>
                </a:schemeClr>
              </a:solidFill>
            </a:endParaRPr>
          </a:p>
        </p:txBody>
      </p:sp>
      <p:pic>
        <p:nvPicPr>
          <p:cNvPr id="25" name="Picture 24" descr="Newsworthy Events Commentated (Tweeted About) by 113th US Congress (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3400" y="21793200"/>
            <a:ext cx="8229600" cy="16459200"/>
          </a:xfrm>
          <a:prstGeom prst="rect">
            <a:avLst/>
          </a:prstGeom>
        </p:spPr>
      </p:pic>
      <p:graphicFrame>
        <p:nvGraphicFramePr>
          <p:cNvPr id="34" name="Table 33"/>
          <p:cNvGraphicFramePr>
            <a:graphicFrameLocks noGrp="1"/>
          </p:cNvGraphicFramePr>
          <p:nvPr>
            <p:extLst>
              <p:ext uri="{D42A27DB-BD31-4B8C-83A1-F6EECF244321}">
                <p14:modId xmlns:p14="http://schemas.microsoft.com/office/powerpoint/2010/main" val="3510131840"/>
              </p:ext>
            </p:extLst>
          </p:nvPr>
        </p:nvGraphicFramePr>
        <p:xfrm>
          <a:off x="9372600" y="18417064"/>
          <a:ext cx="6705600" cy="17795240"/>
        </p:xfrm>
        <a:graphic>
          <a:graphicData uri="http://schemas.openxmlformats.org/drawingml/2006/table">
            <a:tbl>
              <a:tblPr firstRow="1" lastCol="1">
                <a:tableStyleId>{9D7B26C5-4107-4FEC-AEDC-1716B250A1EF}</a:tableStyleId>
              </a:tblPr>
              <a:tblGrid>
                <a:gridCol w="5029200"/>
                <a:gridCol w="1020417"/>
                <a:gridCol w="655983"/>
              </a:tblGrid>
              <a:tr h="190500">
                <a:tc>
                  <a:txBody>
                    <a:bodyPr/>
                    <a:lstStyle/>
                    <a:p>
                      <a:pPr algn="l" fontAlgn="b"/>
                      <a:r>
                        <a:rPr lang="en-US" sz="1800" u="none" strike="noStrike" dirty="0" smtClean="0">
                          <a:effectLst/>
                        </a:rPr>
                        <a:t>Title</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u="none" strike="noStrike" dirty="0" smtClean="0">
                          <a:effectLst/>
                        </a:rPr>
                        <a:t>Date</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u="none" strike="noStrike" dirty="0">
                          <a:effectLst/>
                        </a:rPr>
                        <a:t>D - R</a:t>
                      </a:r>
                      <a:endParaRPr lang="en-US" sz="1800" b="0" i="0" u="none" strike="noStrike" dirty="0">
                        <a:solidFill>
                          <a:srgbClr val="000000"/>
                        </a:solidFill>
                        <a:effectLst/>
                        <a:latin typeface="Calibri"/>
                      </a:endParaRPr>
                    </a:p>
                  </a:txBody>
                  <a:tcPr marL="12700" marR="12700" marT="12700" marB="0" anchor="b"/>
                </a:tc>
              </a:tr>
              <a:tr h="190500">
                <a:tc>
                  <a:txBody>
                    <a:bodyPr/>
                    <a:lstStyle/>
                    <a:p>
                      <a:pPr algn="l" fontAlgn="b"/>
                      <a:r>
                        <a:rPr lang="en-US" sz="1800" u="none" strike="noStrike" dirty="0">
                          <a:effectLst/>
                        </a:rPr>
                        <a:t>Republicans call Obama executive action illegal</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11/20/14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dirty="0">
                          <a:effectLst/>
                        </a:rPr>
                        <a:t>Tweeps wish US’ 40th </a:t>
                      </a:r>
                      <a:r>
                        <a:rPr lang="en-US" sz="1800" u="none" strike="noStrike" dirty="0" err="1">
                          <a:effectLst/>
                        </a:rPr>
                        <a:t>prez</a:t>
                      </a:r>
                      <a:r>
                        <a:rPr lang="en-US" sz="1800" u="none" strike="noStrike" dirty="0">
                          <a:effectLst/>
                        </a:rPr>
                        <a:t> a happy birthday</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2/6/14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dirty="0">
                          <a:effectLst/>
                        </a:rPr>
                        <a:t>Sign up trouble? WH extends deadline again</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3/25/14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dirty="0">
                          <a:effectLst/>
                        </a:rPr>
                        <a:t>Britain’s Iron Lady dies of stroke at 87</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4/8/13</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-8</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Late filers beware: The taxman cometh</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4/15/14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-8</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SCOTUS rules for prayer at public meetings</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5/5/14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-7</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National Day of Prayer offers controversy, unity</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5/1/14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GOP calls for ‘permanent delay’ of ObamaCare</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7/10/13</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WH may not cooperate with Benghazi probe</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5/5/14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Repubs squelch short-term budget fix</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2/5/13</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Shinseki resigns from VA following apology</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5/30/14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Boehner pressed for Obamacare alternative</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12/3/13</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Sudan detains Christian woman after release</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6/24/14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dirty="0">
                          <a:effectLst/>
                        </a:rPr>
                        <a:t>214 days later: Mexican court frees </a:t>
                      </a:r>
                      <a:r>
                        <a:rPr lang="en-US" sz="1800" u="none" strike="noStrike" dirty="0" err="1">
                          <a:effectLst/>
                        </a:rPr>
                        <a:t>Tahmooressi</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11/1/14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Obama extends to 2016 ACA employer mandate</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2/10/14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Obamacare head steps down from HHS</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4/10/14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Vets at WWII Memorial become props in dispute</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10/2/13</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SCOTUS curbs Obama’s recess appointments</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6/26/14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After IG report, calls for Shinseki to resign</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5/28/14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A Presidential icon, now gone for a decade</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6/5/14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CBO: O’care kills equivalent of 2M jobs</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2/4/14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House holds Lerner in contempt of Congress</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5/7/14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March for Life continues despite cold weather</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1/22/14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dirty="0">
                          <a:effectLst/>
                        </a:rPr>
                        <a:t>House Republicans push Benghazi committee</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5/8/14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Obamacare’s employer mandates delayed</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7/2/13</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GOP to form special Benghazi committee</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5/2/14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Thousands gather on Washington Mall</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2/17/13</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Will beheadings become call to action for Obama?</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9/2/14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O’care figures frustrate pro’bama fact checkers</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a:effectLst/>
                        </a:rPr>
                        <a:t>2/24/14</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r>
                        <a:rPr lang="en-US" sz="1800" u="none" strike="noStrike">
                          <a:effectLst/>
                        </a:rPr>
                        <a:t>IRS to investigators: Can’t find Lerner’s emails</a:t>
                      </a:r>
                      <a:endParaRPr lang="en-US" sz="1800" b="0" i="0" u="none" strike="noStrike">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6/13/14</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12700" marR="12700" marT="12700" marB="0" anchor="b">
                    <a:solidFill>
                      <a:schemeClr val="accent2">
                        <a:lumMod val="40000"/>
                        <a:lumOff val="60000"/>
                      </a:schemeClr>
                    </a:solidFill>
                  </a:tcPr>
                </a:tc>
              </a:tr>
              <a:tr h="190500">
                <a:tc>
                  <a:txBody>
                    <a:bodyPr/>
                    <a:lstStyle/>
                    <a:p>
                      <a:pPr algn="l" fontAlgn="b"/>
                      <a:endParaRPr lang="en-US" sz="1800" b="0" i="0" u="none" strike="noStrike">
                        <a:solidFill>
                          <a:srgbClr val="000000"/>
                        </a:solidFill>
                        <a:effectLst/>
                        <a:latin typeface="Calibri"/>
                      </a:endParaRPr>
                    </a:p>
                  </a:txBody>
                  <a:tcPr marL="12700" marR="12700" marT="12700" marB="0" anchor="b"/>
                </a:tc>
                <a:tc>
                  <a:txBody>
                    <a:bodyPr/>
                    <a:lstStyle/>
                    <a:p>
                      <a:pPr algn="l" fontAlgn="b"/>
                      <a:endParaRPr lang="en-US" sz="1800" b="0" i="0" u="none" strike="noStrike">
                        <a:solidFill>
                          <a:srgbClr val="000000"/>
                        </a:solidFill>
                        <a:effectLst/>
                        <a:latin typeface="Calibri"/>
                      </a:endParaRPr>
                    </a:p>
                  </a:txBody>
                  <a:tcPr marL="12700" marR="12700" marT="12700" marB="0" anchor="b"/>
                </a:tc>
                <a:tc>
                  <a:txBody>
                    <a:bodyPr/>
                    <a:lstStyle/>
                    <a:p>
                      <a:pPr algn="l" fontAlgn="b"/>
                      <a:r>
                        <a:rPr lang="en-US" sz="1800" u="none" strike="noStrike">
                          <a:effectLst/>
                        </a:rPr>
                        <a:t>..</a:t>
                      </a:r>
                      <a:endParaRPr lang="en-US" sz="1800" b="0" i="0" u="none" strike="noStrike">
                        <a:solidFill>
                          <a:srgbClr val="000000"/>
                        </a:solidFill>
                        <a:effectLst/>
                        <a:latin typeface="Calibri"/>
                      </a:endParaRPr>
                    </a:p>
                  </a:txBody>
                  <a:tcPr marL="12700" marR="12700" marT="12700" marB="0" anchor="b"/>
                </a:tc>
              </a:tr>
              <a:tr h="190500">
                <a:tc>
                  <a:txBody>
                    <a:bodyPr/>
                    <a:lstStyle/>
                    <a:p>
                      <a:pPr algn="l" fontAlgn="b"/>
                      <a:r>
                        <a:rPr lang="en-US" sz="1800" u="none" strike="noStrike" dirty="0">
                          <a:effectLst/>
                        </a:rPr>
                        <a:t>Gun control in focus 2 years after Sandy Hook</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12/14/14</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8</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Senate advances bill to extend jobless aid</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1/7/14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8</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SOTU puts spotlight on min. wage, gender gap</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1/29/14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8</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dirty="0">
                          <a:effectLst/>
                        </a:rPr>
                        <a:t>Obama to governors: ‘sequester hurts states’</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2/25/13</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9</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Paycheck Fairness Act voted down by GOP</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4/9/14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9</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Secret US-China climate agreement unveiled</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11/12/14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9</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Senate’s unemployment bill defeated by 1 vote</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2/6/14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9</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Exec. order ends federal LGBT job discrimination</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7/21/14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9</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Politicos, businesses thank teachers, nurses</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5/6/14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9</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Sundown ushers in the Jewish New Year</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9/24/14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LGBT non-discrimination act clears Senate hurdle</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11/4/13</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Nobel Peace Prize goes to child rights activists</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10/10/14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World AIDS Day to raise awareness, funds</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12/1/14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dirty="0">
                          <a:effectLst/>
                        </a:rPr>
                        <a:t>Obama to tackle LGBT job discrimination</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6/16/14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11</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Military sexual assault bill rejected by Senate</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3/6/14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11</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ENDA clears first hurdle, Senate votes 64-32</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11/7/13</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11</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#WomensEqualityDay marks suffrage anniv.</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8/26/14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11</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Renowned poet, author Maya Angelou dies</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5/28/14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‘Not My Boss’ Business Act’ shot down in Senate</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7/16/14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College affordability makes Dem agenda</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5/5/14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SCOTUS rules in favor of Hobby Lobby</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6/30/14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The Civil Rights Act of 1964 turns 50</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7/2/14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SCOTUS ends overall campaign donor limits</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4/2/14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Deportation to focus on ‘felons not families’</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11/20/14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13</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Earth Day observers consider climate change</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4/21/14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13</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Dems tweet support for ‘Not My Boss’ Business’</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7/14/14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13</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Dems host climate-change talk-a-thon</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3/10/14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15</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dirty="0">
                          <a:effectLst/>
                        </a:rPr>
                        <a:t>Senate passes 5-month UI extension</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4/7/14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17</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dirty="0">
                          <a:effectLst/>
                        </a:rPr>
                        <a:t>Dems’ attempt to raise minimum wage fails</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4/30/14</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18</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r h="190500">
                <a:tc>
                  <a:txBody>
                    <a:bodyPr/>
                    <a:lstStyle/>
                    <a:p>
                      <a:pPr algn="l" fontAlgn="b"/>
                      <a:r>
                        <a:rPr lang="en-US" sz="1800" u="none" strike="noStrike">
                          <a:effectLst/>
                        </a:rPr>
                        <a:t>Dems push #EqualPay bill on Equal Pay Day</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a:effectLst/>
                        </a:rPr>
                        <a:t>4/8/14</a:t>
                      </a:r>
                      <a:endParaRPr lang="en-US" sz="1800" b="0" i="0" u="none" strike="noStrike">
                        <a:solidFill>
                          <a:srgbClr val="000000"/>
                        </a:solidFill>
                        <a:effectLst/>
                        <a:latin typeface="Calibri"/>
                      </a:endParaRPr>
                    </a:p>
                  </a:txBody>
                  <a:tcPr marL="12700" marR="12700" marT="12700" marB="0" anchor="b">
                    <a:solidFill>
                      <a:schemeClr val="accent1">
                        <a:lumMod val="40000"/>
                        <a:lumOff val="60000"/>
                      </a:schemeClr>
                    </a:solidFill>
                  </a:tcPr>
                </a:tc>
                <a:tc>
                  <a:txBody>
                    <a:bodyPr/>
                    <a:lstStyle/>
                    <a:p>
                      <a:pPr algn="r" fontAlgn="b"/>
                      <a:r>
                        <a:rPr lang="en-US" sz="1800" u="none" strike="noStrike" dirty="0">
                          <a:effectLst/>
                        </a:rPr>
                        <a:t>19</a:t>
                      </a:r>
                      <a:endParaRPr lang="en-US" sz="1800" b="0" i="0" u="none" strike="noStrike" dirty="0">
                        <a:solidFill>
                          <a:srgbClr val="000000"/>
                        </a:solidFill>
                        <a:effectLst/>
                        <a:latin typeface="Calibri"/>
                      </a:endParaRPr>
                    </a:p>
                  </a:txBody>
                  <a:tcPr marL="12700" marR="12700" marT="12700" marB="0" anchor="b">
                    <a:solidFill>
                      <a:schemeClr val="accent1">
                        <a:lumMod val="40000"/>
                        <a:lumOff val="60000"/>
                      </a:schemeClr>
                    </a:solidFill>
                  </a:tcPr>
                </a:tc>
              </a:tr>
            </a:tbl>
          </a:graphicData>
        </a:graphic>
      </p:graphicFrame>
      <p:pic>
        <p:nvPicPr>
          <p:cNvPr id="38" name="Picture 37" descr="diff.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258300" y="12801600"/>
            <a:ext cx="7658100" cy="5105400"/>
          </a:xfrm>
          <a:prstGeom prst="rect">
            <a:avLst/>
          </a:prstGeom>
        </p:spPr>
      </p:pic>
      <p:grpSp>
        <p:nvGrpSpPr>
          <p:cNvPr id="40" name="Group 39"/>
          <p:cNvGrpSpPr/>
          <p:nvPr/>
        </p:nvGrpSpPr>
        <p:grpSpPr>
          <a:xfrm>
            <a:off x="16459200" y="23793510"/>
            <a:ext cx="16145624" cy="12249090"/>
            <a:chOff x="16459200" y="21715750"/>
            <a:chExt cx="16145624" cy="12249090"/>
          </a:xfrm>
        </p:grpSpPr>
        <p:pic>
          <p:nvPicPr>
            <p:cNvPr id="32" name="Picture 31" descr="Modularity_Labeled.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59200" y="21715750"/>
              <a:ext cx="16145624" cy="10820400"/>
            </a:xfrm>
            <a:prstGeom prst="rect">
              <a:avLst/>
            </a:prstGeom>
          </p:spPr>
        </p:pic>
        <p:sp>
          <p:nvSpPr>
            <p:cNvPr id="53" name="Rectangle 52"/>
            <p:cNvSpPr/>
            <p:nvPr/>
          </p:nvSpPr>
          <p:spPr>
            <a:xfrm>
              <a:off x="16611600" y="32395180"/>
              <a:ext cx="15468600" cy="1569660"/>
            </a:xfrm>
            <a:prstGeom prst="rect">
              <a:avLst/>
            </a:prstGeom>
          </p:spPr>
          <p:txBody>
            <a:bodyPr wrap="square">
              <a:spAutoFit/>
            </a:bodyPr>
            <a:lstStyle/>
            <a:p>
              <a:pPr algn="just">
                <a:spcAft>
                  <a:spcPts val="1200"/>
                </a:spcAft>
              </a:pPr>
              <a:r>
                <a:rPr lang="en-US" sz="2400" dirty="0" smtClean="0">
                  <a:solidFill>
                    <a:schemeClr val="tx1">
                      <a:lumMod val="65000"/>
                      <a:lumOff val="35000"/>
                    </a:schemeClr>
                  </a:solidFill>
                </a:rPr>
                <a:t>Node colors represent the groups identified by the community detection algorithm. The three MCs in the rectangles are the ones whose groups are misidentified.</a:t>
              </a:r>
              <a:r>
                <a:rPr lang="en-US" sz="2400" dirty="0">
                  <a:solidFill>
                    <a:schemeClr val="tx1">
                      <a:lumMod val="65000"/>
                      <a:lumOff val="35000"/>
                    </a:schemeClr>
                  </a:solidFill>
                </a:rPr>
                <a:t> </a:t>
              </a:r>
              <a:r>
                <a:rPr lang="en-US" sz="2400" dirty="0" smtClean="0">
                  <a:solidFill>
                    <a:schemeClr val="tx1">
                      <a:lumMod val="65000"/>
                      <a:lumOff val="35000"/>
                    </a:schemeClr>
                  </a:solidFill>
                </a:rPr>
                <a:t>Regarding to them, although Sen. </a:t>
              </a:r>
              <a:r>
                <a:rPr lang="en-US" sz="2400" dirty="0">
                  <a:solidFill>
                    <a:schemeClr val="tx1">
                      <a:lumMod val="65000"/>
                      <a:lumOff val="35000"/>
                    </a:schemeClr>
                  </a:solidFill>
                </a:rPr>
                <a:t>Collins is a </a:t>
              </a:r>
              <a:r>
                <a:rPr lang="en-US" sz="2400" dirty="0" smtClean="0">
                  <a:solidFill>
                    <a:schemeClr val="tx1">
                      <a:lumMod val="65000"/>
                      <a:lumOff val="35000"/>
                    </a:schemeClr>
                  </a:solidFill>
                </a:rPr>
                <a:t>Republican, </a:t>
              </a:r>
              <a:r>
                <a:rPr lang="en-US" sz="2400" dirty="0">
                  <a:solidFill>
                    <a:schemeClr val="tx1">
                      <a:lumMod val="65000"/>
                      <a:lumOff val="35000"/>
                    </a:schemeClr>
                  </a:solidFill>
                </a:rPr>
                <a:t>she is listed as a Democrat </a:t>
              </a:r>
              <a:r>
                <a:rPr lang="en-US" sz="2400" dirty="0" smtClean="0">
                  <a:solidFill>
                    <a:schemeClr val="tx1">
                      <a:lumMod val="65000"/>
                      <a:lumOff val="35000"/>
                    </a:schemeClr>
                  </a:solidFill>
                </a:rPr>
                <a:t>in an ideology </a:t>
              </a:r>
              <a:r>
                <a:rPr lang="en-US" sz="2400" dirty="0">
                  <a:solidFill>
                    <a:schemeClr val="tx1">
                      <a:lumMod val="65000"/>
                      <a:lumOff val="35000"/>
                    </a:schemeClr>
                  </a:solidFill>
                </a:rPr>
                <a:t>scores </a:t>
              </a:r>
              <a:r>
                <a:rPr lang="en-US" sz="2400" dirty="0" smtClean="0">
                  <a:solidFill>
                    <a:schemeClr val="tx1">
                      <a:lumMod val="65000"/>
                      <a:lumOff val="35000"/>
                    </a:schemeClr>
                  </a:solidFill>
                </a:rPr>
                <a:t>list</a:t>
              </a:r>
              <a:r>
                <a:rPr lang="en-US" sz="2400" baseline="30000" dirty="0" smtClean="0">
                  <a:solidFill>
                    <a:schemeClr val="tx1">
                      <a:lumMod val="65000"/>
                      <a:lumOff val="35000"/>
                    </a:schemeClr>
                  </a:solidFill>
                </a:rPr>
                <a:t>1 </a:t>
              </a:r>
              <a:r>
                <a:rPr lang="en-US" sz="2400" dirty="0" smtClean="0">
                  <a:solidFill>
                    <a:schemeClr val="tx1">
                      <a:lumMod val="65000"/>
                      <a:lumOff val="35000"/>
                    </a:schemeClr>
                  </a:solidFill>
                </a:rPr>
                <a:t>as </a:t>
              </a:r>
              <a:r>
                <a:rPr lang="en-US" sz="2400" dirty="0">
                  <a:solidFill>
                    <a:schemeClr val="tx1">
                      <a:lumMod val="65000"/>
                      <a:lumOff val="35000"/>
                    </a:schemeClr>
                  </a:solidFill>
                </a:rPr>
                <a:t>well. </a:t>
              </a:r>
              <a:r>
                <a:rPr lang="en-US" sz="2400" dirty="0" smtClean="0">
                  <a:solidFill>
                    <a:schemeClr val="tx1">
                      <a:lumMod val="65000"/>
                      <a:lumOff val="35000"/>
                    </a:schemeClr>
                  </a:solidFill>
                </a:rPr>
                <a:t>Sen. Levin was the Chairman </a:t>
              </a:r>
              <a:r>
                <a:rPr lang="en-US" sz="2400" dirty="0">
                  <a:solidFill>
                    <a:schemeClr val="tx1">
                      <a:lumMod val="65000"/>
                      <a:lumOff val="35000"/>
                    </a:schemeClr>
                  </a:solidFill>
                </a:rPr>
                <a:t>of the </a:t>
              </a:r>
              <a:r>
                <a:rPr lang="en-US" sz="2400" dirty="0" smtClean="0">
                  <a:solidFill>
                    <a:schemeClr val="tx1">
                      <a:lumMod val="65000"/>
                      <a:lumOff val="35000"/>
                    </a:schemeClr>
                  </a:solidFill>
                </a:rPr>
                <a:t>Armed Services committee, so commented on related issues which is “owned” by the Republicans.</a:t>
              </a:r>
              <a:endParaRPr lang="en-US" sz="2400" dirty="0">
                <a:solidFill>
                  <a:schemeClr val="tx1">
                    <a:lumMod val="65000"/>
                    <a:lumOff val="35000"/>
                  </a:schemeClr>
                </a:solidFill>
              </a:endParaRPr>
            </a:p>
          </p:txBody>
        </p:sp>
      </p:grpSp>
      <p:pic>
        <p:nvPicPr>
          <p:cNvPr id="22" name="Picture 21" descr="ThePlazz-Screensho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3402" y="11658600"/>
            <a:ext cx="8221723" cy="9296400"/>
          </a:xfrm>
          <a:prstGeom prst="rect">
            <a:avLst/>
          </a:prstGeom>
        </p:spPr>
      </p:pic>
      <p:sp>
        <p:nvSpPr>
          <p:cNvPr id="41" name="Rectangle 40"/>
          <p:cNvSpPr/>
          <p:nvPr/>
        </p:nvSpPr>
        <p:spPr>
          <a:xfrm>
            <a:off x="9296400" y="36313408"/>
            <a:ext cx="6858000" cy="1938992"/>
          </a:xfrm>
          <a:prstGeom prst="rect">
            <a:avLst/>
          </a:prstGeom>
        </p:spPr>
        <p:txBody>
          <a:bodyPr wrap="square">
            <a:spAutoFit/>
          </a:bodyPr>
          <a:lstStyle/>
          <a:p>
            <a:pPr algn="just">
              <a:spcAft>
                <a:spcPts val="1200"/>
              </a:spcAft>
            </a:pPr>
            <a:r>
              <a:rPr lang="en-US" sz="2400" dirty="0" smtClean="0">
                <a:solidFill>
                  <a:schemeClr val="tx1">
                    <a:lumMod val="65000"/>
                    <a:lumOff val="35000"/>
                  </a:schemeClr>
                </a:solidFill>
              </a:rPr>
              <a:t>Column 1 is the title of the news article published by </a:t>
            </a:r>
            <a:r>
              <a:rPr lang="en-US" sz="2400" dirty="0" err="1" smtClean="0">
                <a:solidFill>
                  <a:schemeClr val="tx1">
                    <a:lumMod val="65000"/>
                    <a:lumOff val="35000"/>
                  </a:schemeClr>
                </a:solidFill>
              </a:rPr>
              <a:t>ThePlazz</a:t>
            </a:r>
            <a:r>
              <a:rPr lang="en-US" sz="2400" dirty="0" smtClean="0">
                <a:solidFill>
                  <a:schemeClr val="tx1">
                    <a:lumMod val="65000"/>
                    <a:lumOff val="35000"/>
                  </a:schemeClr>
                </a:solidFill>
              </a:rPr>
              <a:t> website to cover the event</a:t>
            </a:r>
            <a:r>
              <a:rPr lang="en-US" sz="2400" dirty="0">
                <a:solidFill>
                  <a:schemeClr val="tx1">
                    <a:lumMod val="65000"/>
                    <a:lumOff val="35000"/>
                  </a:schemeClr>
                </a:solidFill>
              </a:rPr>
              <a:t>. the 2</a:t>
            </a:r>
            <a:r>
              <a:rPr lang="en-US" sz="2400" baseline="30000" dirty="0">
                <a:solidFill>
                  <a:schemeClr val="tx1">
                    <a:lumMod val="65000"/>
                    <a:lumOff val="35000"/>
                  </a:schemeClr>
                </a:solidFill>
              </a:rPr>
              <a:t>nd</a:t>
            </a:r>
            <a:r>
              <a:rPr lang="en-US" sz="2400" dirty="0">
                <a:solidFill>
                  <a:schemeClr val="tx1">
                    <a:lumMod val="65000"/>
                    <a:lumOff val="35000"/>
                  </a:schemeClr>
                </a:solidFill>
              </a:rPr>
              <a:t> column is the </a:t>
            </a:r>
            <a:r>
              <a:rPr lang="en-US" sz="2400" dirty="0" smtClean="0">
                <a:solidFill>
                  <a:schemeClr val="tx1">
                    <a:lumMod val="65000"/>
                    <a:lumOff val="35000"/>
                  </a:schemeClr>
                </a:solidFill>
              </a:rPr>
              <a:t>date of the news published. The 3</a:t>
            </a:r>
            <a:r>
              <a:rPr lang="en-US" sz="2400" baseline="30000" dirty="0" smtClean="0">
                <a:solidFill>
                  <a:schemeClr val="tx1">
                    <a:lumMod val="65000"/>
                    <a:lumOff val="35000"/>
                  </a:schemeClr>
                </a:solidFill>
              </a:rPr>
              <a:t>rd</a:t>
            </a:r>
            <a:r>
              <a:rPr lang="en-US" sz="2400" dirty="0" smtClean="0">
                <a:solidFill>
                  <a:schemeClr val="tx1">
                    <a:lumMod val="65000"/>
                    <a:lumOff val="35000"/>
                  </a:schemeClr>
                </a:solidFill>
              </a:rPr>
              <a:t> column shows the difference of the group members (MCs) commentated on the event. </a:t>
            </a:r>
            <a:endParaRPr lang="en-US" sz="2400" dirty="0">
              <a:solidFill>
                <a:schemeClr val="tx1">
                  <a:lumMod val="65000"/>
                  <a:lumOff val="35000"/>
                </a:schemeClr>
              </a:solidFill>
            </a:endParaRPr>
          </a:p>
        </p:txBody>
      </p:sp>
      <p:sp>
        <p:nvSpPr>
          <p:cNvPr id="45" name="Rectangle 44"/>
          <p:cNvSpPr/>
          <p:nvPr/>
        </p:nvSpPr>
        <p:spPr>
          <a:xfrm>
            <a:off x="533400" y="20865405"/>
            <a:ext cx="8229600" cy="1384995"/>
          </a:xfrm>
          <a:prstGeom prst="rect">
            <a:avLst/>
          </a:prstGeom>
        </p:spPr>
        <p:txBody>
          <a:bodyPr wrap="square">
            <a:spAutoFit/>
          </a:bodyPr>
          <a:lstStyle/>
          <a:p>
            <a:pPr algn="just">
              <a:spcAft>
                <a:spcPts val="1200"/>
              </a:spcAft>
            </a:pPr>
            <a:r>
              <a:rPr lang="en-US" sz="2800" dirty="0" smtClean="0">
                <a:solidFill>
                  <a:schemeClr val="tx1">
                    <a:lumMod val="65000"/>
                    <a:lumOff val="35000"/>
                  </a:schemeClr>
                </a:solidFill>
              </a:rPr>
              <a:t>Screenshot of a news headline on </a:t>
            </a:r>
            <a:r>
              <a:rPr lang="en-US" sz="2800" dirty="0" err="1" smtClean="0">
                <a:solidFill>
                  <a:schemeClr val="tx1">
                    <a:lumMod val="65000"/>
                    <a:lumOff val="35000"/>
                  </a:schemeClr>
                </a:solidFill>
              </a:rPr>
              <a:t>ThePlazz</a:t>
            </a:r>
            <a:r>
              <a:rPr lang="en-US" sz="2800" dirty="0" smtClean="0">
                <a:solidFill>
                  <a:schemeClr val="tx1">
                    <a:lumMod val="65000"/>
                    <a:lumOff val="35000"/>
                  </a:schemeClr>
                </a:solidFill>
              </a:rPr>
              <a:t> news site; Newsmakers’ tweets related to the events are placed underneath the news article</a:t>
            </a:r>
            <a:endParaRPr lang="en-US" sz="2800" dirty="0">
              <a:solidFill>
                <a:schemeClr val="tx1">
                  <a:lumMod val="65000"/>
                  <a:lumOff val="35000"/>
                </a:schemeClr>
              </a:solidFill>
            </a:endParaRPr>
          </a:p>
        </p:txBody>
      </p:sp>
      <p:sp>
        <p:nvSpPr>
          <p:cNvPr id="46" name="Rectangle 45"/>
          <p:cNvSpPr/>
          <p:nvPr/>
        </p:nvSpPr>
        <p:spPr>
          <a:xfrm>
            <a:off x="16992600" y="13258800"/>
            <a:ext cx="8915400" cy="40386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45720" rIns="457200" bIns="45720" numCol="1" spcCol="0" rtlCol="0" fromWordArt="0" anchor="ctr" anchorCtr="0" forceAA="0" compatLnSpc="1">
            <a:prstTxWarp prst="textNoShape">
              <a:avLst/>
            </a:prstTxWarp>
            <a:noAutofit/>
          </a:bodyPr>
          <a:lstStyle/>
          <a:p>
            <a:pPr algn="just"/>
            <a:r>
              <a:rPr lang="en-US" sz="3200" b="1" dirty="0" smtClean="0">
                <a:solidFill>
                  <a:srgbClr val="FF0000"/>
                </a:solidFill>
              </a:rPr>
              <a:t>Interpretation of the Charts (RQ#1)</a:t>
            </a:r>
            <a:endParaRPr lang="en-US" sz="3200" b="1" dirty="0">
              <a:solidFill>
                <a:srgbClr val="FF0000"/>
              </a:solidFill>
            </a:endParaRPr>
          </a:p>
          <a:p>
            <a:pPr algn="just"/>
            <a:r>
              <a:rPr lang="en-US" sz="2800" dirty="0" smtClean="0">
                <a:solidFill>
                  <a:schemeClr val="tx1">
                    <a:lumMod val="65000"/>
                    <a:lumOff val="35000"/>
                  </a:schemeClr>
                </a:solidFill>
              </a:rPr>
              <a:t>The chart on the left shows the distribution of the comment count differences of the </a:t>
            </a:r>
            <a:r>
              <a:rPr lang="en-US" sz="2800" dirty="0">
                <a:solidFill>
                  <a:schemeClr val="tx1">
                    <a:lumMod val="65000"/>
                    <a:lumOff val="35000"/>
                  </a:schemeClr>
                </a:solidFill>
              </a:rPr>
              <a:t>parties (|D-R|</a:t>
            </a:r>
            <a:r>
              <a:rPr lang="en-US" sz="2800" dirty="0" smtClean="0">
                <a:solidFill>
                  <a:schemeClr val="tx1">
                    <a:lumMod val="65000"/>
                    <a:lumOff val="35000"/>
                  </a:schemeClr>
                </a:solidFill>
              </a:rPr>
              <a:t>) on the events</a:t>
            </a:r>
            <a:r>
              <a:rPr lang="en-US" sz="2800" dirty="0">
                <a:solidFill>
                  <a:schemeClr val="tx1">
                    <a:lumMod val="65000"/>
                    <a:lumOff val="35000"/>
                  </a:schemeClr>
                </a:solidFill>
              </a:rPr>
              <a:t>. </a:t>
            </a:r>
            <a:r>
              <a:rPr lang="en-US" sz="2800" dirty="0" smtClean="0">
                <a:solidFill>
                  <a:schemeClr val="tx1">
                    <a:lumMod val="65000"/>
                    <a:lumOff val="35000"/>
                  </a:schemeClr>
                </a:solidFill>
              </a:rPr>
              <a:t>As </a:t>
            </a:r>
            <a:r>
              <a:rPr lang="en-US" sz="2800" dirty="0">
                <a:solidFill>
                  <a:schemeClr val="tx1">
                    <a:lumMod val="65000"/>
                    <a:lumOff val="35000"/>
                  </a:schemeClr>
                </a:solidFill>
              </a:rPr>
              <a:t>the log-scaled y-axis </a:t>
            </a:r>
            <a:r>
              <a:rPr lang="en-US" sz="2800" dirty="0" smtClean="0">
                <a:solidFill>
                  <a:schemeClr val="tx1">
                    <a:lumMod val="65000"/>
                    <a:lumOff val="35000"/>
                  </a:schemeClr>
                </a:solidFill>
              </a:rPr>
              <a:t>suggests the </a:t>
            </a:r>
            <a:r>
              <a:rPr lang="en-US" sz="2800" dirty="0">
                <a:solidFill>
                  <a:schemeClr val="tx1">
                    <a:lumMod val="65000"/>
                    <a:lumOff val="35000"/>
                  </a:schemeClr>
                </a:solidFill>
              </a:rPr>
              <a:t>difference is </a:t>
            </a:r>
            <a:r>
              <a:rPr lang="en-US" sz="2800" dirty="0" smtClean="0">
                <a:solidFill>
                  <a:schemeClr val="tx1">
                    <a:lumMod val="65000"/>
                    <a:lumOff val="35000"/>
                  </a:schemeClr>
                </a:solidFill>
              </a:rPr>
              <a:t>minor (less than 2) on </a:t>
            </a:r>
            <a:r>
              <a:rPr lang="en-US" sz="2800" dirty="0">
                <a:solidFill>
                  <a:schemeClr val="tx1">
                    <a:lumMod val="65000"/>
                    <a:lumOff val="35000"/>
                  </a:schemeClr>
                </a:solidFill>
              </a:rPr>
              <a:t>most of the </a:t>
            </a:r>
            <a:r>
              <a:rPr lang="en-US" sz="2800" dirty="0" smtClean="0">
                <a:solidFill>
                  <a:schemeClr val="tx1">
                    <a:lumMod val="65000"/>
                    <a:lumOff val="35000"/>
                  </a:schemeClr>
                </a:solidFill>
              </a:rPr>
              <a:t>events. And in these cases, as plotted in the 3-D chart on the right</a:t>
            </a:r>
            <a:r>
              <a:rPr lang="en-US" sz="2800" dirty="0">
                <a:solidFill>
                  <a:schemeClr val="tx1">
                    <a:lumMod val="65000"/>
                    <a:lumOff val="35000"/>
                  </a:schemeClr>
                </a:solidFill>
              </a:rPr>
              <a:t>, most of the </a:t>
            </a:r>
            <a:r>
              <a:rPr lang="en-US" sz="2800" dirty="0" smtClean="0">
                <a:solidFill>
                  <a:schemeClr val="tx1">
                    <a:lumMod val="65000"/>
                    <a:lumOff val="35000"/>
                  </a:schemeClr>
                </a:solidFill>
              </a:rPr>
              <a:t>time the total (D+R) number </a:t>
            </a:r>
            <a:r>
              <a:rPr lang="en-US" sz="2800" smtClean="0">
                <a:solidFill>
                  <a:schemeClr val="tx1">
                    <a:lumMod val="65000"/>
                    <a:lumOff val="35000"/>
                  </a:schemeClr>
                </a:solidFill>
              </a:rPr>
              <a:t>of the comments </a:t>
            </a:r>
            <a:r>
              <a:rPr lang="en-US" sz="2800" dirty="0" smtClean="0">
                <a:solidFill>
                  <a:schemeClr val="tx1">
                    <a:lumMod val="65000"/>
                    <a:lumOff val="35000"/>
                  </a:schemeClr>
                </a:solidFill>
              </a:rPr>
              <a:t>on an event is no more </a:t>
            </a:r>
            <a:r>
              <a:rPr lang="en-US" sz="2800" dirty="0">
                <a:solidFill>
                  <a:schemeClr val="tx1">
                    <a:lumMod val="65000"/>
                    <a:lumOff val="35000"/>
                  </a:schemeClr>
                </a:solidFill>
              </a:rPr>
              <a:t>than </a:t>
            </a:r>
            <a:r>
              <a:rPr lang="en-US" sz="2800" dirty="0" smtClean="0">
                <a:solidFill>
                  <a:schemeClr val="tx1">
                    <a:lumMod val="65000"/>
                    <a:lumOff val="35000"/>
                  </a:schemeClr>
                </a:solidFill>
              </a:rPr>
              <a:t>5. </a:t>
            </a:r>
            <a:endParaRPr lang="en-US" sz="2800" baseline="30000" dirty="0" smtClean="0">
              <a:solidFill>
                <a:schemeClr val="tx1">
                  <a:lumMod val="65000"/>
                  <a:lumOff val="35000"/>
                </a:schemeClr>
              </a:solidFill>
            </a:endParaRPr>
          </a:p>
        </p:txBody>
      </p:sp>
    </p:spTree>
    <p:extLst>
      <p:ext uri="{BB962C8B-B14F-4D97-AF65-F5344CB8AC3E}">
        <p14:creationId xmlns:p14="http://schemas.microsoft.com/office/powerpoint/2010/main" val="4390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13304</TotalTime>
  <Words>1583</Words>
  <Application>Microsoft Office PowerPoint</Application>
  <PresentationFormat>Custom</PresentationFormat>
  <Paragraphs>222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Janusz Wojtusiak</dc:creator>
  <cp:lastModifiedBy>Talha Oz</cp:lastModifiedBy>
  <cp:revision>205</cp:revision>
  <cp:lastPrinted>2014-05-28T18:40:20Z</cp:lastPrinted>
  <dcterms:created xsi:type="dcterms:W3CDTF">2011-12-03T03:19:26Z</dcterms:created>
  <dcterms:modified xsi:type="dcterms:W3CDTF">2015-06-25T19:22:01Z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1544201928</vt:i4>
  </property>
  <property fmtid="{D5CDD505-2E9C-101B-9397-08002B2CF9AE}" pid="3" name="_NewReviewCycle">
    <vt:lpwstr/>
  </property>
  <property fmtid="{D5CDD505-2E9C-101B-9397-08002B2CF9AE}" pid="4" name="_EmailSubject">
    <vt:lpwstr>poster</vt:lpwstr>
  </property>
  <property fmtid="{D5CDD505-2E9C-101B-9397-08002B2CF9AE}" pid="5" name="_AuthorEmail">
    <vt:lpwstr>jwojt@mli.gmu.edu</vt:lpwstr>
  </property>
  <property fmtid="{D5CDD505-2E9C-101B-9397-08002B2CF9AE}" pid="6" name="_AuthorEmailDisplayName">
    <vt:lpwstr>Janusz Wojtusiak</vt:lpwstr>
  </property>
  <property fmtid="{D5CDD505-2E9C-101B-9397-08002B2CF9AE}" pid="7" name="_PreviousAdHocReviewCycleID">
    <vt:i4>1055485416</vt:i4>
  </property>
</Properties>
</file>