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1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tif" ContentType="image/tiff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402EB9F-D626-4DD4-848F-B9B8B1851578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AD4D7A5-5F0D-4C0D-BB58-53209FF0E81B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Kafka is deployed as cluster of Kafka brokers.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AWS cross-region deployment of two clusters of Kafka with replication index of 3 achieving durability comparable to S3 (99.999999999%)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D653B9B-D86D-4C8A-9D0C-2EF5939946AA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34124F0-39F0-491A-A50A-14F0F803B24D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5687B45-0D40-49FC-BBF2-A4E1098E2F89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Producer API allows an application to publish a stream of records to one or more Kafka topics.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 Consumer API allows an application to subscribe to one or more topics and process the stream of records produced to them.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 Streams API allows an application to act as a stream processor, consuming an input stream from one or more topics and producing an output stream to one or more output topics, effectively transforming the input streams to output streams.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Connector API allows building and running reusable producers or consumers that connect Kafka topics to existing applications or data systems. For example, a connector to a relational database might capture every change to a table.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F266808-0BF3-499B-B395-53A563ED41F2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B34C3CF-07DB-41E4-B8E2-612C4831AD25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15E88FF-CC26-49D0-938A-ACA8CC96329E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2435E91-C6A2-4CD9-9823-29B03552C460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How to break monolith into a set of cohesive and loosely coupled aggregates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An AGGREGATE is a cluster of associated objects that we treat as a unit for the purpose of data changes. External references are restricted to one member of the Aggregate, designated as the root. A set of consistency rules applies within the Aggregate's boundaries. Eric Evans 2003 DDD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Alberto Brandolini - It started like a tool for discovering Aggregates, then became a teaching tool for the DDD-illiterates. 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Prerequisite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Invite the right people – business, IT, UX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Provide unlimited modeling space – surface, markers, stickies 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Model a whole business line with domain events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- Establish Timeline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i="1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Domain events (verb at past tense)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i="1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Commands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Actors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Hot Spots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Aggregates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Bounded Context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8F77ECC-E0DA-486B-8687-C3ADB427EC93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D3D2222-C676-4671-A6B0-C9220F7EE159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59AAC7C-A896-42D1-9F7B-DBE70968FD4C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8C5ED1A-5952-4921-8238-4B624221DB14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4A978C4-AA43-4FCD-9479-CC8D1FFD32B2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Pros: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 reuse for Domain, utility functions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Stable, fast, tightly-coupled, synchronous inter-communication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Global Data Consistency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Highly methodical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Waterfall approach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Integration tests cover end-to-end system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Cons: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For big projects with a large teams – orchestration is very difficult. Few releases.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Mergers/Acquisitions – integration of monoliths usually done using ftp file transfer 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or enterprise integration tools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13DE804-2599-4E7B-9B91-F1566973ED54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service-oriented architecture (SOA) is a style of software design where services are provided to the other components by application components, through a communication protocol over a network.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Synchronous approach – REST/SOAP/XML-RPC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Pros: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Loose coupling of Design and Evolution of Implementation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Loose coupling of Service Contract and Data Schema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AF82D31-1E18-4340-BD97-E31CD845D874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7402B5D-345A-4D93-AAC7-3A6D97021DE0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Distributed Transaction supporting 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ACID – </a:t>
            </a:r>
            <a:r>
              <a:rPr b="1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Atomicity, Consistency, Isolation, Durability 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(rollback or compensation)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8C37725-CD0A-4B1C-88F6-94B09448C193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SOA came with set of technologies for Orchestration and Choreography – BPEL, BPMN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thinks grew out of control…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5B3ADF8-2ED6-4FCD-B266-29EE01D62AB7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Having Kafka base SDP with 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58BFEDD-863C-455D-AFF0-538FEB89B5EE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tif"/><Relationship Id="rId2" Type="http://schemas.openxmlformats.org/officeDocument/2006/relationships/hyperlink" Target="https://twitter.com/Werner/status/741673514567143424" TargetMode="External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332440" y="975960"/>
            <a:ext cx="7811280" cy="103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Event-Driven Microservices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673520" y="2022480"/>
            <a:ext cx="2523240" cy="7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Michael Lifshits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997200" y="235800"/>
            <a:ext cx="48290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Kafka Brokers/Topics/Partitions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2657520" y="1542960"/>
            <a:ext cx="2009160" cy="3885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"/>
          <p:cNvSpPr/>
          <p:nvPr/>
        </p:nvSpPr>
        <p:spPr>
          <a:xfrm>
            <a:off x="2712240" y="117360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Broker 1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2743200" y="1895400"/>
            <a:ext cx="1532880" cy="30376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5"/>
          <p:cNvSpPr/>
          <p:nvPr/>
        </p:nvSpPr>
        <p:spPr>
          <a:xfrm>
            <a:off x="2895480" y="2048040"/>
            <a:ext cx="1532880" cy="30376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6"/>
          <p:cNvSpPr/>
          <p:nvPr/>
        </p:nvSpPr>
        <p:spPr>
          <a:xfrm>
            <a:off x="3048120" y="2200320"/>
            <a:ext cx="1532880" cy="30376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7"/>
          <p:cNvSpPr/>
          <p:nvPr/>
        </p:nvSpPr>
        <p:spPr>
          <a:xfrm>
            <a:off x="3409200" y="2278440"/>
            <a:ext cx="8910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Topic 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8"/>
          <p:cNvSpPr/>
          <p:nvPr/>
        </p:nvSpPr>
        <p:spPr>
          <a:xfrm>
            <a:off x="3219480" y="2695680"/>
            <a:ext cx="1193400" cy="6375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Partition 0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9"/>
          <p:cNvSpPr/>
          <p:nvPr/>
        </p:nvSpPr>
        <p:spPr>
          <a:xfrm>
            <a:off x="3217680" y="3524400"/>
            <a:ext cx="1193400" cy="6469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Partition 1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0"/>
          <p:cNvSpPr/>
          <p:nvPr/>
        </p:nvSpPr>
        <p:spPr>
          <a:xfrm>
            <a:off x="3201840" y="4362480"/>
            <a:ext cx="1193400" cy="6660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Partition 2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1"/>
          <p:cNvSpPr/>
          <p:nvPr/>
        </p:nvSpPr>
        <p:spPr>
          <a:xfrm>
            <a:off x="5057640" y="1523880"/>
            <a:ext cx="2009160" cy="3885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12"/>
          <p:cNvSpPr/>
          <p:nvPr/>
        </p:nvSpPr>
        <p:spPr>
          <a:xfrm>
            <a:off x="5112360" y="115452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Broker 2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3"/>
          <p:cNvSpPr/>
          <p:nvPr/>
        </p:nvSpPr>
        <p:spPr>
          <a:xfrm>
            <a:off x="5143680" y="1876320"/>
            <a:ext cx="1532880" cy="30376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4"/>
          <p:cNvSpPr/>
          <p:nvPr/>
        </p:nvSpPr>
        <p:spPr>
          <a:xfrm>
            <a:off x="5295960" y="2028960"/>
            <a:ext cx="1532880" cy="30376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15"/>
          <p:cNvSpPr/>
          <p:nvPr/>
        </p:nvSpPr>
        <p:spPr>
          <a:xfrm>
            <a:off x="5448240" y="2181240"/>
            <a:ext cx="1532880" cy="30376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6"/>
          <p:cNvSpPr/>
          <p:nvPr/>
        </p:nvSpPr>
        <p:spPr>
          <a:xfrm>
            <a:off x="5601960" y="3533760"/>
            <a:ext cx="1193400" cy="6375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Partition 1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17"/>
          <p:cNvSpPr/>
          <p:nvPr/>
        </p:nvSpPr>
        <p:spPr>
          <a:xfrm>
            <a:off x="5624280" y="2657520"/>
            <a:ext cx="1193400" cy="6469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Partition 0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8"/>
          <p:cNvSpPr/>
          <p:nvPr/>
        </p:nvSpPr>
        <p:spPr>
          <a:xfrm>
            <a:off x="5601960" y="4362480"/>
            <a:ext cx="1193400" cy="6660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Partition 2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9"/>
          <p:cNvSpPr/>
          <p:nvPr/>
        </p:nvSpPr>
        <p:spPr>
          <a:xfrm>
            <a:off x="7534440" y="1485720"/>
            <a:ext cx="2009160" cy="3885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20"/>
          <p:cNvSpPr/>
          <p:nvPr/>
        </p:nvSpPr>
        <p:spPr>
          <a:xfrm>
            <a:off x="7589160" y="111672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Broker 3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1"/>
          <p:cNvSpPr/>
          <p:nvPr/>
        </p:nvSpPr>
        <p:spPr>
          <a:xfrm>
            <a:off x="7620120" y="1838160"/>
            <a:ext cx="1532880" cy="30376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2"/>
          <p:cNvSpPr/>
          <p:nvPr/>
        </p:nvSpPr>
        <p:spPr>
          <a:xfrm>
            <a:off x="7772400" y="1990800"/>
            <a:ext cx="1532880" cy="30376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3"/>
          <p:cNvSpPr/>
          <p:nvPr/>
        </p:nvSpPr>
        <p:spPr>
          <a:xfrm>
            <a:off x="7924680" y="2143080"/>
            <a:ext cx="1532880" cy="30376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24"/>
          <p:cNvSpPr/>
          <p:nvPr/>
        </p:nvSpPr>
        <p:spPr>
          <a:xfrm>
            <a:off x="8103960" y="4319640"/>
            <a:ext cx="1193400" cy="6375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Partition 2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5"/>
          <p:cNvSpPr/>
          <p:nvPr/>
        </p:nvSpPr>
        <p:spPr>
          <a:xfrm>
            <a:off x="8094600" y="3486240"/>
            <a:ext cx="1193400" cy="6469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Partition 1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6"/>
          <p:cNvSpPr/>
          <p:nvPr/>
        </p:nvSpPr>
        <p:spPr>
          <a:xfrm>
            <a:off x="8094600" y="2610000"/>
            <a:ext cx="1193400" cy="6660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Partition 0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7"/>
          <p:cNvSpPr/>
          <p:nvPr/>
        </p:nvSpPr>
        <p:spPr>
          <a:xfrm>
            <a:off x="5758920" y="2240640"/>
            <a:ext cx="8910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Topic 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8"/>
          <p:cNvSpPr/>
          <p:nvPr/>
        </p:nvSpPr>
        <p:spPr>
          <a:xfrm>
            <a:off x="8196480" y="2221560"/>
            <a:ext cx="8910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Topic 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9"/>
          <p:cNvSpPr/>
          <p:nvPr/>
        </p:nvSpPr>
        <p:spPr>
          <a:xfrm>
            <a:off x="1779480" y="6000840"/>
            <a:ext cx="2611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r>
              <a:rPr b="0" lang="en-CA" sz="18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Leader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b="0" lang="en-CA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replicas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137240" y="235800"/>
            <a:ext cx="20476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Kafka Topics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8" name="Picture 2" descr=""/>
          <p:cNvPicPr/>
          <p:nvPr/>
        </p:nvPicPr>
        <p:blipFill>
          <a:blip r:embed="rId1"/>
          <a:stretch/>
        </p:blipFill>
        <p:spPr>
          <a:xfrm>
            <a:off x="3489120" y="1924200"/>
            <a:ext cx="5335920" cy="342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118880" y="235800"/>
            <a:ext cx="2393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Kafka Partition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Picture 3" descr=""/>
          <p:cNvPicPr/>
          <p:nvPr/>
        </p:nvPicPr>
        <p:blipFill>
          <a:blip r:embed="rId1"/>
          <a:stretch/>
        </p:blipFill>
        <p:spPr>
          <a:xfrm>
            <a:off x="3200400" y="1469880"/>
            <a:ext cx="4825440" cy="388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3" descr=""/>
          <p:cNvPicPr/>
          <p:nvPr/>
        </p:nvPicPr>
        <p:blipFill>
          <a:blip r:embed="rId1"/>
          <a:stretch/>
        </p:blipFill>
        <p:spPr>
          <a:xfrm>
            <a:off x="5175360" y="984240"/>
            <a:ext cx="4888800" cy="4221720"/>
          </a:xfrm>
          <a:prstGeom prst="rect">
            <a:avLst/>
          </a:prstGeom>
          <a:ln>
            <a:noFill/>
          </a:ln>
        </p:spPr>
      </p:pic>
      <p:sp>
        <p:nvSpPr>
          <p:cNvPr id="202" name="CustomShape 1"/>
          <p:cNvSpPr/>
          <p:nvPr/>
        </p:nvSpPr>
        <p:spPr>
          <a:xfrm>
            <a:off x="7687080" y="4649400"/>
            <a:ext cx="761400" cy="76140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"/>
          <p:cNvSpPr/>
          <p:nvPr/>
        </p:nvSpPr>
        <p:spPr>
          <a:xfrm>
            <a:off x="1742760" y="2127240"/>
            <a:ext cx="3003480" cy="193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API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Producer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Consumer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Streams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Connect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1181160" y="235800"/>
            <a:ext cx="1605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Kafka API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 flipH="1" flipV="1">
            <a:off x="5859720" y="2177280"/>
            <a:ext cx="3482280" cy="253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accent1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2475360" y="326160"/>
            <a:ext cx="32760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Buying an item on Amazon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EDA (Notification Only)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4794840" y="1482840"/>
            <a:ext cx="1064880" cy="961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6785280" y="2409120"/>
            <a:ext cx="1064880" cy="9615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Inventory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6785280" y="4230000"/>
            <a:ext cx="1064880" cy="961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Shipping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6"/>
          <p:cNvSpPr/>
          <p:nvPr/>
        </p:nvSpPr>
        <p:spPr>
          <a:xfrm>
            <a:off x="4794840" y="5009400"/>
            <a:ext cx="1064880" cy="961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7"/>
          <p:cNvSpPr/>
          <p:nvPr/>
        </p:nvSpPr>
        <p:spPr>
          <a:xfrm>
            <a:off x="2217600" y="2480760"/>
            <a:ext cx="963720" cy="17485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WEB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Server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8"/>
          <p:cNvSpPr/>
          <p:nvPr/>
        </p:nvSpPr>
        <p:spPr>
          <a:xfrm flipV="1">
            <a:off x="3182040" y="1963080"/>
            <a:ext cx="1612080" cy="139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3" name="CustomShape 9"/>
          <p:cNvSpPr/>
          <p:nvPr/>
        </p:nvSpPr>
        <p:spPr>
          <a:xfrm>
            <a:off x="3514680" y="2178000"/>
            <a:ext cx="7675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Submit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10"/>
          <p:cNvSpPr/>
          <p:nvPr/>
        </p:nvSpPr>
        <p:spPr>
          <a:xfrm>
            <a:off x="5860440" y="1963800"/>
            <a:ext cx="3482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15" name="CustomShape 11"/>
          <p:cNvSpPr/>
          <p:nvPr/>
        </p:nvSpPr>
        <p:spPr>
          <a:xfrm>
            <a:off x="6927120" y="1518120"/>
            <a:ext cx="9687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Submitted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12"/>
          <p:cNvSpPr/>
          <p:nvPr/>
        </p:nvSpPr>
        <p:spPr>
          <a:xfrm>
            <a:off x="7850520" y="4710960"/>
            <a:ext cx="1492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13"/>
          <p:cNvSpPr/>
          <p:nvPr/>
        </p:nvSpPr>
        <p:spPr>
          <a:xfrm>
            <a:off x="8290800" y="4214160"/>
            <a:ext cx="7981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Shipped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14"/>
          <p:cNvSpPr/>
          <p:nvPr/>
        </p:nvSpPr>
        <p:spPr>
          <a:xfrm flipH="1">
            <a:off x="5859720" y="4957560"/>
            <a:ext cx="924120" cy="53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59240"/>
            </a:solidFill>
            <a:round/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19" name="CustomShape 15"/>
          <p:cNvSpPr/>
          <p:nvPr/>
        </p:nvSpPr>
        <p:spPr>
          <a:xfrm>
            <a:off x="6143040" y="5263200"/>
            <a:ext cx="9198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Get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16"/>
          <p:cNvSpPr/>
          <p:nvPr/>
        </p:nvSpPr>
        <p:spPr>
          <a:xfrm>
            <a:off x="3182040" y="3355560"/>
            <a:ext cx="1612080" cy="213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1" name="CustomShape 17"/>
          <p:cNvSpPr/>
          <p:nvPr/>
        </p:nvSpPr>
        <p:spPr>
          <a:xfrm>
            <a:off x="3843360" y="3818520"/>
            <a:ext cx="5907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Login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18"/>
          <p:cNvSpPr/>
          <p:nvPr/>
        </p:nvSpPr>
        <p:spPr>
          <a:xfrm flipH="1">
            <a:off x="5326200" y="2445120"/>
            <a:ext cx="360" cy="256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59240"/>
            </a:solidFill>
            <a:round/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23" name="CustomShape 19"/>
          <p:cNvSpPr/>
          <p:nvPr/>
        </p:nvSpPr>
        <p:spPr>
          <a:xfrm>
            <a:off x="4492080" y="2926080"/>
            <a:ext cx="9198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Get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0"/>
          <p:cNvSpPr/>
          <p:nvPr/>
        </p:nvSpPr>
        <p:spPr>
          <a:xfrm>
            <a:off x="9343440" y="1407600"/>
            <a:ext cx="801720" cy="44517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21"/>
          <p:cNvSpPr/>
          <p:nvPr/>
        </p:nvSpPr>
        <p:spPr>
          <a:xfrm>
            <a:off x="9442440" y="1049400"/>
            <a:ext cx="603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Kafka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2"/>
          <p:cNvSpPr/>
          <p:nvPr/>
        </p:nvSpPr>
        <p:spPr>
          <a:xfrm>
            <a:off x="9555840" y="180504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23"/>
          <p:cNvSpPr/>
          <p:nvPr/>
        </p:nvSpPr>
        <p:spPr>
          <a:xfrm>
            <a:off x="9563040" y="259236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24"/>
          <p:cNvSpPr/>
          <p:nvPr/>
        </p:nvSpPr>
        <p:spPr>
          <a:xfrm>
            <a:off x="9555840" y="336780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25"/>
          <p:cNvSpPr/>
          <p:nvPr/>
        </p:nvSpPr>
        <p:spPr>
          <a:xfrm>
            <a:off x="9563040" y="417852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26"/>
          <p:cNvSpPr/>
          <p:nvPr/>
        </p:nvSpPr>
        <p:spPr>
          <a:xfrm>
            <a:off x="9555840" y="500940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27"/>
          <p:cNvSpPr/>
          <p:nvPr/>
        </p:nvSpPr>
        <p:spPr>
          <a:xfrm flipH="1">
            <a:off x="7849800" y="1963800"/>
            <a:ext cx="1492200" cy="67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accent2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8"/>
          <p:cNvSpPr/>
          <p:nvPr/>
        </p:nvSpPr>
        <p:spPr>
          <a:xfrm>
            <a:off x="7850520" y="2890440"/>
            <a:ext cx="1492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7d5fa0"/>
            </a:solidFill>
            <a:round/>
            <a:tailEnd len="med" type="triangle" w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33" name="CustomShape 29"/>
          <p:cNvSpPr/>
          <p:nvPr/>
        </p:nvSpPr>
        <p:spPr>
          <a:xfrm>
            <a:off x="8269200" y="2464560"/>
            <a:ext cx="8895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Validated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30"/>
          <p:cNvSpPr/>
          <p:nvPr/>
        </p:nvSpPr>
        <p:spPr>
          <a:xfrm flipH="1">
            <a:off x="7849800" y="2890440"/>
            <a:ext cx="1492200" cy="155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accent4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1"/>
          <p:cNvSpPr/>
          <p:nvPr/>
        </p:nvSpPr>
        <p:spPr>
          <a:xfrm>
            <a:off x="4840920" y="153180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32"/>
          <p:cNvSpPr/>
          <p:nvPr/>
        </p:nvSpPr>
        <p:spPr>
          <a:xfrm>
            <a:off x="6845040" y="248076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33"/>
          <p:cNvSpPr/>
          <p:nvPr/>
        </p:nvSpPr>
        <p:spPr>
          <a:xfrm>
            <a:off x="6841440" y="429156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34"/>
          <p:cNvSpPr/>
          <p:nvPr/>
        </p:nvSpPr>
        <p:spPr>
          <a:xfrm>
            <a:off x="4840920" y="506088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 flipH="1" flipV="1">
            <a:off x="5326920" y="2444400"/>
            <a:ext cx="4015080" cy="304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accent6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2"/>
          <p:cNvSpPr/>
          <p:nvPr/>
        </p:nvSpPr>
        <p:spPr>
          <a:xfrm flipH="1" flipV="1">
            <a:off x="5859720" y="2177280"/>
            <a:ext cx="3482280" cy="253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accent1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"/>
          <p:cNvSpPr/>
          <p:nvPr/>
        </p:nvSpPr>
        <p:spPr>
          <a:xfrm>
            <a:off x="2699640" y="326160"/>
            <a:ext cx="32774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Buying an item on Amazon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EDA (Notification + State Transfer)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4794840" y="1482840"/>
            <a:ext cx="1064880" cy="961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6785280" y="2409120"/>
            <a:ext cx="1064880" cy="9615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Inventory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6"/>
          <p:cNvSpPr/>
          <p:nvPr/>
        </p:nvSpPr>
        <p:spPr>
          <a:xfrm>
            <a:off x="6785280" y="4230000"/>
            <a:ext cx="1064880" cy="961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Shipping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7"/>
          <p:cNvSpPr/>
          <p:nvPr/>
        </p:nvSpPr>
        <p:spPr>
          <a:xfrm>
            <a:off x="4794840" y="5009400"/>
            <a:ext cx="1064880" cy="961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8"/>
          <p:cNvSpPr/>
          <p:nvPr/>
        </p:nvSpPr>
        <p:spPr>
          <a:xfrm>
            <a:off x="2217600" y="2480760"/>
            <a:ext cx="963720" cy="17485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WEB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Server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9"/>
          <p:cNvSpPr/>
          <p:nvPr/>
        </p:nvSpPr>
        <p:spPr>
          <a:xfrm flipV="1">
            <a:off x="3182040" y="1963080"/>
            <a:ext cx="1612080" cy="139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8" name="CustomShape 10"/>
          <p:cNvSpPr/>
          <p:nvPr/>
        </p:nvSpPr>
        <p:spPr>
          <a:xfrm>
            <a:off x="3514680" y="2178000"/>
            <a:ext cx="7675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Submit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11"/>
          <p:cNvSpPr/>
          <p:nvPr/>
        </p:nvSpPr>
        <p:spPr>
          <a:xfrm>
            <a:off x="5860440" y="1963800"/>
            <a:ext cx="3482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0" name="CustomShape 12"/>
          <p:cNvSpPr/>
          <p:nvPr/>
        </p:nvSpPr>
        <p:spPr>
          <a:xfrm>
            <a:off x="6927120" y="1518120"/>
            <a:ext cx="9687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Submitted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13"/>
          <p:cNvSpPr/>
          <p:nvPr/>
        </p:nvSpPr>
        <p:spPr>
          <a:xfrm>
            <a:off x="7850520" y="4710960"/>
            <a:ext cx="1492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14"/>
          <p:cNvSpPr/>
          <p:nvPr/>
        </p:nvSpPr>
        <p:spPr>
          <a:xfrm>
            <a:off x="8290800" y="4214160"/>
            <a:ext cx="7981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Shipped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15"/>
          <p:cNvSpPr/>
          <p:nvPr/>
        </p:nvSpPr>
        <p:spPr>
          <a:xfrm>
            <a:off x="5860440" y="5490360"/>
            <a:ext cx="3482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59240"/>
            </a:solidFill>
            <a:round/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54" name="CustomShape 16"/>
          <p:cNvSpPr/>
          <p:nvPr/>
        </p:nvSpPr>
        <p:spPr>
          <a:xfrm>
            <a:off x="6905160" y="5500080"/>
            <a:ext cx="9198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Created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17"/>
          <p:cNvSpPr/>
          <p:nvPr/>
        </p:nvSpPr>
        <p:spPr>
          <a:xfrm>
            <a:off x="3182040" y="3355560"/>
            <a:ext cx="1612080" cy="213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6" name="CustomShape 18"/>
          <p:cNvSpPr/>
          <p:nvPr/>
        </p:nvSpPr>
        <p:spPr>
          <a:xfrm>
            <a:off x="3833640" y="3818520"/>
            <a:ext cx="7034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Signup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19"/>
          <p:cNvSpPr/>
          <p:nvPr/>
        </p:nvSpPr>
        <p:spPr>
          <a:xfrm>
            <a:off x="9343440" y="1407600"/>
            <a:ext cx="801720" cy="44517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20"/>
          <p:cNvSpPr/>
          <p:nvPr/>
        </p:nvSpPr>
        <p:spPr>
          <a:xfrm>
            <a:off x="9442440" y="1049400"/>
            <a:ext cx="603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Kafka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1"/>
          <p:cNvSpPr/>
          <p:nvPr/>
        </p:nvSpPr>
        <p:spPr>
          <a:xfrm>
            <a:off x="9555840" y="180504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22"/>
          <p:cNvSpPr/>
          <p:nvPr/>
        </p:nvSpPr>
        <p:spPr>
          <a:xfrm>
            <a:off x="9563040" y="259236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3"/>
          <p:cNvSpPr/>
          <p:nvPr/>
        </p:nvSpPr>
        <p:spPr>
          <a:xfrm>
            <a:off x="9555840" y="336780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24"/>
          <p:cNvSpPr/>
          <p:nvPr/>
        </p:nvSpPr>
        <p:spPr>
          <a:xfrm>
            <a:off x="9563040" y="417852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25"/>
          <p:cNvSpPr/>
          <p:nvPr/>
        </p:nvSpPr>
        <p:spPr>
          <a:xfrm>
            <a:off x="9555840" y="500940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26"/>
          <p:cNvSpPr/>
          <p:nvPr/>
        </p:nvSpPr>
        <p:spPr>
          <a:xfrm flipH="1">
            <a:off x="7849800" y="1963800"/>
            <a:ext cx="1492200" cy="67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accent2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7"/>
          <p:cNvSpPr/>
          <p:nvPr/>
        </p:nvSpPr>
        <p:spPr>
          <a:xfrm>
            <a:off x="7850520" y="2890440"/>
            <a:ext cx="1492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7d5fa0"/>
            </a:solidFill>
            <a:round/>
            <a:tailEnd len="med" type="triangle" w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66" name="CustomShape 28"/>
          <p:cNvSpPr/>
          <p:nvPr/>
        </p:nvSpPr>
        <p:spPr>
          <a:xfrm>
            <a:off x="8222760" y="2464560"/>
            <a:ext cx="8895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Reserved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29"/>
          <p:cNvSpPr/>
          <p:nvPr/>
        </p:nvSpPr>
        <p:spPr>
          <a:xfrm flipH="1">
            <a:off x="7849800" y="2890440"/>
            <a:ext cx="1492200" cy="155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accent4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30"/>
          <p:cNvSpPr/>
          <p:nvPr/>
        </p:nvSpPr>
        <p:spPr>
          <a:xfrm>
            <a:off x="4840920" y="153180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31"/>
          <p:cNvSpPr/>
          <p:nvPr/>
        </p:nvSpPr>
        <p:spPr>
          <a:xfrm>
            <a:off x="6845040" y="248076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32"/>
          <p:cNvSpPr/>
          <p:nvPr/>
        </p:nvSpPr>
        <p:spPr>
          <a:xfrm>
            <a:off x="6841440" y="429156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33"/>
          <p:cNvSpPr/>
          <p:nvPr/>
        </p:nvSpPr>
        <p:spPr>
          <a:xfrm>
            <a:off x="4840920" y="506088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34"/>
          <p:cNvSpPr/>
          <p:nvPr/>
        </p:nvSpPr>
        <p:spPr>
          <a:xfrm flipH="1" flipV="1">
            <a:off x="7828920" y="4908600"/>
            <a:ext cx="1513080" cy="59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accent6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 flipH="1" flipV="1">
            <a:off x="5326920" y="2444400"/>
            <a:ext cx="4015080" cy="304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accent6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"/>
          <p:cNvSpPr/>
          <p:nvPr/>
        </p:nvSpPr>
        <p:spPr>
          <a:xfrm flipH="1" flipV="1">
            <a:off x="5859720" y="2177280"/>
            <a:ext cx="3482280" cy="253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accent1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3"/>
          <p:cNvSpPr/>
          <p:nvPr/>
        </p:nvSpPr>
        <p:spPr>
          <a:xfrm>
            <a:off x="2572560" y="326160"/>
            <a:ext cx="33170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Buying an item on Amazon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(Shipping Service on maintenance)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4794840" y="1482840"/>
            <a:ext cx="1064880" cy="961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5"/>
          <p:cNvSpPr/>
          <p:nvPr/>
        </p:nvSpPr>
        <p:spPr>
          <a:xfrm>
            <a:off x="6785280" y="2409120"/>
            <a:ext cx="1064880" cy="9615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Inventory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6"/>
          <p:cNvSpPr/>
          <p:nvPr/>
        </p:nvSpPr>
        <p:spPr>
          <a:xfrm>
            <a:off x="6785280" y="4230000"/>
            <a:ext cx="1064880" cy="961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Shipping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7"/>
          <p:cNvSpPr/>
          <p:nvPr/>
        </p:nvSpPr>
        <p:spPr>
          <a:xfrm>
            <a:off x="4794840" y="5009400"/>
            <a:ext cx="1064880" cy="961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8"/>
          <p:cNvSpPr/>
          <p:nvPr/>
        </p:nvSpPr>
        <p:spPr>
          <a:xfrm>
            <a:off x="2217600" y="2480760"/>
            <a:ext cx="963720" cy="17485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WEB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Server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9"/>
          <p:cNvSpPr/>
          <p:nvPr/>
        </p:nvSpPr>
        <p:spPr>
          <a:xfrm flipV="1">
            <a:off x="3182040" y="1963080"/>
            <a:ext cx="1612080" cy="139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2" name="CustomShape 10"/>
          <p:cNvSpPr/>
          <p:nvPr/>
        </p:nvSpPr>
        <p:spPr>
          <a:xfrm>
            <a:off x="3514680" y="2178000"/>
            <a:ext cx="7675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Submit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11"/>
          <p:cNvSpPr/>
          <p:nvPr/>
        </p:nvSpPr>
        <p:spPr>
          <a:xfrm>
            <a:off x="5860440" y="1963800"/>
            <a:ext cx="3482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84" name="CustomShape 12"/>
          <p:cNvSpPr/>
          <p:nvPr/>
        </p:nvSpPr>
        <p:spPr>
          <a:xfrm>
            <a:off x="6927120" y="1518120"/>
            <a:ext cx="9687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Submitted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13"/>
          <p:cNvSpPr/>
          <p:nvPr/>
        </p:nvSpPr>
        <p:spPr>
          <a:xfrm>
            <a:off x="7850520" y="4710960"/>
            <a:ext cx="1492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14"/>
          <p:cNvSpPr/>
          <p:nvPr/>
        </p:nvSpPr>
        <p:spPr>
          <a:xfrm>
            <a:off x="8290800" y="4214160"/>
            <a:ext cx="7981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Shipped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15"/>
          <p:cNvSpPr/>
          <p:nvPr/>
        </p:nvSpPr>
        <p:spPr>
          <a:xfrm>
            <a:off x="5860440" y="5490360"/>
            <a:ext cx="3482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59240"/>
            </a:solidFill>
            <a:round/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88" name="CustomShape 16"/>
          <p:cNvSpPr/>
          <p:nvPr/>
        </p:nvSpPr>
        <p:spPr>
          <a:xfrm>
            <a:off x="6905160" y="5500080"/>
            <a:ext cx="9198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Created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17"/>
          <p:cNvSpPr/>
          <p:nvPr/>
        </p:nvSpPr>
        <p:spPr>
          <a:xfrm>
            <a:off x="3182040" y="3355560"/>
            <a:ext cx="1612080" cy="213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0" name="CustomShape 18"/>
          <p:cNvSpPr/>
          <p:nvPr/>
        </p:nvSpPr>
        <p:spPr>
          <a:xfrm>
            <a:off x="3847320" y="3932640"/>
            <a:ext cx="7034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Signup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19"/>
          <p:cNvSpPr/>
          <p:nvPr/>
        </p:nvSpPr>
        <p:spPr>
          <a:xfrm>
            <a:off x="9343440" y="1407600"/>
            <a:ext cx="801720" cy="44517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20"/>
          <p:cNvSpPr/>
          <p:nvPr/>
        </p:nvSpPr>
        <p:spPr>
          <a:xfrm>
            <a:off x="9442440" y="1049400"/>
            <a:ext cx="603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Kafka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21"/>
          <p:cNvSpPr/>
          <p:nvPr/>
        </p:nvSpPr>
        <p:spPr>
          <a:xfrm>
            <a:off x="9555840" y="180504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22"/>
          <p:cNvSpPr/>
          <p:nvPr/>
        </p:nvSpPr>
        <p:spPr>
          <a:xfrm>
            <a:off x="9563040" y="259236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23"/>
          <p:cNvSpPr/>
          <p:nvPr/>
        </p:nvSpPr>
        <p:spPr>
          <a:xfrm>
            <a:off x="9555840" y="336780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24"/>
          <p:cNvSpPr/>
          <p:nvPr/>
        </p:nvSpPr>
        <p:spPr>
          <a:xfrm>
            <a:off x="9563040" y="417852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25"/>
          <p:cNvSpPr/>
          <p:nvPr/>
        </p:nvSpPr>
        <p:spPr>
          <a:xfrm>
            <a:off x="9555840" y="500940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26"/>
          <p:cNvSpPr/>
          <p:nvPr/>
        </p:nvSpPr>
        <p:spPr>
          <a:xfrm flipH="1">
            <a:off x="7849800" y="1963800"/>
            <a:ext cx="1492200" cy="67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accent2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27"/>
          <p:cNvSpPr/>
          <p:nvPr/>
        </p:nvSpPr>
        <p:spPr>
          <a:xfrm>
            <a:off x="7850520" y="2890440"/>
            <a:ext cx="1492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7d5fa0"/>
            </a:solidFill>
            <a:round/>
            <a:tailEnd len="med" type="triangle" w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300" name="CustomShape 28"/>
          <p:cNvSpPr/>
          <p:nvPr/>
        </p:nvSpPr>
        <p:spPr>
          <a:xfrm>
            <a:off x="8222760" y="2464560"/>
            <a:ext cx="8895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Reserved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9"/>
          <p:cNvSpPr/>
          <p:nvPr/>
        </p:nvSpPr>
        <p:spPr>
          <a:xfrm flipH="1">
            <a:off x="7849800" y="2890440"/>
            <a:ext cx="1492200" cy="155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accent4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30"/>
          <p:cNvSpPr/>
          <p:nvPr/>
        </p:nvSpPr>
        <p:spPr>
          <a:xfrm>
            <a:off x="4840920" y="153180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31"/>
          <p:cNvSpPr/>
          <p:nvPr/>
        </p:nvSpPr>
        <p:spPr>
          <a:xfrm>
            <a:off x="6845040" y="248076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32"/>
          <p:cNvSpPr/>
          <p:nvPr/>
        </p:nvSpPr>
        <p:spPr>
          <a:xfrm>
            <a:off x="6841440" y="429156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33"/>
          <p:cNvSpPr/>
          <p:nvPr/>
        </p:nvSpPr>
        <p:spPr>
          <a:xfrm>
            <a:off x="4840920" y="506088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34"/>
          <p:cNvSpPr/>
          <p:nvPr/>
        </p:nvSpPr>
        <p:spPr>
          <a:xfrm flipH="1" flipV="1">
            <a:off x="7828920" y="4908600"/>
            <a:ext cx="1513080" cy="59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accent6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35"/>
          <p:cNvSpPr/>
          <p:nvPr/>
        </p:nvSpPr>
        <p:spPr>
          <a:xfrm>
            <a:off x="7549920" y="4267080"/>
            <a:ext cx="259920" cy="252000"/>
          </a:xfrm>
          <a:prstGeom prst="noSmoking">
            <a:avLst>
              <a:gd name="adj" fmla="val 1875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67" dur="indefinite" restart="never" nodeType="tmRoot">
          <p:childTnLst>
            <p:seq>
              <p:cTn id="168" dur="indefinite" nodeType="mainSeq">
                <p:childTnLst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id="204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977040" y="311400"/>
            <a:ext cx="1950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Event Storming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089600" y="3435840"/>
            <a:ext cx="1529640" cy="1003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Submitted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2877840" y="1445400"/>
            <a:ext cx="1529640" cy="1003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Created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6605280" y="3386880"/>
            <a:ext cx="1529640" cy="1003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Reserved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5"/>
          <p:cNvSpPr/>
          <p:nvPr/>
        </p:nvSpPr>
        <p:spPr>
          <a:xfrm>
            <a:off x="10324440" y="3653640"/>
            <a:ext cx="1529640" cy="1003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Shipped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298800" y="1068480"/>
            <a:ext cx="4743360" cy="1810080"/>
          </a:xfrm>
          <a:custGeom>
            <a:avLst/>
            <a:gdLst/>
            <a:ahLst/>
            <a:rect l="l" t="t" r="r" b="b"/>
            <a:pathLst>
              <a:path w="4744016" h="1810693">
                <a:moveTo>
                  <a:pt x="226337" y="117695"/>
                </a:moveTo>
                <a:lnTo>
                  <a:pt x="226337" y="117695"/>
                </a:lnTo>
                <a:cubicBezTo>
                  <a:pt x="263100" y="103909"/>
                  <a:pt x="303365" y="84386"/>
                  <a:pt x="344032" y="81481"/>
                </a:cubicBezTo>
                <a:cubicBezTo>
                  <a:pt x="371123" y="79546"/>
                  <a:pt x="398353" y="81481"/>
                  <a:pt x="425513" y="81481"/>
                </a:cubicBezTo>
                <a:lnTo>
                  <a:pt x="2842788" y="0"/>
                </a:lnTo>
                <a:lnTo>
                  <a:pt x="4481466" y="90535"/>
                </a:lnTo>
                <a:lnTo>
                  <a:pt x="4744016" y="1068309"/>
                </a:lnTo>
                <a:lnTo>
                  <a:pt x="4083113" y="1810693"/>
                </a:lnTo>
                <a:lnTo>
                  <a:pt x="1530036" y="1711105"/>
                </a:lnTo>
                <a:lnTo>
                  <a:pt x="353086" y="1747319"/>
                </a:lnTo>
                <a:lnTo>
                  <a:pt x="0" y="805758"/>
                </a:lnTo>
                <a:lnTo>
                  <a:pt x="226337" y="117695"/>
                </a:lnTo>
                <a:close/>
              </a:path>
            </a:pathLst>
          </a:cu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7"/>
          <p:cNvSpPr/>
          <p:nvPr/>
        </p:nvSpPr>
        <p:spPr>
          <a:xfrm>
            <a:off x="268200" y="3107880"/>
            <a:ext cx="6079320" cy="1862280"/>
          </a:xfrm>
          <a:custGeom>
            <a:avLst/>
            <a:gdLst/>
            <a:ahLst/>
            <a:rect l="l" t="t" r="r" b="b"/>
            <a:pathLst>
              <a:path w="4744016" h="1810693">
                <a:moveTo>
                  <a:pt x="226337" y="117695"/>
                </a:moveTo>
                <a:lnTo>
                  <a:pt x="226337" y="117695"/>
                </a:lnTo>
                <a:cubicBezTo>
                  <a:pt x="263100" y="103909"/>
                  <a:pt x="303365" y="84386"/>
                  <a:pt x="344032" y="81481"/>
                </a:cubicBezTo>
                <a:cubicBezTo>
                  <a:pt x="371123" y="79546"/>
                  <a:pt x="398353" y="81481"/>
                  <a:pt x="425513" y="81481"/>
                </a:cubicBezTo>
                <a:lnTo>
                  <a:pt x="2842788" y="0"/>
                </a:lnTo>
                <a:lnTo>
                  <a:pt x="4481466" y="90535"/>
                </a:lnTo>
                <a:lnTo>
                  <a:pt x="4744016" y="1068309"/>
                </a:lnTo>
                <a:lnTo>
                  <a:pt x="4083113" y="1810693"/>
                </a:lnTo>
                <a:lnTo>
                  <a:pt x="1530036" y="1711105"/>
                </a:lnTo>
                <a:lnTo>
                  <a:pt x="353086" y="1747319"/>
                </a:lnTo>
                <a:lnTo>
                  <a:pt x="0" y="805758"/>
                </a:lnTo>
                <a:lnTo>
                  <a:pt x="226337" y="117695"/>
                </a:lnTo>
                <a:close/>
              </a:path>
            </a:pathLst>
          </a:cu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8"/>
          <p:cNvSpPr/>
          <p:nvPr/>
        </p:nvSpPr>
        <p:spPr>
          <a:xfrm>
            <a:off x="6266520" y="1445400"/>
            <a:ext cx="3842640" cy="3243600"/>
          </a:xfrm>
          <a:custGeom>
            <a:avLst/>
            <a:gdLst/>
            <a:ahLst/>
            <a:rect l="l" t="t" r="r" b="b"/>
            <a:pathLst>
              <a:path w="4744016" h="1810693">
                <a:moveTo>
                  <a:pt x="226337" y="117695"/>
                </a:moveTo>
                <a:lnTo>
                  <a:pt x="226337" y="117695"/>
                </a:lnTo>
                <a:cubicBezTo>
                  <a:pt x="263100" y="103909"/>
                  <a:pt x="303365" y="84386"/>
                  <a:pt x="344032" y="81481"/>
                </a:cubicBezTo>
                <a:cubicBezTo>
                  <a:pt x="371123" y="79546"/>
                  <a:pt x="398353" y="81481"/>
                  <a:pt x="425513" y="81481"/>
                </a:cubicBezTo>
                <a:lnTo>
                  <a:pt x="2842788" y="0"/>
                </a:lnTo>
                <a:lnTo>
                  <a:pt x="4481466" y="90535"/>
                </a:lnTo>
                <a:lnTo>
                  <a:pt x="4744016" y="1068309"/>
                </a:lnTo>
                <a:lnTo>
                  <a:pt x="4083113" y="1810693"/>
                </a:lnTo>
                <a:lnTo>
                  <a:pt x="1530036" y="1711105"/>
                </a:lnTo>
                <a:lnTo>
                  <a:pt x="353086" y="1747319"/>
                </a:lnTo>
                <a:lnTo>
                  <a:pt x="0" y="805758"/>
                </a:lnTo>
                <a:lnTo>
                  <a:pt x="226337" y="117695"/>
                </a:lnTo>
                <a:close/>
              </a:path>
            </a:pathLst>
          </a:cu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9"/>
          <p:cNvSpPr/>
          <p:nvPr/>
        </p:nvSpPr>
        <p:spPr>
          <a:xfrm>
            <a:off x="10109520" y="3202920"/>
            <a:ext cx="2053080" cy="1862280"/>
          </a:xfrm>
          <a:custGeom>
            <a:avLst/>
            <a:gdLst/>
            <a:ahLst/>
            <a:rect l="l" t="t" r="r" b="b"/>
            <a:pathLst>
              <a:path w="4744016" h="1810693">
                <a:moveTo>
                  <a:pt x="226337" y="117695"/>
                </a:moveTo>
                <a:lnTo>
                  <a:pt x="226337" y="117695"/>
                </a:lnTo>
                <a:cubicBezTo>
                  <a:pt x="263100" y="103909"/>
                  <a:pt x="303365" y="84386"/>
                  <a:pt x="344032" y="81481"/>
                </a:cubicBezTo>
                <a:cubicBezTo>
                  <a:pt x="371123" y="79546"/>
                  <a:pt x="398353" y="81481"/>
                  <a:pt x="425513" y="81481"/>
                </a:cubicBezTo>
                <a:lnTo>
                  <a:pt x="2842788" y="0"/>
                </a:lnTo>
                <a:lnTo>
                  <a:pt x="4481466" y="90535"/>
                </a:lnTo>
                <a:lnTo>
                  <a:pt x="4744016" y="1068309"/>
                </a:lnTo>
                <a:lnTo>
                  <a:pt x="4083113" y="1810693"/>
                </a:lnTo>
                <a:lnTo>
                  <a:pt x="1530036" y="1711105"/>
                </a:lnTo>
                <a:lnTo>
                  <a:pt x="353086" y="1747319"/>
                </a:lnTo>
                <a:lnTo>
                  <a:pt x="0" y="805758"/>
                </a:lnTo>
                <a:lnTo>
                  <a:pt x="226337" y="117695"/>
                </a:lnTo>
                <a:close/>
              </a:path>
            </a:pathLst>
          </a:cu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10"/>
          <p:cNvSpPr/>
          <p:nvPr/>
        </p:nvSpPr>
        <p:spPr>
          <a:xfrm>
            <a:off x="1978920" y="1076040"/>
            <a:ext cx="1290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11"/>
          <p:cNvSpPr/>
          <p:nvPr/>
        </p:nvSpPr>
        <p:spPr>
          <a:xfrm>
            <a:off x="3039120" y="3136680"/>
            <a:ext cx="829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12"/>
          <p:cNvSpPr/>
          <p:nvPr/>
        </p:nvSpPr>
        <p:spPr>
          <a:xfrm>
            <a:off x="7689240" y="1560600"/>
            <a:ext cx="1273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Inventory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13"/>
          <p:cNvSpPr/>
          <p:nvPr/>
        </p:nvSpPr>
        <p:spPr>
          <a:xfrm>
            <a:off x="10500480" y="3238560"/>
            <a:ext cx="1177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Shipping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14"/>
          <p:cNvSpPr/>
          <p:nvPr/>
        </p:nvSpPr>
        <p:spPr>
          <a:xfrm>
            <a:off x="1378800" y="1560600"/>
            <a:ext cx="1529640" cy="100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Sign Up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15"/>
          <p:cNvSpPr/>
          <p:nvPr/>
        </p:nvSpPr>
        <p:spPr>
          <a:xfrm>
            <a:off x="1045800" y="3417480"/>
            <a:ext cx="1529640" cy="100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Submit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16"/>
          <p:cNvSpPr/>
          <p:nvPr/>
        </p:nvSpPr>
        <p:spPr>
          <a:xfrm>
            <a:off x="2567880" y="3608280"/>
            <a:ext cx="1529640" cy="1003680"/>
          </a:xfrm>
          <a:prstGeom prst="rect">
            <a:avLst/>
          </a:prstGeom>
          <a:solidFill>
            <a:srgbClr val="c07c7d"/>
          </a:solidFill>
          <a:ln>
            <a:solidFill>
              <a:srgbClr val="c00000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 not Created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17"/>
          <p:cNvSpPr/>
          <p:nvPr/>
        </p:nvSpPr>
        <p:spPr>
          <a:xfrm>
            <a:off x="8463600" y="2002320"/>
            <a:ext cx="1529640" cy="1003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Inventory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Updated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18"/>
          <p:cNvSpPr/>
          <p:nvPr/>
        </p:nvSpPr>
        <p:spPr>
          <a:xfrm>
            <a:off x="6976440" y="2167920"/>
            <a:ext cx="1529640" cy="100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Update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Inventory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19"/>
          <p:cNvSpPr/>
          <p:nvPr/>
        </p:nvSpPr>
        <p:spPr>
          <a:xfrm>
            <a:off x="775440" y="1774440"/>
            <a:ext cx="776160" cy="1003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20"/>
          <p:cNvSpPr/>
          <p:nvPr/>
        </p:nvSpPr>
        <p:spPr>
          <a:xfrm>
            <a:off x="1013400" y="1919160"/>
            <a:ext cx="345960" cy="336240"/>
          </a:xfrm>
          <a:prstGeom prst="smileyFace">
            <a:avLst>
              <a:gd name="adj" fmla="val 4653"/>
            </a:avLst>
          </a:prstGeom>
          <a:solidFill>
            <a:schemeClr val="accent4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21"/>
          <p:cNvSpPr/>
          <p:nvPr/>
        </p:nvSpPr>
        <p:spPr>
          <a:xfrm>
            <a:off x="844920" y="2409840"/>
            <a:ext cx="68256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2"/>
          <p:cNvSpPr/>
          <p:nvPr/>
        </p:nvSpPr>
        <p:spPr>
          <a:xfrm>
            <a:off x="456480" y="3785760"/>
            <a:ext cx="776160" cy="1003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23"/>
          <p:cNvSpPr/>
          <p:nvPr/>
        </p:nvSpPr>
        <p:spPr>
          <a:xfrm>
            <a:off x="694440" y="3930120"/>
            <a:ext cx="345960" cy="336240"/>
          </a:xfrm>
          <a:prstGeom prst="smileyFace">
            <a:avLst>
              <a:gd name="adj" fmla="val 4653"/>
            </a:avLst>
          </a:prstGeom>
          <a:solidFill>
            <a:schemeClr val="accent4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24"/>
          <p:cNvSpPr/>
          <p:nvPr/>
        </p:nvSpPr>
        <p:spPr>
          <a:xfrm>
            <a:off x="526320" y="4420800"/>
            <a:ext cx="68256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25"/>
          <p:cNvSpPr/>
          <p:nvPr/>
        </p:nvSpPr>
        <p:spPr>
          <a:xfrm>
            <a:off x="6407640" y="1513080"/>
            <a:ext cx="776160" cy="1003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26"/>
          <p:cNvSpPr/>
          <p:nvPr/>
        </p:nvSpPr>
        <p:spPr>
          <a:xfrm>
            <a:off x="6645600" y="1657440"/>
            <a:ext cx="345960" cy="336240"/>
          </a:xfrm>
          <a:prstGeom prst="smileyFace">
            <a:avLst>
              <a:gd name="adj" fmla="val 4653"/>
            </a:avLst>
          </a:prstGeom>
          <a:solidFill>
            <a:schemeClr val="accent4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27"/>
          <p:cNvSpPr/>
          <p:nvPr/>
        </p:nvSpPr>
        <p:spPr>
          <a:xfrm>
            <a:off x="6477120" y="2148120"/>
            <a:ext cx="682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Employee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22" dur="indefinite" restart="never" nodeType="tmRoot">
          <p:childTnLst>
            <p:seq>
              <p:cTn id="223" dur="indefinite" nodeType="mainSeq">
                <p:childTnLst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1074960" y="278640"/>
            <a:ext cx="6130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Command Query Responsibility Segregation (CQRS)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4575600" y="1582200"/>
            <a:ext cx="3396600" cy="414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3"/>
          <p:cNvSpPr/>
          <p:nvPr/>
        </p:nvSpPr>
        <p:spPr>
          <a:xfrm>
            <a:off x="2217600" y="2480760"/>
            <a:ext cx="963720" cy="17485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WEB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Server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4"/>
          <p:cNvSpPr/>
          <p:nvPr/>
        </p:nvSpPr>
        <p:spPr>
          <a:xfrm flipV="1">
            <a:off x="3182040" y="2734560"/>
            <a:ext cx="1650960" cy="61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9" name="CustomShape 5"/>
          <p:cNvSpPr/>
          <p:nvPr/>
        </p:nvSpPr>
        <p:spPr>
          <a:xfrm>
            <a:off x="3494880" y="2504520"/>
            <a:ext cx="7675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Submit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6"/>
          <p:cNvSpPr/>
          <p:nvPr/>
        </p:nvSpPr>
        <p:spPr>
          <a:xfrm>
            <a:off x="6741000" y="4798080"/>
            <a:ext cx="648720" cy="69300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DB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7"/>
          <p:cNvSpPr/>
          <p:nvPr/>
        </p:nvSpPr>
        <p:spPr>
          <a:xfrm>
            <a:off x="6670440" y="1678680"/>
            <a:ext cx="6487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8"/>
          <p:cNvSpPr/>
          <p:nvPr/>
        </p:nvSpPr>
        <p:spPr>
          <a:xfrm>
            <a:off x="8961840" y="1053720"/>
            <a:ext cx="801720" cy="44517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9"/>
          <p:cNvSpPr/>
          <p:nvPr/>
        </p:nvSpPr>
        <p:spPr>
          <a:xfrm>
            <a:off x="9060840" y="695520"/>
            <a:ext cx="603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Kafka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10"/>
          <p:cNvSpPr/>
          <p:nvPr/>
        </p:nvSpPr>
        <p:spPr>
          <a:xfrm>
            <a:off x="9174240" y="145080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11"/>
          <p:cNvSpPr/>
          <p:nvPr/>
        </p:nvSpPr>
        <p:spPr>
          <a:xfrm>
            <a:off x="9181440" y="223848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12"/>
          <p:cNvSpPr/>
          <p:nvPr/>
        </p:nvSpPr>
        <p:spPr>
          <a:xfrm>
            <a:off x="9174240" y="301356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3"/>
          <p:cNvSpPr/>
          <p:nvPr/>
        </p:nvSpPr>
        <p:spPr>
          <a:xfrm>
            <a:off x="9181440" y="382464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14"/>
          <p:cNvSpPr/>
          <p:nvPr/>
        </p:nvSpPr>
        <p:spPr>
          <a:xfrm>
            <a:off x="9174240" y="465516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15"/>
          <p:cNvSpPr/>
          <p:nvPr/>
        </p:nvSpPr>
        <p:spPr>
          <a:xfrm>
            <a:off x="6262200" y="2067480"/>
            <a:ext cx="1511280" cy="619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Producer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16"/>
          <p:cNvSpPr/>
          <p:nvPr/>
        </p:nvSpPr>
        <p:spPr>
          <a:xfrm flipV="1">
            <a:off x="7774200" y="2360880"/>
            <a:ext cx="118656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51" name="CustomShape 17"/>
          <p:cNvSpPr/>
          <p:nvPr/>
        </p:nvSpPr>
        <p:spPr>
          <a:xfrm>
            <a:off x="6309720" y="2886120"/>
            <a:ext cx="1511280" cy="619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Consumer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18"/>
          <p:cNvSpPr/>
          <p:nvPr/>
        </p:nvSpPr>
        <p:spPr>
          <a:xfrm>
            <a:off x="6309720" y="3864240"/>
            <a:ext cx="1511280" cy="619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Service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19"/>
          <p:cNvSpPr/>
          <p:nvPr/>
        </p:nvSpPr>
        <p:spPr>
          <a:xfrm flipH="1">
            <a:off x="7821000" y="2369520"/>
            <a:ext cx="1139400" cy="82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dk1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20"/>
          <p:cNvSpPr/>
          <p:nvPr/>
        </p:nvSpPr>
        <p:spPr>
          <a:xfrm>
            <a:off x="6986160" y="3557520"/>
            <a:ext cx="158400" cy="2779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21"/>
          <p:cNvSpPr/>
          <p:nvPr/>
        </p:nvSpPr>
        <p:spPr>
          <a:xfrm>
            <a:off x="7023960" y="4536000"/>
            <a:ext cx="158400" cy="2779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22"/>
          <p:cNvSpPr/>
          <p:nvPr/>
        </p:nvSpPr>
        <p:spPr>
          <a:xfrm>
            <a:off x="4834080" y="1987920"/>
            <a:ext cx="1081080" cy="149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Command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Resource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23"/>
          <p:cNvSpPr/>
          <p:nvPr/>
        </p:nvSpPr>
        <p:spPr>
          <a:xfrm>
            <a:off x="4837320" y="3732840"/>
            <a:ext cx="1081080" cy="149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Query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Resource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24"/>
          <p:cNvSpPr/>
          <p:nvPr/>
        </p:nvSpPr>
        <p:spPr>
          <a:xfrm rot="5400000">
            <a:off x="6044040" y="4047120"/>
            <a:ext cx="158400" cy="2779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25"/>
          <p:cNvSpPr/>
          <p:nvPr/>
        </p:nvSpPr>
        <p:spPr>
          <a:xfrm flipH="1" flipV="1">
            <a:off x="3181320" y="3652920"/>
            <a:ext cx="165456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60" name="CustomShape 26"/>
          <p:cNvSpPr/>
          <p:nvPr/>
        </p:nvSpPr>
        <p:spPr>
          <a:xfrm>
            <a:off x="3641040" y="3482640"/>
            <a:ext cx="6134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Get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27"/>
          <p:cNvSpPr/>
          <p:nvPr/>
        </p:nvSpPr>
        <p:spPr>
          <a:xfrm rot="16200000">
            <a:off x="6015600" y="2262600"/>
            <a:ext cx="158400" cy="2779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28"/>
          <p:cNvSpPr/>
          <p:nvPr/>
        </p:nvSpPr>
        <p:spPr>
          <a:xfrm rot="10800000">
            <a:off x="7293240" y="5092920"/>
            <a:ext cx="158400" cy="2779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96" dur="indefinite" restart="never" nodeType="tmRoot">
          <p:childTnLst>
            <p:seq>
              <p:cTn id="297" dur="indefinite" nodeType="mainSeq">
                <p:childTnLst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nodeType="click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id="325" dur="500"/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id="328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id="33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id="334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id="33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id="34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1842840" y="254520"/>
            <a:ext cx="190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Event Sourcing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3168360" y="1582200"/>
            <a:ext cx="3396600" cy="414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3"/>
          <p:cNvSpPr/>
          <p:nvPr/>
        </p:nvSpPr>
        <p:spPr>
          <a:xfrm>
            <a:off x="5333400" y="4798080"/>
            <a:ext cx="648720" cy="69300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DB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4"/>
          <p:cNvSpPr/>
          <p:nvPr/>
        </p:nvSpPr>
        <p:spPr>
          <a:xfrm>
            <a:off x="5262840" y="1678680"/>
            <a:ext cx="6487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5"/>
          <p:cNvSpPr/>
          <p:nvPr/>
        </p:nvSpPr>
        <p:spPr>
          <a:xfrm>
            <a:off x="7554240" y="1355760"/>
            <a:ext cx="801720" cy="44517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6"/>
          <p:cNvSpPr/>
          <p:nvPr/>
        </p:nvSpPr>
        <p:spPr>
          <a:xfrm>
            <a:off x="7674840" y="997560"/>
            <a:ext cx="603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Kafka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7"/>
          <p:cNvSpPr/>
          <p:nvPr/>
        </p:nvSpPr>
        <p:spPr>
          <a:xfrm>
            <a:off x="7767000" y="175320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8"/>
          <p:cNvSpPr/>
          <p:nvPr/>
        </p:nvSpPr>
        <p:spPr>
          <a:xfrm>
            <a:off x="7774200" y="254052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9"/>
          <p:cNvSpPr/>
          <p:nvPr/>
        </p:nvSpPr>
        <p:spPr>
          <a:xfrm>
            <a:off x="7767000" y="331560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10"/>
          <p:cNvSpPr/>
          <p:nvPr/>
        </p:nvSpPr>
        <p:spPr>
          <a:xfrm>
            <a:off x="7774200" y="412668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11"/>
          <p:cNvSpPr/>
          <p:nvPr/>
        </p:nvSpPr>
        <p:spPr>
          <a:xfrm>
            <a:off x="7767000" y="495756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12"/>
          <p:cNvSpPr/>
          <p:nvPr/>
        </p:nvSpPr>
        <p:spPr>
          <a:xfrm>
            <a:off x="4854960" y="2067480"/>
            <a:ext cx="1511280" cy="619560"/>
          </a:xfrm>
          <a:prstGeom prst="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Producer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13"/>
          <p:cNvSpPr/>
          <p:nvPr/>
        </p:nvSpPr>
        <p:spPr>
          <a:xfrm>
            <a:off x="4902120" y="2886120"/>
            <a:ext cx="1511280" cy="619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Consumer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14"/>
          <p:cNvSpPr/>
          <p:nvPr/>
        </p:nvSpPr>
        <p:spPr>
          <a:xfrm>
            <a:off x="4902120" y="3864240"/>
            <a:ext cx="1511280" cy="619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Service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15"/>
          <p:cNvSpPr/>
          <p:nvPr/>
        </p:nvSpPr>
        <p:spPr>
          <a:xfrm flipH="1">
            <a:off x="6413400" y="2806560"/>
            <a:ext cx="1351800" cy="38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dk1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16"/>
          <p:cNvSpPr/>
          <p:nvPr/>
        </p:nvSpPr>
        <p:spPr>
          <a:xfrm>
            <a:off x="5578560" y="3557520"/>
            <a:ext cx="158400" cy="2779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17"/>
          <p:cNvSpPr/>
          <p:nvPr/>
        </p:nvSpPr>
        <p:spPr>
          <a:xfrm>
            <a:off x="5578560" y="4535640"/>
            <a:ext cx="158400" cy="2779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18"/>
          <p:cNvSpPr/>
          <p:nvPr/>
        </p:nvSpPr>
        <p:spPr>
          <a:xfrm>
            <a:off x="3426480" y="1987920"/>
            <a:ext cx="1081080" cy="1494000"/>
          </a:xfrm>
          <a:prstGeom prst="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Command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Resource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19"/>
          <p:cNvSpPr/>
          <p:nvPr/>
        </p:nvSpPr>
        <p:spPr>
          <a:xfrm>
            <a:off x="3430080" y="3732840"/>
            <a:ext cx="1081080" cy="1494000"/>
          </a:xfrm>
          <a:prstGeom prst="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Query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Resource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20"/>
          <p:cNvSpPr/>
          <p:nvPr/>
        </p:nvSpPr>
        <p:spPr>
          <a:xfrm flipH="1">
            <a:off x="6413400" y="2806560"/>
            <a:ext cx="1359000" cy="38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dk1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21"/>
          <p:cNvSpPr/>
          <p:nvPr/>
        </p:nvSpPr>
        <p:spPr>
          <a:xfrm flipH="1">
            <a:off x="6413400" y="2806560"/>
            <a:ext cx="1359000" cy="38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dk1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22"/>
          <p:cNvSpPr/>
          <p:nvPr/>
        </p:nvSpPr>
        <p:spPr>
          <a:xfrm flipH="1">
            <a:off x="6413400" y="2806560"/>
            <a:ext cx="1351800" cy="38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dk1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23"/>
          <p:cNvSpPr/>
          <p:nvPr/>
        </p:nvSpPr>
        <p:spPr>
          <a:xfrm flipH="1">
            <a:off x="6413400" y="2806560"/>
            <a:ext cx="1359000" cy="38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dk1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24"/>
          <p:cNvSpPr/>
          <p:nvPr/>
        </p:nvSpPr>
        <p:spPr>
          <a:xfrm>
            <a:off x="5333400" y="5327280"/>
            <a:ext cx="648720" cy="193320"/>
          </a:xfrm>
          <a:prstGeom prst="can">
            <a:avLst>
              <a:gd name="adj" fmla="val 78046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25"/>
          <p:cNvSpPr/>
          <p:nvPr/>
        </p:nvSpPr>
        <p:spPr>
          <a:xfrm>
            <a:off x="5333400" y="5227200"/>
            <a:ext cx="648720" cy="293400"/>
          </a:xfrm>
          <a:prstGeom prst="can">
            <a:avLst>
              <a:gd name="adj" fmla="val 78046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26"/>
          <p:cNvSpPr/>
          <p:nvPr/>
        </p:nvSpPr>
        <p:spPr>
          <a:xfrm>
            <a:off x="5333400" y="5076720"/>
            <a:ext cx="648720" cy="460440"/>
          </a:xfrm>
          <a:prstGeom prst="can">
            <a:avLst>
              <a:gd name="adj" fmla="val 36776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27"/>
          <p:cNvSpPr/>
          <p:nvPr/>
        </p:nvSpPr>
        <p:spPr>
          <a:xfrm>
            <a:off x="5333400" y="4957560"/>
            <a:ext cx="648720" cy="571320"/>
          </a:xfrm>
          <a:prstGeom prst="can">
            <a:avLst>
              <a:gd name="adj" fmla="val 36776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54" dur="indefinite" restart="never" nodeType="tmRoot">
          <p:childTnLst>
            <p:seq>
              <p:cTn id="355" dur="indefinite" nodeType="mainSeq">
                <p:childTnLst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id="374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nodeType="click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id="388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nodeType="after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id="396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nodeType="click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id="403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nodeType="after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id="411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nodeType="click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id="418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26680" y="2057040"/>
            <a:ext cx="3369960" cy="310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120">
              <a:lnSpc>
                <a:spcPct val="100000"/>
              </a:lnSpc>
              <a:buClr>
                <a:srgbClr val="2e75b6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Monolith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2e75b6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SOA &amp; SOA Microservices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2e75b6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EDA Microservices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2e75b6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Kafka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2e75b6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Event Messaging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2e75b6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State Transfer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2e75b6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Event Storming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2e75b6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CQRS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2e75b6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Event Sourcing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2235600" y="509040"/>
            <a:ext cx="15339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2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Agenda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4187880" y="1640520"/>
            <a:ext cx="3267000" cy="30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Q?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Thank You!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24" dur="indefinite" restart="never" nodeType="tmRoot">
          <p:childTnLst>
            <p:seq>
              <p:cTn id="4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027640" y="657000"/>
            <a:ext cx="1619280" cy="178740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DB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530520" y="1423440"/>
            <a:ext cx="4897440" cy="3990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4146840" y="1602360"/>
            <a:ext cx="2456280" cy="236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5570640" y="1602360"/>
            <a:ext cx="2456280" cy="2368800"/>
          </a:xfrm>
          <a:prstGeom prst="ellipse">
            <a:avLst/>
          </a:prstGeom>
          <a:solidFill>
            <a:srgbClr val="dae3f3">
              <a:alpha val="68000"/>
            </a:srgb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5375520" y="2608200"/>
            <a:ext cx="2456280" cy="2368800"/>
          </a:xfrm>
          <a:prstGeom prst="ellipse">
            <a:avLst/>
          </a:prstGeom>
          <a:solidFill>
            <a:schemeClr val="accent6">
              <a:lumMod val="20000"/>
              <a:lumOff val="80000"/>
              <a:alpha val="67059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6"/>
          <p:cNvSpPr/>
          <p:nvPr/>
        </p:nvSpPr>
        <p:spPr>
          <a:xfrm>
            <a:off x="4159440" y="2687400"/>
            <a:ext cx="2456280" cy="2368800"/>
          </a:xfrm>
          <a:prstGeom prst="ellipse">
            <a:avLst/>
          </a:prstGeom>
          <a:solidFill>
            <a:schemeClr val="accent4">
              <a:lumMod val="20000"/>
              <a:lumOff val="80000"/>
              <a:alpha val="67059"/>
            </a:schemeClr>
          </a:solidFill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7"/>
          <p:cNvSpPr/>
          <p:nvPr/>
        </p:nvSpPr>
        <p:spPr>
          <a:xfrm>
            <a:off x="4672800" y="1775520"/>
            <a:ext cx="9932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8"/>
          <p:cNvSpPr/>
          <p:nvPr/>
        </p:nvSpPr>
        <p:spPr>
          <a:xfrm>
            <a:off x="6656400" y="1822320"/>
            <a:ext cx="9932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Shipping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9"/>
          <p:cNvSpPr/>
          <p:nvPr/>
        </p:nvSpPr>
        <p:spPr>
          <a:xfrm>
            <a:off x="4481280" y="4250160"/>
            <a:ext cx="9075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Inventory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0"/>
          <p:cNvSpPr/>
          <p:nvPr/>
        </p:nvSpPr>
        <p:spPr>
          <a:xfrm>
            <a:off x="6583320" y="4191840"/>
            <a:ext cx="11113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1"/>
          <p:cNvSpPr/>
          <p:nvPr/>
        </p:nvSpPr>
        <p:spPr>
          <a:xfrm>
            <a:off x="2326680" y="509040"/>
            <a:ext cx="1165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Monolith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424240" y="1513440"/>
            <a:ext cx="6562080" cy="2561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9385560" y="1807560"/>
            <a:ext cx="1649520" cy="15969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10331640" y="2003040"/>
            <a:ext cx="583560" cy="68508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DB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2899800" y="2241360"/>
            <a:ext cx="1064880" cy="961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6003360" y="2241360"/>
            <a:ext cx="1064880" cy="9615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Inventory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4483800" y="2241360"/>
            <a:ext cx="1064880" cy="961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Shipping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7"/>
          <p:cNvSpPr/>
          <p:nvPr/>
        </p:nvSpPr>
        <p:spPr>
          <a:xfrm>
            <a:off x="7522920" y="2241360"/>
            <a:ext cx="1064880" cy="961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8"/>
          <p:cNvSpPr/>
          <p:nvPr/>
        </p:nvSpPr>
        <p:spPr>
          <a:xfrm>
            <a:off x="2926800" y="326160"/>
            <a:ext cx="5267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SOA - loosely coupled pieces of functionality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 </a:t>
            </a: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with orchestration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9"/>
          <p:cNvSpPr/>
          <p:nvPr/>
        </p:nvSpPr>
        <p:spPr>
          <a:xfrm>
            <a:off x="8071560" y="3203280"/>
            <a:ext cx="360" cy="154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0"/>
          <p:cNvSpPr/>
          <p:nvPr/>
        </p:nvSpPr>
        <p:spPr>
          <a:xfrm flipV="1">
            <a:off x="10205640" y="3404520"/>
            <a:ext cx="360" cy="134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1"/>
          <p:cNvSpPr/>
          <p:nvPr/>
        </p:nvSpPr>
        <p:spPr>
          <a:xfrm>
            <a:off x="2308320" y="4752720"/>
            <a:ext cx="8646840" cy="67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Service Integration / ESB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12"/>
          <p:cNvSpPr/>
          <p:nvPr/>
        </p:nvSpPr>
        <p:spPr>
          <a:xfrm>
            <a:off x="6531840" y="3203280"/>
            <a:ext cx="360" cy="154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3"/>
          <p:cNvSpPr/>
          <p:nvPr/>
        </p:nvSpPr>
        <p:spPr>
          <a:xfrm>
            <a:off x="5013000" y="3203280"/>
            <a:ext cx="360" cy="154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4"/>
          <p:cNvSpPr/>
          <p:nvPr/>
        </p:nvSpPr>
        <p:spPr>
          <a:xfrm>
            <a:off x="3452040" y="3203280"/>
            <a:ext cx="360" cy="154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5"/>
          <p:cNvSpPr/>
          <p:nvPr/>
        </p:nvSpPr>
        <p:spPr>
          <a:xfrm>
            <a:off x="9891360" y="2884320"/>
            <a:ext cx="727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Data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16"/>
          <p:cNvSpPr/>
          <p:nvPr/>
        </p:nvSpPr>
        <p:spPr>
          <a:xfrm>
            <a:off x="3584160" y="1630080"/>
            <a:ext cx="1428120" cy="592560"/>
          </a:xfrm>
          <a:prstGeom prst="uturnArrow">
            <a:avLst>
              <a:gd name="adj1" fmla="val 0"/>
              <a:gd name="adj2" fmla="val 3448"/>
              <a:gd name="adj3" fmla="val 11829"/>
              <a:gd name="adj4" fmla="val 44271"/>
              <a:gd name="adj5" fmla="val 10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7"/>
          <p:cNvSpPr/>
          <p:nvPr/>
        </p:nvSpPr>
        <p:spPr>
          <a:xfrm>
            <a:off x="3448440" y="1633320"/>
            <a:ext cx="3082680" cy="592560"/>
          </a:xfrm>
          <a:prstGeom prst="uturnArrow">
            <a:avLst>
              <a:gd name="adj1" fmla="val 0"/>
              <a:gd name="adj2" fmla="val 3448"/>
              <a:gd name="adj3" fmla="val 11829"/>
              <a:gd name="adj4" fmla="val 44271"/>
              <a:gd name="adj5" fmla="val 10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8"/>
          <p:cNvSpPr/>
          <p:nvPr/>
        </p:nvSpPr>
        <p:spPr>
          <a:xfrm>
            <a:off x="3317040" y="1627200"/>
            <a:ext cx="4753800" cy="592560"/>
          </a:xfrm>
          <a:prstGeom prst="uturnArrow">
            <a:avLst>
              <a:gd name="adj1" fmla="val 0"/>
              <a:gd name="adj2" fmla="val 3448"/>
              <a:gd name="adj3" fmla="val 11829"/>
              <a:gd name="adj4" fmla="val 44271"/>
              <a:gd name="adj5" fmla="val 10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9"/>
          <p:cNvSpPr/>
          <p:nvPr/>
        </p:nvSpPr>
        <p:spPr>
          <a:xfrm>
            <a:off x="5124240" y="1627200"/>
            <a:ext cx="1260360" cy="592560"/>
          </a:xfrm>
          <a:prstGeom prst="uturnArrow">
            <a:avLst>
              <a:gd name="adj1" fmla="val 0"/>
              <a:gd name="adj2" fmla="val 3448"/>
              <a:gd name="adj3" fmla="val 11829"/>
              <a:gd name="adj4" fmla="val 44271"/>
              <a:gd name="adj5" fmla="val 10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0"/>
          <p:cNvSpPr/>
          <p:nvPr/>
        </p:nvSpPr>
        <p:spPr>
          <a:xfrm>
            <a:off x="6642720" y="1621080"/>
            <a:ext cx="1289160" cy="592560"/>
          </a:xfrm>
          <a:prstGeom prst="uturnArrow">
            <a:avLst>
              <a:gd name="adj1" fmla="val 0"/>
              <a:gd name="adj2" fmla="val 3448"/>
              <a:gd name="adj3" fmla="val 11829"/>
              <a:gd name="adj4" fmla="val 44271"/>
              <a:gd name="adj5" fmla="val 10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732760" y="326160"/>
            <a:ext cx="55177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SOA Microservices – independently deployable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with orchestration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9385560" y="1807560"/>
            <a:ext cx="1649520" cy="15969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10321200" y="2015280"/>
            <a:ext cx="583560" cy="68508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DB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2899800" y="2241360"/>
            <a:ext cx="1064880" cy="961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6003360" y="2241360"/>
            <a:ext cx="1064880" cy="9615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Inventory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4483800" y="2241360"/>
            <a:ext cx="1064880" cy="961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Shipping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7522920" y="2241360"/>
            <a:ext cx="1064880" cy="961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 flipV="1">
            <a:off x="10205640" y="3404520"/>
            <a:ext cx="360" cy="75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9"/>
          <p:cNvSpPr/>
          <p:nvPr/>
        </p:nvSpPr>
        <p:spPr>
          <a:xfrm>
            <a:off x="2257920" y="4161960"/>
            <a:ext cx="8646840" cy="67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Service Integration / ESB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0"/>
          <p:cNvSpPr/>
          <p:nvPr/>
        </p:nvSpPr>
        <p:spPr>
          <a:xfrm>
            <a:off x="3452040" y="3203280"/>
            <a:ext cx="360" cy="95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1"/>
          <p:cNvSpPr/>
          <p:nvPr/>
        </p:nvSpPr>
        <p:spPr>
          <a:xfrm>
            <a:off x="9891360" y="2884320"/>
            <a:ext cx="727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Data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2"/>
          <p:cNvSpPr/>
          <p:nvPr/>
        </p:nvSpPr>
        <p:spPr>
          <a:xfrm>
            <a:off x="5016600" y="3212640"/>
            <a:ext cx="360" cy="95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3"/>
          <p:cNvSpPr/>
          <p:nvPr/>
        </p:nvSpPr>
        <p:spPr>
          <a:xfrm>
            <a:off x="6581520" y="3203280"/>
            <a:ext cx="360" cy="95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4"/>
          <p:cNvSpPr/>
          <p:nvPr/>
        </p:nvSpPr>
        <p:spPr>
          <a:xfrm>
            <a:off x="8044920" y="3203280"/>
            <a:ext cx="360" cy="95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601360" y="326160"/>
            <a:ext cx="4126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SOA Microservices – choreography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239000" y="1900080"/>
            <a:ext cx="1064880" cy="961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4239000" y="3848400"/>
            <a:ext cx="1064880" cy="9615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Inventory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6809760" y="1892160"/>
            <a:ext cx="1064880" cy="961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Shipping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6809760" y="3848400"/>
            <a:ext cx="1064880" cy="961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 flipV="1">
            <a:off x="5304600" y="2372760"/>
            <a:ext cx="150480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7"/>
          <p:cNvSpPr/>
          <p:nvPr/>
        </p:nvSpPr>
        <p:spPr>
          <a:xfrm>
            <a:off x="4771800" y="2862360"/>
            <a:ext cx="360" cy="98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8"/>
          <p:cNvSpPr/>
          <p:nvPr/>
        </p:nvSpPr>
        <p:spPr>
          <a:xfrm flipV="1">
            <a:off x="7342560" y="2853720"/>
            <a:ext cx="360" cy="99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9"/>
          <p:cNvSpPr/>
          <p:nvPr/>
        </p:nvSpPr>
        <p:spPr>
          <a:xfrm>
            <a:off x="5304600" y="2512440"/>
            <a:ext cx="1847880" cy="133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10"/>
          <p:cNvSpPr/>
          <p:nvPr/>
        </p:nvSpPr>
        <p:spPr>
          <a:xfrm flipV="1">
            <a:off x="4887000" y="2511720"/>
            <a:ext cx="1922040" cy="133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11"/>
          <p:cNvSpPr/>
          <p:nvPr/>
        </p:nvSpPr>
        <p:spPr>
          <a:xfrm>
            <a:off x="4321080" y="390456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12"/>
          <p:cNvSpPr/>
          <p:nvPr/>
        </p:nvSpPr>
        <p:spPr>
          <a:xfrm>
            <a:off x="4306680" y="197352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13"/>
          <p:cNvSpPr/>
          <p:nvPr/>
        </p:nvSpPr>
        <p:spPr>
          <a:xfrm>
            <a:off x="6902280" y="195408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4"/>
          <p:cNvSpPr/>
          <p:nvPr/>
        </p:nvSpPr>
        <p:spPr>
          <a:xfrm>
            <a:off x="6902280" y="391860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475360" y="326160"/>
            <a:ext cx="32760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Buying an item on Amazon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Request/Response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794840" y="1482840"/>
            <a:ext cx="1064880" cy="961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785280" y="2409120"/>
            <a:ext cx="1064880" cy="9615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Inventory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6785280" y="4230000"/>
            <a:ext cx="1064880" cy="961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Shipping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794840" y="5009400"/>
            <a:ext cx="1064880" cy="961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2217600" y="2480760"/>
            <a:ext cx="963720" cy="17485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WEB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Server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 flipV="1">
            <a:off x="3182040" y="1963080"/>
            <a:ext cx="1612080" cy="139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8"/>
          <p:cNvSpPr/>
          <p:nvPr/>
        </p:nvSpPr>
        <p:spPr>
          <a:xfrm>
            <a:off x="3514680" y="2178000"/>
            <a:ext cx="7675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Submit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9"/>
          <p:cNvSpPr/>
          <p:nvPr/>
        </p:nvSpPr>
        <p:spPr>
          <a:xfrm>
            <a:off x="5860440" y="1963800"/>
            <a:ext cx="924120" cy="9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0"/>
          <p:cNvSpPr/>
          <p:nvPr/>
        </p:nvSpPr>
        <p:spPr>
          <a:xfrm>
            <a:off x="6206040" y="1963800"/>
            <a:ext cx="7934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Reserve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1"/>
          <p:cNvSpPr/>
          <p:nvPr/>
        </p:nvSpPr>
        <p:spPr>
          <a:xfrm>
            <a:off x="5860440" y="1963800"/>
            <a:ext cx="924120" cy="274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2"/>
          <p:cNvSpPr/>
          <p:nvPr/>
        </p:nvSpPr>
        <p:spPr>
          <a:xfrm>
            <a:off x="5799960" y="3305520"/>
            <a:ext cx="6134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Ship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3"/>
          <p:cNvSpPr/>
          <p:nvPr/>
        </p:nvSpPr>
        <p:spPr>
          <a:xfrm flipV="1">
            <a:off x="7317720" y="3370680"/>
            <a:ext cx="360" cy="85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4"/>
          <p:cNvSpPr/>
          <p:nvPr/>
        </p:nvSpPr>
        <p:spPr>
          <a:xfrm>
            <a:off x="7355520" y="3621600"/>
            <a:ext cx="9075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Update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Inventory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5"/>
          <p:cNvSpPr/>
          <p:nvPr/>
        </p:nvSpPr>
        <p:spPr>
          <a:xfrm flipH="1">
            <a:off x="5859720" y="4957560"/>
            <a:ext cx="924120" cy="53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6"/>
          <p:cNvSpPr/>
          <p:nvPr/>
        </p:nvSpPr>
        <p:spPr>
          <a:xfrm>
            <a:off x="6143040" y="5263200"/>
            <a:ext cx="9198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Get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7"/>
          <p:cNvSpPr/>
          <p:nvPr/>
        </p:nvSpPr>
        <p:spPr>
          <a:xfrm>
            <a:off x="3182040" y="3355560"/>
            <a:ext cx="1612080" cy="213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8"/>
          <p:cNvSpPr/>
          <p:nvPr/>
        </p:nvSpPr>
        <p:spPr>
          <a:xfrm>
            <a:off x="3816000" y="3888360"/>
            <a:ext cx="76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Sign Up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9"/>
          <p:cNvSpPr/>
          <p:nvPr/>
        </p:nvSpPr>
        <p:spPr>
          <a:xfrm flipH="1">
            <a:off x="5326200" y="2445120"/>
            <a:ext cx="360" cy="256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0"/>
          <p:cNvSpPr/>
          <p:nvPr/>
        </p:nvSpPr>
        <p:spPr>
          <a:xfrm>
            <a:off x="4492080" y="2926080"/>
            <a:ext cx="9198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Get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1"/>
          <p:cNvSpPr/>
          <p:nvPr/>
        </p:nvSpPr>
        <p:spPr>
          <a:xfrm>
            <a:off x="4840920" y="153180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2"/>
          <p:cNvSpPr/>
          <p:nvPr/>
        </p:nvSpPr>
        <p:spPr>
          <a:xfrm>
            <a:off x="6845040" y="248076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3"/>
          <p:cNvSpPr/>
          <p:nvPr/>
        </p:nvSpPr>
        <p:spPr>
          <a:xfrm>
            <a:off x="6828840" y="429156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4"/>
          <p:cNvSpPr/>
          <p:nvPr/>
        </p:nvSpPr>
        <p:spPr>
          <a:xfrm>
            <a:off x="4840920" y="506088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3" descr=""/>
          <p:cNvPicPr/>
          <p:nvPr/>
        </p:nvPicPr>
        <p:blipFill>
          <a:blip r:embed="rId1"/>
          <a:stretch/>
        </p:blipFill>
        <p:spPr>
          <a:xfrm>
            <a:off x="1608120" y="1102680"/>
            <a:ext cx="8127360" cy="5396760"/>
          </a:xfrm>
          <a:prstGeom prst="rect">
            <a:avLst/>
          </a:prstGeom>
          <a:ln>
            <a:noFill/>
          </a:ln>
        </p:spPr>
      </p:pic>
      <p:sp>
        <p:nvSpPr>
          <p:cNvPr id="165" name="CustomShape 1"/>
          <p:cNvSpPr/>
          <p:nvPr/>
        </p:nvSpPr>
        <p:spPr>
          <a:xfrm>
            <a:off x="1002600" y="270720"/>
            <a:ext cx="86169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Real-time graph of microservice dependencies at amazon.com in 2008.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per </a:t>
            </a:r>
            <a:r>
              <a:rPr b="0" lang="en-CA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  <a:hlinkClick r:id="rId2"/>
              </a:rPr>
              <a:t>Werner Vogels‏ tweet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38080" y="1825560"/>
            <a:ext cx="10715040" cy="24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Apache Kafka is a distributed, partitioned, replicated commit log service. It provides the functionality of a messaging system, but with a unique design.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2415960" y="326160"/>
            <a:ext cx="1739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Apache Kafka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8707</TotalTime>
  <Application>LibreOffice/5.1.6.2$Linux_X86_64 LibreOffice_project/10m0$Build-2</Application>
  <Words>813</Words>
  <Paragraphs>310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2018-06-28T18:20:43Z</dcterms:created>
  <dc:creator>Lifshits, Michael</dc:creator>
  <dc:description/>
  <dc:language>en-CA</dc:language>
  <cp:lastModifiedBy/>
  <dcterms:modified xsi:type="dcterms:W3CDTF">2018-08-13T12:57:23Z</dcterms:modified>
  <cp:revision>46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16.0015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23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