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405" r:id="rId3"/>
    <p:sldId id="412" r:id="rId4"/>
    <p:sldId id="406" r:id="rId5"/>
    <p:sldId id="407" r:id="rId6"/>
    <p:sldId id="408" r:id="rId7"/>
    <p:sldId id="409" r:id="rId8"/>
    <p:sldId id="410" r:id="rId9"/>
    <p:sldId id="411" r:id="rId10"/>
    <p:sldId id="402" r:id="rId11"/>
    <p:sldId id="373" r:id="rId12"/>
    <p:sldId id="275" r:id="rId13"/>
    <p:sldId id="315" r:id="rId14"/>
    <p:sldId id="314" r:id="rId15"/>
    <p:sldId id="374" r:id="rId16"/>
    <p:sldId id="279" r:id="rId17"/>
    <p:sldId id="375" r:id="rId18"/>
    <p:sldId id="316" r:id="rId19"/>
    <p:sldId id="317" r:id="rId20"/>
    <p:sldId id="280" r:id="rId21"/>
    <p:sldId id="318" r:id="rId22"/>
    <p:sldId id="376" r:id="rId23"/>
    <p:sldId id="319" r:id="rId24"/>
    <p:sldId id="282" r:id="rId25"/>
    <p:sldId id="377" r:id="rId26"/>
    <p:sldId id="378" r:id="rId27"/>
    <p:sldId id="379" r:id="rId28"/>
    <p:sldId id="283" r:id="rId29"/>
    <p:sldId id="320" r:id="rId30"/>
    <p:sldId id="385" r:id="rId31"/>
    <p:sldId id="386" r:id="rId32"/>
    <p:sldId id="387" r:id="rId33"/>
    <p:sldId id="388" r:id="rId34"/>
    <p:sldId id="401" r:id="rId35"/>
    <p:sldId id="389" r:id="rId36"/>
    <p:sldId id="390" r:id="rId37"/>
    <p:sldId id="391" r:id="rId38"/>
    <p:sldId id="392" r:id="rId39"/>
    <p:sldId id="393" r:id="rId40"/>
    <p:sldId id="394" r:id="rId41"/>
    <p:sldId id="403" r:id="rId42"/>
    <p:sldId id="322" r:id="rId43"/>
    <p:sldId id="284" r:id="rId44"/>
    <p:sldId id="281" r:id="rId45"/>
    <p:sldId id="323" r:id="rId46"/>
    <p:sldId id="326" r:id="rId47"/>
    <p:sldId id="325" r:id="rId48"/>
    <p:sldId id="324" r:id="rId49"/>
    <p:sldId id="381" r:id="rId50"/>
    <p:sldId id="287" r:id="rId51"/>
    <p:sldId id="337" r:id="rId52"/>
    <p:sldId id="338" r:id="rId53"/>
    <p:sldId id="339" r:id="rId54"/>
    <p:sldId id="340" r:id="rId55"/>
    <p:sldId id="341" r:id="rId56"/>
    <p:sldId id="404" r:id="rId57"/>
    <p:sldId id="345" r:id="rId58"/>
    <p:sldId id="289" r:id="rId59"/>
    <p:sldId id="342" r:id="rId60"/>
    <p:sldId id="343" r:id="rId61"/>
    <p:sldId id="344" r:id="rId62"/>
    <p:sldId id="347" r:id="rId63"/>
    <p:sldId id="348" r:id="rId64"/>
    <p:sldId id="278" r:id="rId65"/>
    <p:sldId id="382" r:id="rId66"/>
    <p:sldId id="383"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7">
          <p15:clr>
            <a:srgbClr val="A4A3A4"/>
          </p15:clr>
        </p15:guide>
        <p15:guide id="2" pos="28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FF00"/>
    <a:srgbClr val="00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70" autoAdjust="0"/>
    <p:restoredTop sz="70442" autoAdjust="0"/>
  </p:normalViewPr>
  <p:slideViewPr>
    <p:cSldViewPr snapToGrid="0" snapToObjects="1" showGuides="1">
      <p:cViewPr varScale="1">
        <p:scale>
          <a:sx n="82" d="100"/>
          <a:sy n="82" d="100"/>
        </p:scale>
        <p:origin x="2264" y="176"/>
      </p:cViewPr>
      <p:guideLst>
        <p:guide orient="horz" pos="1657"/>
        <p:guide pos="2883"/>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95" d="100"/>
          <a:sy n="95" d="100"/>
        </p:scale>
        <p:origin x="-3184"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784236-A9B7-D84F-97E2-6E46544A2DC8}" type="datetimeFigureOut">
              <a:rPr lang="en-US" smtClean="0"/>
              <a:t>7/18/19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A91989-084D-354B-9C9F-7206CFD54E5D}" type="slidenum">
              <a:rPr lang="en-US" smtClean="0"/>
              <a:t>‹#›</a:t>
            </a:fld>
            <a:endParaRPr lang="en-US"/>
          </a:p>
        </p:txBody>
      </p:sp>
    </p:spTree>
    <p:extLst>
      <p:ext uri="{BB962C8B-B14F-4D97-AF65-F5344CB8AC3E}">
        <p14:creationId xmlns:p14="http://schemas.microsoft.com/office/powerpoint/2010/main" val="37168185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1</a:t>
            </a:fld>
            <a:endParaRPr lang="en-US"/>
          </a:p>
        </p:txBody>
      </p:sp>
    </p:spTree>
    <p:extLst>
      <p:ext uri="{BB962C8B-B14F-4D97-AF65-F5344CB8AC3E}">
        <p14:creationId xmlns:p14="http://schemas.microsoft.com/office/powerpoint/2010/main" val="2509667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before I continue?</a:t>
            </a:r>
          </a:p>
        </p:txBody>
      </p:sp>
      <p:sp>
        <p:nvSpPr>
          <p:cNvPr id="4" name="Slide Number Placeholder 3"/>
          <p:cNvSpPr>
            <a:spLocks noGrp="1"/>
          </p:cNvSpPr>
          <p:nvPr>
            <p:ph type="sldNum" sz="quarter" idx="10"/>
          </p:nvPr>
        </p:nvSpPr>
        <p:spPr/>
        <p:txBody>
          <a:bodyPr/>
          <a:lstStyle/>
          <a:p>
            <a:fld id="{EDA91989-084D-354B-9C9F-7206CFD54E5D}" type="slidenum">
              <a:rPr lang="en-US" smtClean="0"/>
              <a:t>10</a:t>
            </a:fld>
            <a:endParaRPr lang="en-US"/>
          </a:p>
        </p:txBody>
      </p:sp>
    </p:spTree>
    <p:extLst>
      <p:ext uri="{BB962C8B-B14F-4D97-AF65-F5344CB8AC3E}">
        <p14:creationId xmlns:p14="http://schemas.microsoft.com/office/powerpoint/2010/main" val="3900553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now move on to the</a:t>
            </a:r>
            <a:r>
              <a:rPr lang="en-US" baseline="0" dirty="0"/>
              <a:t> first topic of today, which is </a:t>
            </a:r>
            <a:r>
              <a:rPr lang="en-US" baseline="0" dirty="0" err="1"/>
              <a:t>markov</a:t>
            </a:r>
            <a:r>
              <a:rPr lang="en-US" baseline="0" dirty="0"/>
              <a:t> chain </a:t>
            </a:r>
            <a:r>
              <a:rPr lang="en-US" baseline="0" dirty="0" err="1"/>
              <a:t>monte</a:t>
            </a:r>
            <a:r>
              <a:rPr lang="en-US" baseline="0" dirty="0"/>
              <a:t> </a:t>
            </a:r>
            <a:r>
              <a:rPr lang="en-US" baseline="0" dirty="0" err="1"/>
              <a:t>carlo</a:t>
            </a:r>
            <a:r>
              <a:rPr lang="en-US" baseline="0" dirty="0"/>
              <a:t>.</a:t>
            </a:r>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11</a:t>
            </a:fld>
            <a:endParaRPr lang="en-US"/>
          </a:p>
        </p:txBody>
      </p:sp>
    </p:spTree>
    <p:extLst>
      <p:ext uri="{BB962C8B-B14F-4D97-AF65-F5344CB8AC3E}">
        <p14:creationId xmlns:p14="http://schemas.microsoft.com/office/powerpoint/2010/main" val="3900553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care about </a:t>
            </a:r>
            <a:r>
              <a:rPr lang="en-US" baseline="0" dirty="0"/>
              <a:t>stationary distributions of Markov chains?</a:t>
            </a:r>
            <a:endParaRPr lang="en-US" dirty="0"/>
          </a:p>
          <a:p>
            <a:endParaRPr lang="en-US" dirty="0"/>
          </a:p>
          <a:p>
            <a:r>
              <a:rPr lang="en-US" dirty="0"/>
              <a:t>On</a:t>
            </a:r>
            <a:r>
              <a:rPr lang="en-US" baseline="0" dirty="0"/>
              <a:t>e very important application is </a:t>
            </a:r>
            <a:r>
              <a:rPr lang="en-US" sz="1200" dirty="0"/>
              <a:t>Monte Carlo Markov Chain or</a:t>
            </a:r>
            <a:r>
              <a:rPr lang="en-US" sz="1200" baseline="0" dirty="0"/>
              <a:t> MCMC. MCMC is a class of methods allowing us to sample from a probability distribution p(x). </a:t>
            </a:r>
          </a:p>
          <a:p>
            <a:endParaRPr lang="en-US" sz="1200" baseline="0" dirty="0"/>
          </a:p>
          <a:p>
            <a:r>
              <a:rPr lang="en-US" sz="1200" baseline="0" dirty="0"/>
              <a:t>MCMC works by constructing a </a:t>
            </a:r>
            <a:r>
              <a:rPr lang="en-US" sz="1200" baseline="0" dirty="0" err="1"/>
              <a:t>markov</a:t>
            </a:r>
            <a:r>
              <a:rPr lang="en-US" sz="1200" baseline="0" dirty="0"/>
              <a:t> chain whose stationary distribution pi* is equal to the probability distribution we want to sample. </a:t>
            </a:r>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12</a:t>
            </a:fld>
            <a:endParaRPr lang="en-US"/>
          </a:p>
        </p:txBody>
      </p:sp>
    </p:spTree>
    <p:extLst>
      <p:ext uri="{BB962C8B-B14F-4D97-AF65-F5344CB8AC3E}">
        <p14:creationId xmlns:p14="http://schemas.microsoft.com/office/powerpoint/2010/main" val="1117348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many applications, we are given observations Y and we want to sample from the posterior distribution p(x | y). </a:t>
            </a:r>
          </a:p>
          <a:p>
            <a:endParaRPr lang="en-US" baseline="0" dirty="0"/>
          </a:p>
          <a:p>
            <a:r>
              <a:rPr lang="en-US" baseline="0" dirty="0"/>
              <a:t>For example, in the programming assignment, Y is the encrypted text and X is the mapping between the original alphabets and encrypted alphabets. In this case, we can think of X as a random vector consisting of 27 random variables. </a:t>
            </a:r>
          </a:p>
          <a:p>
            <a:endParaRPr lang="en-US" baseline="0" dirty="0"/>
          </a:p>
          <a:p>
            <a:r>
              <a:rPr lang="en-US" baseline="0" dirty="0"/>
              <a:t>So in this example, the first element of X tells us the letter a is mapped to the letter u. The second element of X tells us the letter b is mapped to the letter z and so on.</a:t>
            </a:r>
          </a:p>
          <a:p>
            <a:endParaRPr lang="en-US" baseline="0" dirty="0"/>
          </a:p>
          <a:p>
            <a:r>
              <a:rPr lang="en-US" baseline="0" dirty="0"/>
              <a:t>If we know X, then we can take the encrypted message and unscramble it. This is why we are interested in the posterior distribution p(X | Y)</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DA91989-084D-354B-9C9F-7206CFD54E5D}" type="slidenum">
              <a:rPr lang="en-US" smtClean="0"/>
              <a:t>13</a:t>
            </a:fld>
            <a:endParaRPr lang="en-US"/>
          </a:p>
        </p:txBody>
      </p:sp>
    </p:spTree>
    <p:extLst>
      <p:ext uri="{BB962C8B-B14F-4D97-AF65-F5344CB8AC3E}">
        <p14:creationId xmlns:p14="http://schemas.microsoft.com/office/powerpoint/2010/main" val="1117348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is that if the posterior</a:t>
            </a:r>
            <a:r>
              <a:rPr lang="en-US" baseline="0" dirty="0"/>
              <a:t> distribution p(X | Y) is very peaky, then samples of X are likely to be close to the peaks, such as illustrated here. </a:t>
            </a:r>
          </a:p>
          <a:p>
            <a:endParaRPr lang="en-US" baseline="0" dirty="0"/>
          </a:p>
          <a:p>
            <a:r>
              <a:rPr lang="en-US" baseline="0" dirty="0"/>
              <a:t>So samples of X with high posterior probability are therefore good candidates for decrypting the message.</a:t>
            </a:r>
          </a:p>
          <a:p>
            <a:endParaRPr lang="en-US" baseline="0" dirty="0"/>
          </a:p>
          <a:p>
            <a:r>
              <a:rPr lang="en-US" baseline="0" dirty="0"/>
              <a:t>In real applications, the posterior distribution has multiple peaks, implying multiple good solutions. If we use MAP or MMSE estimates, we only get one estimate, which means we lose a lot of information about this complex distribution.</a:t>
            </a:r>
          </a:p>
          <a:p>
            <a:endParaRPr lang="en-US" baseline="0" dirty="0"/>
          </a:p>
          <a:p>
            <a:r>
              <a:rPr lang="en-US" baseline="0" dirty="0"/>
              <a:t>Sampling from the posterior distribution is nice because hopefully, some samples will be near the first peak, some samples will be near the second peak, some samples will be near the third peak. The samples let us to characterize the space of posterior distribution. </a:t>
            </a:r>
          </a:p>
        </p:txBody>
      </p:sp>
      <p:sp>
        <p:nvSpPr>
          <p:cNvPr id="4" name="Slide Number Placeholder 3"/>
          <p:cNvSpPr>
            <a:spLocks noGrp="1"/>
          </p:cNvSpPr>
          <p:nvPr>
            <p:ph type="sldNum" sz="quarter" idx="10"/>
          </p:nvPr>
        </p:nvSpPr>
        <p:spPr/>
        <p:txBody>
          <a:bodyPr/>
          <a:lstStyle/>
          <a:p>
            <a:fld id="{EDA91989-084D-354B-9C9F-7206CFD54E5D}" type="slidenum">
              <a:rPr lang="en-US" smtClean="0"/>
              <a:t>14</a:t>
            </a:fld>
            <a:endParaRPr lang="en-US"/>
          </a:p>
        </p:txBody>
      </p:sp>
    </p:spTree>
    <p:extLst>
      <p:ext uri="{BB962C8B-B14F-4D97-AF65-F5344CB8AC3E}">
        <p14:creationId xmlns:p14="http://schemas.microsoft.com/office/powerpoint/2010/main" val="1117348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Given all these samples, if we *really* want, we can always pick the sample with the highest posterior probability, which would approximate the MAP estimate. </a:t>
            </a:r>
          </a:p>
          <a:p>
            <a:endParaRPr lang="en-US" baseline="0" dirty="0"/>
          </a:p>
          <a:p>
            <a:r>
              <a:rPr lang="en-US" baseline="0" dirty="0"/>
              <a:t>OR we can average all our samples, which will approximate the MMSE estimate. </a:t>
            </a:r>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15</a:t>
            </a:fld>
            <a:endParaRPr lang="en-US"/>
          </a:p>
        </p:txBody>
      </p:sp>
    </p:spTree>
    <p:extLst>
      <p:ext uri="{BB962C8B-B14F-4D97-AF65-F5344CB8AC3E}">
        <p14:creationId xmlns:p14="http://schemas.microsoft.com/office/powerpoint/2010/main" val="1117348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will now show you one specific MCMC algorithm called the Metropolis algorithm. We will use this algorithm in the programming assignment. </a:t>
            </a:r>
          </a:p>
          <a:p>
            <a:endParaRPr lang="en-US" baseline="0" dirty="0"/>
          </a:p>
          <a:p>
            <a:r>
              <a:rPr lang="en-US" baseline="0" dirty="0"/>
              <a:t>Let me first explain to you the steps of the algorithm. At this point, there is no way you can understand why this works. BUT I will explain the reasoning after this.</a:t>
            </a:r>
          </a:p>
          <a:p>
            <a:endParaRPr lang="en-US" baseline="0" dirty="0"/>
          </a:p>
          <a:p>
            <a:r>
              <a:rPr lang="en-US" baseline="0" dirty="0"/>
              <a:t>Suppose we want to sample from the distribution pi of X. We start by setting x to be x0. </a:t>
            </a:r>
          </a:p>
          <a:p>
            <a:endParaRPr lang="en-US" baseline="0" dirty="0"/>
          </a:p>
          <a:p>
            <a:r>
              <a:rPr lang="en-US" baseline="0" dirty="0"/>
              <a:t>This initial value can be anything. </a:t>
            </a:r>
          </a:p>
          <a:p>
            <a:endParaRPr lang="en-US" baseline="0" dirty="0"/>
          </a:p>
        </p:txBody>
      </p:sp>
      <p:sp>
        <p:nvSpPr>
          <p:cNvPr id="4" name="Slide Number Placeholder 3"/>
          <p:cNvSpPr>
            <a:spLocks noGrp="1"/>
          </p:cNvSpPr>
          <p:nvPr>
            <p:ph type="sldNum" sz="quarter" idx="10"/>
          </p:nvPr>
        </p:nvSpPr>
        <p:spPr/>
        <p:txBody>
          <a:bodyPr/>
          <a:lstStyle/>
          <a:p>
            <a:fld id="{EDA91989-084D-354B-9C9F-7206CFD54E5D}" type="slidenum">
              <a:rPr lang="en-US" smtClean="0"/>
              <a:t>16</a:t>
            </a:fld>
            <a:endParaRPr lang="en-US"/>
          </a:p>
        </p:txBody>
      </p:sp>
    </p:spTree>
    <p:extLst>
      <p:ext uri="{BB962C8B-B14F-4D97-AF65-F5344CB8AC3E}">
        <p14:creationId xmlns:p14="http://schemas.microsoft.com/office/powerpoint/2010/main" val="350389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then generate a new value x’ from a conditional distribution q(x’ | x). So q(x’ | x) tells us that given x, what is the probability of sampling x’. </a:t>
            </a:r>
          </a:p>
          <a:p>
            <a:endParaRPr lang="en-US" baseline="0" dirty="0"/>
          </a:p>
          <a:p>
            <a:r>
              <a:rPr lang="en-US" baseline="0" dirty="0"/>
              <a:t>This proposal distribution q can be almost anything. Q does not even need to be related to the distribution we are trying to sample. </a:t>
            </a:r>
          </a:p>
          <a:p>
            <a:endParaRPr lang="en-US" baseline="0" dirty="0"/>
          </a:p>
          <a:p>
            <a:r>
              <a:rPr lang="en-US" baseline="0" dirty="0"/>
              <a:t>There is only one constraint, which is that q(x’ | x) must be equal to q(x | x’). In other words, the probability of sampling x’ given x must be the same as the probability of sampling x given x’.</a:t>
            </a:r>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17</a:t>
            </a:fld>
            <a:endParaRPr lang="en-US"/>
          </a:p>
        </p:txBody>
      </p:sp>
    </p:spTree>
    <p:extLst>
      <p:ext uri="{BB962C8B-B14F-4D97-AF65-F5344CB8AC3E}">
        <p14:creationId xmlns:p14="http://schemas.microsoft.com/office/powerpoint/2010/main" val="3503890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next</a:t>
            </a:r>
            <a:r>
              <a:rPr lang="en-US" baseline="0" dirty="0"/>
              <a:t> step is where pi comes in. Suppose pi(x’) is greater or equal to pi(x), then we replace x with the new value x’. </a:t>
            </a:r>
          </a:p>
          <a:p>
            <a:endParaRPr lang="en-US" baseline="0" dirty="0"/>
          </a:p>
          <a:p>
            <a:r>
              <a:rPr lang="en-US" baseline="0" dirty="0"/>
              <a:t>On the other hand, if pi(x’) is less than pi(x), we don’t necessarily reject x’. </a:t>
            </a:r>
          </a:p>
          <a:p>
            <a:endParaRPr lang="en-US" baseline="0" dirty="0"/>
          </a:p>
          <a:p>
            <a:r>
              <a:rPr lang="en-US" baseline="0" dirty="0"/>
              <a:t>Instead, we will replace x with x’ with probability pi(x’) divided by pi(x) and we will keep x with probability 1 minus pi(x’) divided by pi(x) </a:t>
            </a:r>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18</a:t>
            </a:fld>
            <a:endParaRPr lang="en-US"/>
          </a:p>
        </p:txBody>
      </p:sp>
    </p:spTree>
    <p:extLst>
      <p:ext uri="{BB962C8B-B14F-4D97-AF65-F5344CB8AC3E}">
        <p14:creationId xmlns:p14="http://schemas.microsoft.com/office/powerpoint/2010/main" val="3503890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a:t>
            </a:r>
            <a:r>
              <a:rPr lang="en-US" baseline="0" dirty="0"/>
              <a:t>repeat steps 2 and 3 for a long time</a:t>
            </a:r>
          </a:p>
          <a:p>
            <a:endParaRPr lang="en-US" baseline="0" dirty="0"/>
          </a:p>
          <a:p>
            <a:r>
              <a:rPr lang="en-US" baseline="0" dirty="0"/>
              <a:t>The current value of x is distributed according to pi(x). </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Ok. This whole procedure seems a bit abstract. So let’s see an example.</a:t>
            </a:r>
          </a:p>
        </p:txBody>
      </p:sp>
      <p:sp>
        <p:nvSpPr>
          <p:cNvPr id="4" name="Slide Number Placeholder 3"/>
          <p:cNvSpPr>
            <a:spLocks noGrp="1"/>
          </p:cNvSpPr>
          <p:nvPr>
            <p:ph type="sldNum" sz="quarter" idx="10"/>
          </p:nvPr>
        </p:nvSpPr>
        <p:spPr/>
        <p:txBody>
          <a:bodyPr/>
          <a:lstStyle/>
          <a:p>
            <a:fld id="{EDA91989-084D-354B-9C9F-7206CFD54E5D}" type="slidenum">
              <a:rPr lang="en-US" smtClean="0"/>
              <a:t>19</a:t>
            </a:fld>
            <a:endParaRPr lang="en-US"/>
          </a:p>
        </p:txBody>
      </p:sp>
    </p:spTree>
    <p:extLst>
      <p:ext uri="{BB962C8B-B14F-4D97-AF65-F5344CB8AC3E}">
        <p14:creationId xmlns:p14="http://schemas.microsoft.com/office/powerpoint/2010/main" val="3503890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Last week, we talked about </a:t>
            </a:r>
            <a:r>
              <a:rPr lang="en-US" baseline="0" dirty="0" err="1"/>
              <a:t>markov</a:t>
            </a:r>
            <a:r>
              <a:rPr lang="en-US" baseline="0" dirty="0"/>
              <a:t> processes.</a:t>
            </a:r>
          </a:p>
          <a:p>
            <a:endParaRPr lang="en-US" baseline="0" dirty="0"/>
          </a:p>
          <a:p>
            <a:r>
              <a:rPr lang="en-US" baseline="0" dirty="0"/>
              <a:t>In a Markov process, the past and future are independent conditioned on knowing the present.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2</a:t>
            </a:fld>
            <a:endParaRPr lang="en-US"/>
          </a:p>
        </p:txBody>
      </p:sp>
    </p:spTree>
    <p:extLst>
      <p:ext uri="{BB962C8B-B14F-4D97-AF65-F5344CB8AC3E}">
        <p14:creationId xmlns:p14="http://schemas.microsoft.com/office/powerpoint/2010/main" val="3466235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want to sample</a:t>
            </a:r>
            <a:r>
              <a:rPr lang="en-US" baseline="0" dirty="0"/>
              <a:t> from this distribution. X takes on values 1, 2, 3, 4, 5, 6. Probability of 1, 2, 3, 4 is 0.1. Probability of 5 is 0.2 and probability of 6 is 0.4. So we can think of this as a biased dice.</a:t>
            </a:r>
          </a:p>
          <a:p>
            <a:endParaRPr lang="en-US" baseline="0" dirty="0"/>
          </a:p>
          <a:p>
            <a:r>
              <a:rPr lang="en-US" baseline="0" dirty="0"/>
              <a:t>Of course, there is much easier way to sample from this distribution than using the Metropolis algorithm. In fact, there is a </a:t>
            </a:r>
            <a:r>
              <a:rPr lang="en-US" baseline="0" dirty="0" err="1"/>
              <a:t>matlab</a:t>
            </a:r>
            <a:r>
              <a:rPr lang="en-US" baseline="0" dirty="0"/>
              <a:t> function that does this sampling. </a:t>
            </a:r>
          </a:p>
          <a:p>
            <a:endParaRPr lang="en-US" baseline="0" dirty="0"/>
          </a:p>
          <a:p>
            <a:r>
              <a:rPr lang="en-US" baseline="0" dirty="0"/>
              <a:t>Here, I am just trying to show you a simple example. In practice, the Metropolis algorithm can be used to sample much more difficult distribution, such as in our programming assignment.</a:t>
            </a:r>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20</a:t>
            </a:fld>
            <a:endParaRPr lang="en-US"/>
          </a:p>
        </p:txBody>
      </p:sp>
    </p:spTree>
    <p:extLst>
      <p:ext uri="{BB962C8B-B14F-4D97-AF65-F5344CB8AC3E}">
        <p14:creationId xmlns:p14="http://schemas.microsoft.com/office/powerpoint/2010/main" val="2812007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initialize x to be</a:t>
            </a:r>
            <a:r>
              <a:rPr lang="en-US" baseline="0" dirty="0"/>
              <a:t> 1. This is completely arbitrary. </a:t>
            </a:r>
          </a:p>
          <a:p>
            <a:endParaRPr lang="en-US" baseline="0" dirty="0"/>
          </a:p>
          <a:p>
            <a:r>
              <a:rPr lang="en-US" baseline="0" dirty="0"/>
              <a:t>We can initialize x to be 2, 3, 4, 5 or 6 if you want.</a:t>
            </a:r>
          </a:p>
          <a:p>
            <a:endParaRPr lang="en-US" baseline="0" dirty="0"/>
          </a:p>
        </p:txBody>
      </p:sp>
      <p:sp>
        <p:nvSpPr>
          <p:cNvPr id="4" name="Slide Number Placeholder 3"/>
          <p:cNvSpPr>
            <a:spLocks noGrp="1"/>
          </p:cNvSpPr>
          <p:nvPr>
            <p:ph type="sldNum" sz="quarter" idx="10"/>
          </p:nvPr>
        </p:nvSpPr>
        <p:spPr/>
        <p:txBody>
          <a:bodyPr/>
          <a:lstStyle/>
          <a:p>
            <a:fld id="{EDA91989-084D-354B-9C9F-7206CFD54E5D}" type="slidenum">
              <a:rPr lang="en-US" smtClean="0"/>
              <a:t>21</a:t>
            </a:fld>
            <a:endParaRPr lang="en-US"/>
          </a:p>
        </p:txBody>
      </p:sp>
    </p:spTree>
    <p:extLst>
      <p:ext uri="{BB962C8B-B14F-4D97-AF65-F5344CB8AC3E}">
        <p14:creationId xmlns:p14="http://schemas.microsoft.com/office/powerpoint/2010/main" val="28120075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let’s generate a new value x’, by defining a proposal distribution q(x’ | x). </a:t>
            </a:r>
          </a:p>
          <a:p>
            <a:endParaRPr lang="en-US" baseline="0" dirty="0"/>
          </a:p>
          <a:p>
            <a:r>
              <a:rPr lang="en-US" baseline="0" dirty="0"/>
              <a:t>In this case, let the q(x’ | x) be equal to 1/6 for all possible values of x’. </a:t>
            </a:r>
          </a:p>
          <a:p>
            <a:endParaRPr lang="en-US" baseline="0" dirty="0"/>
          </a:p>
          <a:p>
            <a:r>
              <a:rPr lang="en-US" baseline="0" dirty="0"/>
              <a:t>So in other words, the current value of x, does not affect the proposal distribution at all. No matter what is the current value of x, we will sample x’ uniformly from 1 to 6.</a:t>
            </a:r>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22</a:t>
            </a:fld>
            <a:endParaRPr lang="en-US"/>
          </a:p>
        </p:txBody>
      </p:sp>
    </p:spTree>
    <p:extLst>
      <p:ext uri="{BB962C8B-B14F-4D97-AF65-F5344CB8AC3E}">
        <p14:creationId xmlns:p14="http://schemas.microsoft.com/office/powerpoint/2010/main" val="2812007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a:t>
            </a:r>
            <a:r>
              <a:rPr lang="en-US" baseline="0" dirty="0"/>
              <a:t> we obtain a new value x’. We compare pi(x’) with pi(x).</a:t>
            </a:r>
          </a:p>
          <a:p>
            <a:endParaRPr lang="en-US" baseline="0" dirty="0"/>
          </a:p>
          <a:p>
            <a:r>
              <a:rPr lang="en-US" baseline="0" dirty="0"/>
              <a:t>If pi(x’) is greater than or equal to pi(x), then we replace x with y.</a:t>
            </a:r>
          </a:p>
          <a:p>
            <a:endParaRPr lang="en-US" baseline="0" dirty="0"/>
          </a:p>
          <a:p>
            <a:r>
              <a:rPr lang="en-US" baseline="0" dirty="0"/>
              <a:t>If pi(x’) is less than pi(x’) then we replace x with x’ with probability pi(x’)/pi(x) and we keep x with probability 1 – pi(x’)/pi(x). </a:t>
            </a:r>
          </a:p>
          <a:p>
            <a:endParaRPr lang="en-US" baseline="0" dirty="0"/>
          </a:p>
          <a:p>
            <a:r>
              <a:rPr lang="en-US" baseline="0" dirty="0"/>
              <a:t>Let’s repeat steps 2 and 3 ten times and then output the current value of x. </a:t>
            </a:r>
          </a:p>
          <a:p>
            <a:endParaRPr lang="en-US" baseline="0" dirty="0"/>
          </a:p>
          <a:p>
            <a:r>
              <a:rPr lang="en-US" baseline="0" dirty="0"/>
              <a:t>This current value of x is one sample from the distribution pi(x).</a:t>
            </a:r>
          </a:p>
        </p:txBody>
      </p:sp>
      <p:sp>
        <p:nvSpPr>
          <p:cNvPr id="4" name="Slide Number Placeholder 3"/>
          <p:cNvSpPr>
            <a:spLocks noGrp="1"/>
          </p:cNvSpPr>
          <p:nvPr>
            <p:ph type="sldNum" sz="quarter" idx="10"/>
          </p:nvPr>
        </p:nvSpPr>
        <p:spPr/>
        <p:txBody>
          <a:bodyPr/>
          <a:lstStyle/>
          <a:p>
            <a:fld id="{EDA91989-084D-354B-9C9F-7206CFD54E5D}" type="slidenum">
              <a:rPr lang="en-US" smtClean="0"/>
              <a:t>23</a:t>
            </a:fld>
            <a:endParaRPr lang="en-US"/>
          </a:p>
        </p:txBody>
      </p:sp>
    </p:spTree>
    <p:extLst>
      <p:ext uri="{BB962C8B-B14F-4D97-AF65-F5344CB8AC3E}">
        <p14:creationId xmlns:p14="http://schemas.microsoft.com/office/powerpoint/2010/main" val="2812007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one</a:t>
            </a:r>
            <a:r>
              <a:rPr lang="en-US" baseline="0" dirty="0"/>
              <a:t> </a:t>
            </a:r>
            <a:r>
              <a:rPr lang="en-US" dirty="0"/>
              <a:t>run of the Metropolis</a:t>
            </a:r>
            <a:r>
              <a:rPr lang="en-US" baseline="0" dirty="0"/>
              <a:t> algorithm. You can see my code on IVLE. </a:t>
            </a:r>
          </a:p>
          <a:p>
            <a:endParaRPr lang="en-US" baseline="0" dirty="0"/>
          </a:p>
          <a:p>
            <a:r>
              <a:rPr lang="en-US" baseline="0" dirty="0"/>
              <a:t>At iteration 1, x is currently 1. In this iteration, x’ turns out to be 5. </a:t>
            </a:r>
          </a:p>
          <a:p>
            <a:endParaRPr lang="en-US" baseline="0" dirty="0"/>
          </a:p>
          <a:p>
            <a:r>
              <a:rPr lang="en-US" baseline="0" dirty="0"/>
              <a:t>Since probability of 5 is greater than probability of 1, we accept x’ = 5 as the new x. </a:t>
            </a:r>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24</a:t>
            </a:fld>
            <a:endParaRPr lang="en-US"/>
          </a:p>
        </p:txBody>
      </p:sp>
    </p:spTree>
    <p:extLst>
      <p:ext uri="{BB962C8B-B14F-4D97-AF65-F5344CB8AC3E}">
        <p14:creationId xmlns:p14="http://schemas.microsoft.com/office/powerpoint/2010/main" val="554160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At iteration 2, x is now 5. The new x’ turns out to be 3. </a:t>
            </a:r>
          </a:p>
          <a:p>
            <a:endParaRPr lang="en-US" baseline="0" dirty="0"/>
          </a:p>
          <a:p>
            <a:r>
              <a:rPr lang="en-US" baseline="0" dirty="0"/>
              <a:t>Since probability of 3 is smaller than probability of 5, we accept y = 3 with probability 0.1 divided by 0.2, which is equal to 0.5. </a:t>
            </a:r>
          </a:p>
          <a:p>
            <a:endParaRPr lang="en-US" baseline="0" dirty="0"/>
          </a:p>
          <a:p>
            <a:r>
              <a:rPr lang="en-US" baseline="0" dirty="0"/>
              <a:t>So we toss a coin with probability of head to be 0.5. In this case, we get a head and we accept x’ = 3 as the new x.</a:t>
            </a:r>
          </a:p>
          <a:p>
            <a:endParaRPr lang="en-US" baseline="0" dirty="0"/>
          </a:p>
        </p:txBody>
      </p:sp>
      <p:sp>
        <p:nvSpPr>
          <p:cNvPr id="4" name="Slide Number Placeholder 3"/>
          <p:cNvSpPr>
            <a:spLocks noGrp="1"/>
          </p:cNvSpPr>
          <p:nvPr>
            <p:ph type="sldNum" sz="quarter" idx="10"/>
          </p:nvPr>
        </p:nvSpPr>
        <p:spPr/>
        <p:txBody>
          <a:bodyPr/>
          <a:lstStyle/>
          <a:p>
            <a:fld id="{EDA91989-084D-354B-9C9F-7206CFD54E5D}" type="slidenum">
              <a:rPr lang="en-US" smtClean="0"/>
              <a:t>25</a:t>
            </a:fld>
            <a:endParaRPr lang="en-US"/>
          </a:p>
        </p:txBody>
      </p:sp>
    </p:spTree>
    <p:extLst>
      <p:ext uri="{BB962C8B-B14F-4D97-AF65-F5344CB8AC3E}">
        <p14:creationId xmlns:p14="http://schemas.microsoft.com/office/powerpoint/2010/main" val="554160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so we continue and finally at iteration 10, x is currently 6 and the new x’ is 5. </a:t>
            </a:r>
          </a:p>
          <a:p>
            <a:endParaRPr lang="en-US" baseline="0" dirty="0"/>
          </a:p>
          <a:p>
            <a:r>
              <a:rPr lang="en-US" baseline="0" dirty="0"/>
              <a:t>Since probability of 5 is smaller than probability of 6, we accept x’ = 5 with probability 0.2 divided by 0.4 = 0.5. </a:t>
            </a:r>
          </a:p>
          <a:p>
            <a:endParaRPr lang="en-US" baseline="0" dirty="0"/>
          </a:p>
          <a:p>
            <a:r>
              <a:rPr lang="en-US" baseline="0" dirty="0"/>
              <a:t>So we toss a coin with probability of head to be 0.5. In this case, the coin toss results in tail and so we keep the current value of x as it is, which is 6.</a:t>
            </a:r>
          </a:p>
          <a:p>
            <a:endParaRPr lang="en-US" baseline="0" dirty="0"/>
          </a:p>
        </p:txBody>
      </p:sp>
      <p:sp>
        <p:nvSpPr>
          <p:cNvPr id="4" name="Slide Number Placeholder 3"/>
          <p:cNvSpPr>
            <a:spLocks noGrp="1"/>
          </p:cNvSpPr>
          <p:nvPr>
            <p:ph type="sldNum" sz="quarter" idx="10"/>
          </p:nvPr>
        </p:nvSpPr>
        <p:spPr/>
        <p:txBody>
          <a:bodyPr/>
          <a:lstStyle/>
          <a:p>
            <a:fld id="{EDA91989-084D-354B-9C9F-7206CFD54E5D}" type="slidenum">
              <a:rPr lang="en-US" smtClean="0"/>
              <a:t>26</a:t>
            </a:fld>
            <a:endParaRPr lang="en-US"/>
          </a:p>
        </p:txBody>
      </p:sp>
    </p:spTree>
    <p:extLst>
      <p:ext uri="{BB962C8B-B14F-4D97-AF65-F5344CB8AC3E}">
        <p14:creationId xmlns:p14="http://schemas.microsoft.com/office/powerpoint/2010/main" val="554160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therefore for this single run of the Metropolis algorithm, we obtain ONE sample of pi(x) which is equal to 6.</a:t>
            </a:r>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27</a:t>
            </a:fld>
            <a:endParaRPr lang="en-US"/>
          </a:p>
        </p:txBody>
      </p:sp>
    </p:spTree>
    <p:extLst>
      <p:ext uri="{BB962C8B-B14F-4D97-AF65-F5344CB8AC3E}">
        <p14:creationId xmlns:p14="http://schemas.microsoft.com/office/powerpoint/2010/main" val="554160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a:t>
            </a:r>
            <a:r>
              <a:rPr lang="en-US" baseline="0" dirty="0"/>
              <a:t> repeat this 1000 times to get 1000 samples. </a:t>
            </a:r>
            <a:r>
              <a:rPr lang="en-US" sz="1200" kern="1200" dirty="0">
                <a:solidFill>
                  <a:schemeClr val="tx1"/>
                </a:solidFill>
                <a:latin typeface="+mn-lt"/>
                <a:ea typeface="+mn-ea"/>
                <a:cs typeface="+mn-cs"/>
              </a:rPr>
              <a:t>Once we have the 1000 samples, we can double check that it does follow the true distribution. </a:t>
            </a:r>
            <a:endParaRPr lang="en-US" baseline="0" dirty="0"/>
          </a:p>
          <a:p>
            <a:endParaRPr lang="en-US" baseline="0" dirty="0"/>
          </a:p>
          <a:p>
            <a:r>
              <a:rPr lang="en-US" baseline="0" dirty="0"/>
              <a:t>On the left is the true probability distribution pi(x). </a:t>
            </a:r>
          </a:p>
          <a:p>
            <a:endParaRPr lang="en-US" baseline="0" dirty="0"/>
          </a:p>
          <a:p>
            <a:r>
              <a:rPr lang="en-US" baseline="0" dirty="0"/>
              <a:t>And on the right, is the histogram of the 1000 samples we generated. As you can see, the empirical histogram is pretty close to the true distribution, so this means that our sampling is actually reasonable. </a:t>
            </a:r>
          </a:p>
          <a:p>
            <a:endParaRPr lang="en-US" baseline="0" dirty="0"/>
          </a:p>
          <a:p>
            <a:r>
              <a:rPr lang="en-US" sz="1200" kern="1200" dirty="0">
                <a:solidFill>
                  <a:schemeClr val="tx1"/>
                </a:solidFill>
                <a:latin typeface="+mn-lt"/>
                <a:ea typeface="+mn-ea"/>
                <a:cs typeface="+mn-cs"/>
              </a:rPr>
              <a:t>The goal is not to plot this histogram on the right. This histogram is just a sanity check that the metropolis algorithm is working correctly. </a:t>
            </a:r>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28</a:t>
            </a:fld>
            <a:endParaRPr lang="en-US"/>
          </a:p>
        </p:txBody>
      </p:sp>
    </p:spTree>
    <p:extLst>
      <p:ext uri="{BB962C8B-B14F-4D97-AF65-F5344CB8AC3E}">
        <p14:creationId xmlns:p14="http://schemas.microsoft.com/office/powerpoint/2010/main" val="2066914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what can we use these samples from pi(x) for?</a:t>
            </a:r>
          </a:p>
          <a:p>
            <a:endParaRPr lang="en-US" baseline="0" dirty="0"/>
          </a:p>
          <a:p>
            <a:r>
              <a:rPr lang="en-US" baseline="0" dirty="0"/>
              <a:t>For example, we can estimate the expectation of x by averaging the samples. So in the dice example, the empirical mean of our samples is 4.349, while the true mean is 4.4.</a:t>
            </a:r>
          </a:p>
          <a:p>
            <a:endParaRPr lang="en-US" baseline="0" dirty="0"/>
          </a:p>
          <a:p>
            <a:r>
              <a:rPr lang="en-US" baseline="0" dirty="0"/>
              <a:t>As another example, suppose pi(x) is the posterior distribution p(x | y) for some y. If we average the samples, we would get an approximation of Expectation of x given y, WHICH is the MMSE estimate of x given y.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DA91989-084D-354B-9C9F-7206CFD54E5D}" type="slidenum">
              <a:rPr lang="en-US" smtClean="0"/>
              <a:t>29</a:t>
            </a:fld>
            <a:endParaRPr lang="en-US"/>
          </a:p>
        </p:txBody>
      </p:sp>
    </p:spTree>
    <p:extLst>
      <p:ext uri="{BB962C8B-B14F-4D97-AF65-F5344CB8AC3E}">
        <p14:creationId xmlns:p14="http://schemas.microsoft.com/office/powerpoint/2010/main" val="2066914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Discrete</a:t>
            </a:r>
            <a:r>
              <a:rPr lang="en-US" baseline="0" dirty="0"/>
              <a:t> time </a:t>
            </a:r>
            <a:r>
              <a:rPr lang="en-US" baseline="0" dirty="0" err="1"/>
              <a:t>markov</a:t>
            </a:r>
            <a:r>
              <a:rPr lang="en-US" baseline="0" dirty="0"/>
              <a:t> process is also called a </a:t>
            </a:r>
            <a:r>
              <a:rPr lang="en-US" baseline="0" dirty="0" err="1"/>
              <a:t>markov</a:t>
            </a:r>
            <a:r>
              <a:rPr lang="en-US" baseline="0" dirty="0"/>
              <a:t> chain. </a:t>
            </a:r>
          </a:p>
          <a:p>
            <a:endParaRPr lang="en-US" baseline="0" dirty="0"/>
          </a:p>
          <a:p>
            <a:r>
              <a:rPr lang="en-US" baseline="0" dirty="0"/>
              <a:t>More specifically, we talked about discrete time discrete state </a:t>
            </a:r>
            <a:r>
              <a:rPr lang="en-US" baseline="0" dirty="0" err="1"/>
              <a:t>markov</a:t>
            </a:r>
            <a:r>
              <a:rPr lang="en-US" baseline="0" dirty="0"/>
              <a:t> chain. </a:t>
            </a:r>
          </a:p>
          <a:p>
            <a:endParaRPr lang="en-US" baseline="0" dirty="0"/>
          </a:p>
          <a:p>
            <a:r>
              <a:rPr lang="en-US" baseline="0" dirty="0"/>
              <a:t>Remember the weather example we talked about where there are 3 weather states, sunny, cloudy and rainy. The weather on the (n+1) day only depends on the weather on the n-</a:t>
            </a:r>
            <a:r>
              <a:rPr lang="en-US" baseline="0" dirty="0" err="1"/>
              <a:t>th</a:t>
            </a:r>
            <a:r>
              <a:rPr lang="en-US" baseline="0" dirty="0"/>
              <a:t> day.</a:t>
            </a:r>
          </a:p>
          <a:p>
            <a:endParaRPr lang="en-US" baseline="0" dirty="0"/>
          </a:p>
          <a:p>
            <a:r>
              <a:rPr lang="en-US" baseline="0" dirty="0"/>
              <a:t>Suppose </a:t>
            </a:r>
            <a:r>
              <a:rPr lang="en-US" baseline="0" dirty="0" err="1"/>
              <a:t>pn</a:t>
            </a:r>
            <a:r>
              <a:rPr lang="en-US" baseline="0" dirty="0"/>
              <a:t> is the probability of different states at time n AND p n+1 is the probability of different states at time n+1. Then pi n+1 is equal to </a:t>
            </a:r>
            <a:r>
              <a:rPr lang="en-US" baseline="0" dirty="0" err="1"/>
              <a:t>pn</a:t>
            </a:r>
            <a:r>
              <a:rPr lang="en-US" baseline="0" dirty="0"/>
              <a:t> TIMES the transition probability matrix T, where the row </a:t>
            </a:r>
            <a:r>
              <a:rPr lang="en-US" baseline="0" dirty="0" err="1"/>
              <a:t>i</a:t>
            </a:r>
            <a:r>
              <a:rPr lang="en-US" baseline="0" dirty="0"/>
              <a:t> and column j of matrix T is the probability of transitioning from state </a:t>
            </a:r>
            <a:r>
              <a:rPr lang="en-US" baseline="0" dirty="0" err="1"/>
              <a:t>i</a:t>
            </a:r>
            <a:r>
              <a:rPr lang="en-US" baseline="0" dirty="0"/>
              <a:t> to state j in the </a:t>
            </a:r>
            <a:r>
              <a:rPr lang="en-US" baseline="0" dirty="0" err="1"/>
              <a:t>markov</a:t>
            </a:r>
            <a:r>
              <a:rPr lang="en-US" baseline="0" dirty="0"/>
              <a:t> chain.</a:t>
            </a:r>
          </a:p>
          <a:p>
            <a:endParaRPr lang="en-US" dirty="0"/>
          </a:p>
          <a:p>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3</a:t>
            </a:fld>
            <a:endParaRPr lang="en-US"/>
          </a:p>
        </p:txBody>
      </p:sp>
    </p:spTree>
    <p:extLst>
      <p:ext uri="{BB962C8B-B14F-4D97-AF65-F5344CB8AC3E}">
        <p14:creationId xmlns:p14="http://schemas.microsoft.com/office/powerpoint/2010/main" val="3466235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example I just show you, I used Metropolis to generate 1000 samples from the biased dice.</a:t>
            </a:r>
          </a:p>
          <a:p>
            <a:endParaRPr lang="en-US" baseline="0" dirty="0"/>
          </a:p>
          <a:p>
            <a:r>
              <a:rPr lang="en-US" baseline="0" dirty="0"/>
              <a:t>All these might seem pretty pointless. </a:t>
            </a:r>
          </a:p>
          <a:p>
            <a:endParaRPr lang="en-US" baseline="0" dirty="0"/>
          </a:p>
          <a:p>
            <a:r>
              <a:rPr lang="en-US" baseline="0" dirty="0"/>
              <a:t>Since we already know pi of x, why do we need to sample from pi of x?</a:t>
            </a:r>
          </a:p>
        </p:txBody>
      </p:sp>
      <p:sp>
        <p:nvSpPr>
          <p:cNvPr id="4" name="Slide Number Placeholder 3"/>
          <p:cNvSpPr>
            <a:spLocks noGrp="1"/>
          </p:cNvSpPr>
          <p:nvPr>
            <p:ph type="sldNum" sz="quarter" idx="10"/>
          </p:nvPr>
        </p:nvSpPr>
        <p:spPr/>
        <p:txBody>
          <a:bodyPr/>
          <a:lstStyle/>
          <a:p>
            <a:fld id="{EDA91989-084D-354B-9C9F-7206CFD54E5D}" type="slidenum">
              <a:rPr lang="en-US" smtClean="0"/>
              <a:t>30</a:t>
            </a:fld>
            <a:endParaRPr lang="en-US"/>
          </a:p>
        </p:txBody>
      </p:sp>
    </p:spTree>
    <p:extLst>
      <p:ext uri="{BB962C8B-B14F-4D97-AF65-F5344CB8AC3E}">
        <p14:creationId xmlns:p14="http://schemas.microsoft.com/office/powerpoint/2010/main" val="212671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More specifically, suppose pi(x) is some posterior distribution p of x of y. </a:t>
            </a:r>
          </a:p>
          <a:p>
            <a:endParaRPr lang="en-US" baseline="0" dirty="0"/>
          </a:p>
          <a:p>
            <a:r>
              <a:rPr lang="en-US" baseline="0" dirty="0"/>
              <a:t>We can compute the MAP estimate or MMSE estimate very easily. </a:t>
            </a:r>
          </a:p>
          <a:p>
            <a:endParaRPr lang="en-US" baseline="0" dirty="0"/>
          </a:p>
          <a:p>
            <a:r>
              <a:rPr lang="en-US" baseline="0" dirty="0"/>
              <a:t>For example, MAP estimate is 6 because pi of 6 has the highest probability. </a:t>
            </a:r>
          </a:p>
          <a:p>
            <a:endParaRPr lang="en-US" baseline="0" dirty="0"/>
          </a:p>
          <a:p>
            <a:r>
              <a:rPr lang="en-US" baseline="0" dirty="0"/>
              <a:t>Why bother generating 1000 samples from pi(x)?</a:t>
            </a:r>
          </a:p>
        </p:txBody>
      </p:sp>
      <p:sp>
        <p:nvSpPr>
          <p:cNvPr id="4" name="Slide Number Placeholder 3"/>
          <p:cNvSpPr>
            <a:spLocks noGrp="1"/>
          </p:cNvSpPr>
          <p:nvPr>
            <p:ph type="sldNum" sz="quarter" idx="10"/>
          </p:nvPr>
        </p:nvSpPr>
        <p:spPr/>
        <p:txBody>
          <a:bodyPr/>
          <a:lstStyle/>
          <a:p>
            <a:fld id="{EDA91989-084D-354B-9C9F-7206CFD54E5D}" type="slidenum">
              <a:rPr lang="en-US" smtClean="0"/>
              <a:t>31</a:t>
            </a:fld>
            <a:endParaRPr lang="en-US"/>
          </a:p>
        </p:txBody>
      </p:sp>
    </p:spTree>
    <p:extLst>
      <p:ext uri="{BB962C8B-B14F-4D97-AF65-F5344CB8AC3E}">
        <p14:creationId xmlns:p14="http://schemas.microsoft.com/office/powerpoint/2010/main" val="212671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Indeed if indeed we have a simple distribution like the biased dice, then we don’t really need to generate samples.</a:t>
            </a:r>
          </a:p>
          <a:p>
            <a:endParaRPr lang="en-US" baseline="0" dirty="0"/>
          </a:p>
          <a:p>
            <a:r>
              <a:rPr lang="en-US" baseline="0" dirty="0"/>
              <a:t>However, in real applications, we typically deal with x that is multi-dimensional. </a:t>
            </a:r>
          </a:p>
          <a:p>
            <a:endParaRPr lang="en-US" baseline="0" dirty="0"/>
          </a:p>
          <a:p>
            <a:r>
              <a:rPr lang="en-US" baseline="0" dirty="0"/>
              <a:t>In this case, computing MMSE and MAP is much more difficult. </a:t>
            </a:r>
          </a:p>
        </p:txBody>
      </p:sp>
      <p:sp>
        <p:nvSpPr>
          <p:cNvPr id="4" name="Slide Number Placeholder 3"/>
          <p:cNvSpPr>
            <a:spLocks noGrp="1"/>
          </p:cNvSpPr>
          <p:nvPr>
            <p:ph type="sldNum" sz="quarter" idx="10"/>
          </p:nvPr>
        </p:nvSpPr>
        <p:spPr/>
        <p:txBody>
          <a:bodyPr/>
          <a:lstStyle/>
          <a:p>
            <a:fld id="{EDA91989-084D-354B-9C9F-7206CFD54E5D}" type="slidenum">
              <a:rPr lang="en-US" smtClean="0"/>
              <a:t>32</a:t>
            </a:fld>
            <a:endParaRPr lang="en-US"/>
          </a:p>
        </p:txBody>
      </p:sp>
    </p:spTree>
    <p:extLst>
      <p:ext uri="{BB962C8B-B14F-4D97-AF65-F5344CB8AC3E}">
        <p14:creationId xmlns:p14="http://schemas.microsoft.com/office/powerpoint/2010/main" val="212671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example, let x be a random vector consisting of random variables x1, x2 to </a:t>
            </a:r>
            <a:r>
              <a:rPr lang="en-US" baseline="0" dirty="0" err="1"/>
              <a:t>xN</a:t>
            </a:r>
            <a:r>
              <a:rPr lang="en-US" baseline="0" dirty="0"/>
              <a:t>. </a:t>
            </a:r>
          </a:p>
          <a:p>
            <a:endParaRPr lang="en-US" baseline="0" dirty="0"/>
          </a:p>
          <a:p>
            <a:r>
              <a:rPr lang="en-US" baseline="0" dirty="0"/>
              <a:t>Suppose </a:t>
            </a:r>
            <a:r>
              <a:rPr lang="en-US" baseline="0" dirty="0" err="1"/>
              <a:t>xn</a:t>
            </a:r>
            <a:r>
              <a:rPr lang="en-US" baseline="0" dirty="0"/>
              <a:t> takes on values between 1 to K. </a:t>
            </a:r>
          </a:p>
        </p:txBody>
      </p:sp>
      <p:sp>
        <p:nvSpPr>
          <p:cNvPr id="4" name="Slide Number Placeholder 3"/>
          <p:cNvSpPr>
            <a:spLocks noGrp="1"/>
          </p:cNvSpPr>
          <p:nvPr>
            <p:ph type="sldNum" sz="quarter" idx="10"/>
          </p:nvPr>
        </p:nvSpPr>
        <p:spPr/>
        <p:txBody>
          <a:bodyPr/>
          <a:lstStyle/>
          <a:p>
            <a:fld id="{EDA91989-084D-354B-9C9F-7206CFD54E5D}" type="slidenum">
              <a:rPr lang="en-US" smtClean="0"/>
              <a:t>33</a:t>
            </a:fld>
            <a:endParaRPr lang="en-US"/>
          </a:p>
        </p:txBody>
      </p:sp>
    </p:spTree>
    <p:extLst>
      <p:ext uri="{BB962C8B-B14F-4D97-AF65-F5344CB8AC3E}">
        <p14:creationId xmlns:p14="http://schemas.microsoft.com/office/powerpoint/2010/main" val="2126712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Given the observation y, we want to find the MAP estimate of x, which is the value of x that maximizes the posterior probability of x given y.</a:t>
            </a:r>
          </a:p>
        </p:txBody>
      </p:sp>
      <p:sp>
        <p:nvSpPr>
          <p:cNvPr id="4" name="Slide Number Placeholder 3"/>
          <p:cNvSpPr>
            <a:spLocks noGrp="1"/>
          </p:cNvSpPr>
          <p:nvPr>
            <p:ph type="sldNum" sz="quarter" idx="10"/>
          </p:nvPr>
        </p:nvSpPr>
        <p:spPr/>
        <p:txBody>
          <a:bodyPr/>
          <a:lstStyle/>
          <a:p>
            <a:fld id="{EDA91989-084D-354B-9C9F-7206CFD54E5D}" type="slidenum">
              <a:rPr lang="en-US" smtClean="0"/>
              <a:t>34</a:t>
            </a:fld>
            <a:endParaRPr lang="en-US"/>
          </a:p>
        </p:txBody>
      </p:sp>
    </p:spTree>
    <p:extLst>
      <p:ext uri="{BB962C8B-B14F-4D97-AF65-F5344CB8AC3E}">
        <p14:creationId xmlns:p14="http://schemas.microsoft.com/office/powerpoint/2010/main" val="212671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 do this, we can iterate through every possible value of x and keep track of x with the highest posterior probability.</a:t>
            </a:r>
          </a:p>
        </p:txBody>
      </p:sp>
      <p:sp>
        <p:nvSpPr>
          <p:cNvPr id="4" name="Slide Number Placeholder 3"/>
          <p:cNvSpPr>
            <a:spLocks noGrp="1"/>
          </p:cNvSpPr>
          <p:nvPr>
            <p:ph type="sldNum" sz="quarter" idx="10"/>
          </p:nvPr>
        </p:nvSpPr>
        <p:spPr/>
        <p:txBody>
          <a:bodyPr/>
          <a:lstStyle/>
          <a:p>
            <a:fld id="{EDA91989-084D-354B-9C9F-7206CFD54E5D}" type="slidenum">
              <a:rPr lang="en-US" smtClean="0"/>
              <a:t>35</a:t>
            </a:fld>
            <a:endParaRPr lang="en-US"/>
          </a:p>
        </p:txBody>
      </p:sp>
    </p:spTree>
    <p:extLst>
      <p:ext uri="{BB962C8B-B14F-4D97-AF65-F5344CB8AC3E}">
        <p14:creationId xmlns:p14="http://schemas.microsoft.com/office/powerpoint/2010/main" val="2126712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However, there are K to the N possible values of x. </a:t>
            </a:r>
          </a:p>
          <a:p>
            <a:endParaRPr lang="en-US" baseline="0" dirty="0"/>
          </a:p>
          <a:p>
            <a:r>
              <a:rPr lang="en-US" baseline="0" dirty="0"/>
              <a:t>Which means we need to compare K to the power N possible values of the posterior probability to find the best x. </a:t>
            </a:r>
          </a:p>
        </p:txBody>
      </p:sp>
      <p:sp>
        <p:nvSpPr>
          <p:cNvPr id="4" name="Slide Number Placeholder 3"/>
          <p:cNvSpPr>
            <a:spLocks noGrp="1"/>
          </p:cNvSpPr>
          <p:nvPr>
            <p:ph type="sldNum" sz="quarter" idx="10"/>
          </p:nvPr>
        </p:nvSpPr>
        <p:spPr/>
        <p:txBody>
          <a:bodyPr/>
          <a:lstStyle/>
          <a:p>
            <a:fld id="{EDA91989-084D-354B-9C9F-7206CFD54E5D}" type="slidenum">
              <a:rPr lang="en-US" smtClean="0"/>
              <a:t>36</a:t>
            </a:fld>
            <a:endParaRPr lang="en-US"/>
          </a:p>
        </p:txBody>
      </p:sp>
    </p:spTree>
    <p:extLst>
      <p:ext uri="{BB962C8B-B14F-4D97-AF65-F5344CB8AC3E}">
        <p14:creationId xmlns:p14="http://schemas.microsoft.com/office/powerpoint/2010/main" val="2126712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programming assignment, x is the mapping between the original and encrypted alphabets. </a:t>
            </a:r>
          </a:p>
          <a:p>
            <a:endParaRPr lang="en-US" baseline="0" dirty="0"/>
          </a:p>
          <a:p>
            <a:r>
              <a:rPr lang="en-US" baseline="0" dirty="0"/>
              <a:t>Therefore N and K are equal to 27. </a:t>
            </a:r>
          </a:p>
          <a:p>
            <a:endParaRPr lang="en-US" baseline="0" dirty="0"/>
          </a:p>
          <a:p>
            <a:r>
              <a:rPr lang="en-US" baseline="0" dirty="0"/>
              <a:t>Therefore this straightforward approach of finding the MAP estimate would require us to compare 27 to the power of 27 evaluations of the posterior probability.</a:t>
            </a:r>
          </a:p>
          <a:p>
            <a:endParaRPr lang="en-US" baseline="0" dirty="0"/>
          </a:p>
          <a:p>
            <a:r>
              <a:rPr lang="en-US" baseline="0" dirty="0"/>
              <a:t>Which I showed you a few weeks ago is practically impossible. </a:t>
            </a:r>
          </a:p>
        </p:txBody>
      </p:sp>
      <p:sp>
        <p:nvSpPr>
          <p:cNvPr id="4" name="Slide Number Placeholder 3"/>
          <p:cNvSpPr>
            <a:spLocks noGrp="1"/>
          </p:cNvSpPr>
          <p:nvPr>
            <p:ph type="sldNum" sz="quarter" idx="10"/>
          </p:nvPr>
        </p:nvSpPr>
        <p:spPr/>
        <p:txBody>
          <a:bodyPr/>
          <a:lstStyle/>
          <a:p>
            <a:fld id="{EDA91989-084D-354B-9C9F-7206CFD54E5D}" type="slidenum">
              <a:rPr lang="en-US" smtClean="0"/>
              <a:t>37</a:t>
            </a:fld>
            <a:endParaRPr lang="en-US"/>
          </a:p>
        </p:txBody>
      </p:sp>
    </p:spTree>
    <p:extLst>
      <p:ext uri="{BB962C8B-B14F-4D97-AF65-F5344CB8AC3E}">
        <p14:creationId xmlns:p14="http://schemas.microsoft.com/office/powerpoint/2010/main" val="212671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Instead, we can use the Metropolis algorithm to generate M samples from the posterior probabilities.</a:t>
            </a:r>
          </a:p>
          <a:p>
            <a:endParaRPr lang="en-US" baseline="0" dirty="0"/>
          </a:p>
          <a:p>
            <a:r>
              <a:rPr lang="en-US" baseline="0" dirty="0"/>
              <a:t>Let’s call these samples x1 to </a:t>
            </a:r>
            <a:r>
              <a:rPr lang="en-US" baseline="0" dirty="0" err="1"/>
              <a:t>xM</a:t>
            </a:r>
            <a:r>
              <a:rPr lang="en-US" baseline="0" dirty="0"/>
              <a:t>. </a:t>
            </a:r>
          </a:p>
        </p:txBody>
      </p:sp>
      <p:sp>
        <p:nvSpPr>
          <p:cNvPr id="4" name="Slide Number Placeholder 3"/>
          <p:cNvSpPr>
            <a:spLocks noGrp="1"/>
          </p:cNvSpPr>
          <p:nvPr>
            <p:ph type="sldNum" sz="quarter" idx="10"/>
          </p:nvPr>
        </p:nvSpPr>
        <p:spPr/>
        <p:txBody>
          <a:bodyPr/>
          <a:lstStyle/>
          <a:p>
            <a:fld id="{EDA91989-084D-354B-9C9F-7206CFD54E5D}" type="slidenum">
              <a:rPr lang="en-US" smtClean="0"/>
              <a:t>38</a:t>
            </a:fld>
            <a:endParaRPr lang="en-US"/>
          </a:p>
        </p:txBody>
      </p:sp>
    </p:spTree>
    <p:extLst>
      <p:ext uri="{BB962C8B-B14F-4D97-AF65-F5344CB8AC3E}">
        <p14:creationId xmlns:p14="http://schemas.microsoft.com/office/powerpoint/2010/main" val="2126712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Then the MAP estimate of x would be the sample that has the highest posterior probability. </a:t>
            </a:r>
          </a:p>
          <a:p>
            <a:endParaRPr lang="en-US" baseline="0" dirty="0"/>
          </a:p>
          <a:p>
            <a:r>
              <a:rPr lang="en-US" baseline="0" dirty="0"/>
              <a:t>This approaches only requires us to compare M instances of the posterior distribution.</a:t>
            </a:r>
          </a:p>
        </p:txBody>
      </p:sp>
      <p:sp>
        <p:nvSpPr>
          <p:cNvPr id="4" name="Slide Number Placeholder 3"/>
          <p:cNvSpPr>
            <a:spLocks noGrp="1"/>
          </p:cNvSpPr>
          <p:nvPr>
            <p:ph type="sldNum" sz="quarter" idx="10"/>
          </p:nvPr>
        </p:nvSpPr>
        <p:spPr/>
        <p:txBody>
          <a:bodyPr/>
          <a:lstStyle/>
          <a:p>
            <a:fld id="{EDA91989-084D-354B-9C9F-7206CFD54E5D}" type="slidenum">
              <a:rPr lang="en-US" smtClean="0"/>
              <a:t>39</a:t>
            </a:fld>
            <a:endParaRPr lang="en-US"/>
          </a:p>
        </p:txBody>
      </p:sp>
    </p:spTree>
    <p:extLst>
      <p:ext uri="{BB962C8B-B14F-4D97-AF65-F5344CB8AC3E}">
        <p14:creationId xmlns:p14="http://schemas.microsoft.com/office/powerpoint/2010/main" val="21267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previous slide, we have pi n+1 is equal to pi n times T.</a:t>
            </a:r>
          </a:p>
          <a:p>
            <a:endParaRPr lang="en-US" dirty="0"/>
          </a:p>
          <a:p>
            <a:r>
              <a:rPr lang="en-US" dirty="0"/>
              <a:t>Using</a:t>
            </a:r>
            <a:r>
              <a:rPr lang="en-US" baseline="0" dirty="0"/>
              <a:t> the same logic, </a:t>
            </a:r>
            <a:r>
              <a:rPr lang="en-US" dirty="0"/>
              <a:t>pi (n + 2) is equal to pi (n+1)</a:t>
            </a:r>
            <a:r>
              <a:rPr lang="en-US" baseline="0" dirty="0"/>
              <a:t> times T. Which is equal to pi n times T square. Here, T square means T times T.</a:t>
            </a:r>
          </a:p>
          <a:p>
            <a:endParaRPr lang="en-US" baseline="0" dirty="0"/>
          </a:p>
          <a:p>
            <a:r>
              <a:rPr lang="en-US" baseline="0" dirty="0"/>
              <a:t>By extending this logic further, pi (n+3) will be equal to pi n times T cube. where T cube means T times T times T</a:t>
            </a:r>
          </a:p>
        </p:txBody>
      </p:sp>
      <p:sp>
        <p:nvSpPr>
          <p:cNvPr id="4" name="Slide Number Placeholder 3"/>
          <p:cNvSpPr>
            <a:spLocks noGrp="1"/>
          </p:cNvSpPr>
          <p:nvPr>
            <p:ph type="sldNum" sz="quarter" idx="10"/>
          </p:nvPr>
        </p:nvSpPr>
        <p:spPr/>
        <p:txBody>
          <a:bodyPr/>
          <a:lstStyle/>
          <a:p>
            <a:fld id="{EDA91989-084D-354B-9C9F-7206CFD54E5D}" type="slidenum">
              <a:rPr lang="en-US" smtClean="0"/>
              <a:t>4</a:t>
            </a:fld>
            <a:endParaRPr lang="en-US"/>
          </a:p>
        </p:txBody>
      </p:sp>
    </p:spTree>
    <p:extLst>
      <p:ext uri="{BB962C8B-B14F-4D97-AF65-F5344CB8AC3E}">
        <p14:creationId xmlns:p14="http://schemas.microsoft.com/office/powerpoint/2010/main" val="12217433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programming assignment, we run the metropolis algorithm 15000 iterations to generate 1 sample.</a:t>
            </a:r>
          </a:p>
          <a:p>
            <a:endParaRPr lang="en-US" baseline="0" dirty="0"/>
          </a:p>
          <a:p>
            <a:r>
              <a:rPr lang="en-US" baseline="0" dirty="0"/>
              <a:t>As you will see in the assignment, this 1 sample is good enough to decrypt the message. </a:t>
            </a:r>
          </a:p>
          <a:p>
            <a:endParaRPr lang="en-US" baseline="0" dirty="0"/>
          </a:p>
          <a:p>
            <a:r>
              <a:rPr lang="en-US" baseline="0" dirty="0"/>
              <a:t>We don’t even need to generate M samples. </a:t>
            </a:r>
          </a:p>
        </p:txBody>
      </p:sp>
      <p:sp>
        <p:nvSpPr>
          <p:cNvPr id="4" name="Slide Number Placeholder 3"/>
          <p:cNvSpPr>
            <a:spLocks noGrp="1"/>
          </p:cNvSpPr>
          <p:nvPr>
            <p:ph type="sldNum" sz="quarter" idx="10"/>
          </p:nvPr>
        </p:nvSpPr>
        <p:spPr/>
        <p:txBody>
          <a:bodyPr/>
          <a:lstStyle/>
          <a:p>
            <a:fld id="{EDA91989-084D-354B-9C9F-7206CFD54E5D}" type="slidenum">
              <a:rPr lang="en-US" smtClean="0"/>
              <a:t>40</a:t>
            </a:fld>
            <a:endParaRPr lang="en-US"/>
          </a:p>
        </p:txBody>
      </p:sp>
    </p:spTree>
    <p:extLst>
      <p:ext uri="{BB962C8B-B14F-4D97-AF65-F5344CB8AC3E}">
        <p14:creationId xmlns:p14="http://schemas.microsoft.com/office/powerpoint/2010/main" val="212671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before I continue?</a:t>
            </a:r>
          </a:p>
        </p:txBody>
      </p:sp>
      <p:sp>
        <p:nvSpPr>
          <p:cNvPr id="4" name="Slide Number Placeholder 3"/>
          <p:cNvSpPr>
            <a:spLocks noGrp="1"/>
          </p:cNvSpPr>
          <p:nvPr>
            <p:ph type="sldNum" sz="quarter" idx="10"/>
          </p:nvPr>
        </p:nvSpPr>
        <p:spPr/>
        <p:txBody>
          <a:bodyPr/>
          <a:lstStyle/>
          <a:p>
            <a:fld id="{EDA91989-084D-354B-9C9F-7206CFD54E5D}" type="slidenum">
              <a:rPr lang="en-US" smtClean="0"/>
              <a:t>41</a:t>
            </a:fld>
            <a:endParaRPr lang="en-US"/>
          </a:p>
        </p:txBody>
      </p:sp>
    </p:spTree>
    <p:extLst>
      <p:ext uri="{BB962C8B-B14F-4D97-AF65-F5344CB8AC3E}">
        <p14:creationId xmlns:p14="http://schemas.microsoft.com/office/powerpoint/2010/main" val="39005533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before I explain why Metropolis</a:t>
            </a:r>
            <a:r>
              <a:rPr lang="en-US" baseline="0" dirty="0"/>
              <a:t> algorithm works</a:t>
            </a:r>
            <a:r>
              <a:rPr lang="en-US" dirty="0"/>
              <a:t>?</a:t>
            </a:r>
          </a:p>
        </p:txBody>
      </p:sp>
      <p:sp>
        <p:nvSpPr>
          <p:cNvPr id="4" name="Slide Number Placeholder 3"/>
          <p:cNvSpPr>
            <a:spLocks noGrp="1"/>
          </p:cNvSpPr>
          <p:nvPr>
            <p:ph type="sldNum" sz="quarter" idx="10"/>
          </p:nvPr>
        </p:nvSpPr>
        <p:spPr/>
        <p:txBody>
          <a:bodyPr/>
          <a:lstStyle/>
          <a:p>
            <a:fld id="{EDA91989-084D-354B-9C9F-7206CFD54E5D}" type="slidenum">
              <a:rPr lang="en-US" smtClean="0"/>
              <a:t>42</a:t>
            </a:fld>
            <a:endParaRPr lang="en-US"/>
          </a:p>
        </p:txBody>
      </p:sp>
    </p:spTree>
    <p:extLst>
      <p:ext uri="{BB962C8B-B14F-4D97-AF65-F5344CB8AC3E}">
        <p14:creationId xmlns:p14="http://schemas.microsoft.com/office/powerpoint/2010/main" val="39005533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&lt;WRITE THIS ON THE BOARD&gt;</a:t>
            </a:r>
          </a:p>
          <a:p>
            <a:endParaRPr lang="en-US" dirty="0"/>
          </a:p>
          <a:p>
            <a:r>
              <a:rPr lang="en-US" dirty="0"/>
              <a:t>So to recap. This is the metropolis algorithm. Start</a:t>
            </a:r>
            <a:r>
              <a:rPr lang="en-US" baseline="0" dirty="0"/>
              <a:t> with x = x0. Sample new x’ using proposal distribution q(x’ | x). </a:t>
            </a:r>
          </a:p>
          <a:p>
            <a:endParaRPr lang="en-US" baseline="0" dirty="0"/>
          </a:p>
          <a:p>
            <a:r>
              <a:rPr lang="en-US" baseline="0" dirty="0"/>
              <a:t>If pi(x’) is greater or equal to pi(x), then definitely replace x with x’. If pi(x’) is less than pi(x), we replace x with x’ with probability pi(x’)/pi(x) and we keep x with probability 1 – pi(x’)/pi(x). </a:t>
            </a:r>
          </a:p>
          <a:p>
            <a:endParaRPr lang="en-US" baseline="0" dirty="0"/>
          </a:p>
          <a:p>
            <a:r>
              <a:rPr lang="en-US" baseline="0" dirty="0"/>
              <a:t>Repeat steps 2 and 3 for a long time before stopping. The current value of x when we stops is a sample from pi(x).</a:t>
            </a:r>
          </a:p>
          <a:p>
            <a:endParaRPr lang="en-US" baseline="0" dirty="0"/>
          </a:p>
          <a:p>
            <a:r>
              <a:rPr lang="en-US" baseline="0" dirty="0"/>
              <a:t>To understand why Metropolis algorithm works, let’s try to figure out the underlying Markov Chain in the Metropolis algorithm</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43</a:t>
            </a:fld>
            <a:endParaRPr lang="en-US"/>
          </a:p>
        </p:txBody>
      </p:sp>
    </p:spTree>
    <p:extLst>
      <p:ext uri="{BB962C8B-B14F-4D97-AF65-F5344CB8AC3E}">
        <p14:creationId xmlns:p14="http://schemas.microsoft.com/office/powerpoint/2010/main" val="35038901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this equivalent Markov Chain?</a:t>
            </a:r>
          </a:p>
          <a:p>
            <a:endParaRPr lang="en-US" dirty="0"/>
          </a:p>
          <a:p>
            <a:r>
              <a:rPr lang="en-US" dirty="0"/>
              <a:t>The initial state of this Markov</a:t>
            </a:r>
            <a:r>
              <a:rPr lang="en-US" baseline="0" dirty="0"/>
              <a:t> Chain is x0 because in the Metropolis algorithm, we initialize x to be x0. </a:t>
            </a:r>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44</a:t>
            </a:fld>
            <a:endParaRPr lang="en-US"/>
          </a:p>
        </p:txBody>
      </p:sp>
    </p:spTree>
    <p:extLst>
      <p:ext uri="{BB962C8B-B14F-4D97-AF65-F5344CB8AC3E}">
        <p14:creationId xmlns:p14="http://schemas.microsoft.com/office/powerpoint/2010/main" val="1833120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the transition matrix</a:t>
            </a:r>
            <a:r>
              <a:rPr lang="en-US" baseline="0" dirty="0"/>
              <a:t> T(x, x’), which is the probability of going from state x to state x’. </a:t>
            </a:r>
          </a:p>
          <a:p>
            <a:endParaRPr lang="en-US" baseline="0" dirty="0"/>
          </a:p>
          <a:p>
            <a:r>
              <a:rPr lang="en-US" baseline="0" dirty="0"/>
              <a:t>Let first consider the case where x is not equal to x’. </a:t>
            </a:r>
          </a:p>
          <a:p>
            <a:endParaRPr lang="en-US" baseline="0" dirty="0"/>
          </a:p>
          <a:p>
            <a:r>
              <a:rPr lang="en-US" dirty="0"/>
              <a:t>Suppose</a:t>
            </a:r>
            <a:r>
              <a:rPr lang="en-US" baseline="0" dirty="0"/>
              <a:t> pi(x’) is greater than or equal to pi(x). Then if we manage to sample x’ in step 2 of the Metropolis algorithm, then we will definitely replace x with x’. </a:t>
            </a:r>
          </a:p>
          <a:p>
            <a:endParaRPr lang="en-US" baseline="0" dirty="0"/>
          </a:p>
          <a:p>
            <a:r>
              <a:rPr lang="en-US" baseline="0" dirty="0"/>
              <a:t>So in other words, the probability of going from state x to state x’ is simply the probability of sampling x’ given x, which is q(</a:t>
            </a:r>
            <a:r>
              <a:rPr lang="en-US" baseline="0" dirty="0" err="1"/>
              <a:t>x’|x</a:t>
            </a:r>
            <a:r>
              <a:rPr lang="en-US" baseline="0"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45</a:t>
            </a:fld>
            <a:endParaRPr lang="en-US"/>
          </a:p>
        </p:txBody>
      </p:sp>
    </p:spTree>
    <p:extLst>
      <p:ext uri="{BB962C8B-B14F-4D97-AF65-F5344CB8AC3E}">
        <p14:creationId xmlns:p14="http://schemas.microsoft.com/office/powerpoint/2010/main" val="32382162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pi(</a:t>
            </a:r>
            <a:r>
              <a:rPr lang="en-US" baseline="0" dirty="0"/>
              <a:t>x’</a:t>
            </a:r>
            <a:r>
              <a:rPr lang="en-US" dirty="0"/>
              <a:t>) is less than pi(x), then we will only accept the</a:t>
            </a:r>
            <a:r>
              <a:rPr lang="en-US" baseline="0" dirty="0"/>
              <a:t> new value x’</a:t>
            </a:r>
            <a:r>
              <a:rPr lang="en-US" dirty="0"/>
              <a:t> with</a:t>
            </a:r>
            <a:r>
              <a:rPr lang="en-US" baseline="0" dirty="0"/>
              <a:t> probability pi(x’) divided by pi(x).</a:t>
            </a:r>
          </a:p>
          <a:p>
            <a:endParaRPr lang="en-US" baseline="0" dirty="0"/>
          </a:p>
          <a:p>
            <a:r>
              <a:rPr lang="en-US" baseline="0" dirty="0"/>
              <a:t>This means that to transition from state x to state x’, we first have to sample x’ in step 2 of the Metropolis algorithm AND win a coin toss with probability pi(x’) divided by pi(x) in step 3 of the Metropolis algorithm</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Therefore we get q(</a:t>
            </a:r>
            <a:r>
              <a:rPr lang="en-US" baseline="0" dirty="0" err="1"/>
              <a:t>x’|x</a:t>
            </a:r>
            <a:r>
              <a:rPr lang="en-US" baseline="0" dirty="0"/>
              <a:t>) TIMES pi(x’)/pi(x). Again, q(x’ | x) is the probability of sampling x’ in step 2 of the Metropolis algorithm and pi(x’) divided by pi(x) comes from the fact that we replace x with x’ with probability pi(x’) divided by pi(x) </a:t>
            </a:r>
          </a:p>
          <a:p>
            <a:endParaRPr lang="en-US" baseline="0" dirty="0"/>
          </a:p>
        </p:txBody>
      </p:sp>
      <p:sp>
        <p:nvSpPr>
          <p:cNvPr id="4" name="Slide Number Placeholder 3"/>
          <p:cNvSpPr>
            <a:spLocks noGrp="1"/>
          </p:cNvSpPr>
          <p:nvPr>
            <p:ph type="sldNum" sz="quarter" idx="10"/>
          </p:nvPr>
        </p:nvSpPr>
        <p:spPr/>
        <p:txBody>
          <a:bodyPr/>
          <a:lstStyle/>
          <a:p>
            <a:fld id="{EDA91989-084D-354B-9C9F-7206CFD54E5D}" type="slidenum">
              <a:rPr lang="en-US" smtClean="0"/>
              <a:t>46</a:t>
            </a:fld>
            <a:endParaRPr lang="en-US"/>
          </a:p>
        </p:txBody>
      </p:sp>
    </p:spTree>
    <p:extLst>
      <p:ext uri="{BB962C8B-B14F-4D97-AF65-F5344CB8AC3E}">
        <p14:creationId xmlns:p14="http://schemas.microsoft.com/office/powerpoint/2010/main" val="32382162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for</a:t>
            </a:r>
            <a:r>
              <a:rPr lang="en-US" baseline="0" dirty="0"/>
              <a:t> x = x’, the probability of remaining in state x can be computed by using the fact that each row of the transition matrix has to sum to 1. </a:t>
            </a:r>
          </a:p>
          <a:p>
            <a:endParaRPr lang="en-US" baseline="0" dirty="0"/>
          </a:p>
          <a:p>
            <a:r>
              <a:rPr lang="en-US" baseline="0" dirty="0"/>
              <a:t>So we have determined that running the Metropolis algorithm is equivalent to running a Markov chain. </a:t>
            </a:r>
          </a:p>
          <a:p>
            <a:endParaRPr lang="en-US" baseline="0" dirty="0"/>
          </a:p>
          <a:p>
            <a:r>
              <a:rPr lang="en-US" baseline="0" dirty="0"/>
              <a:t>So far so good?</a:t>
            </a:r>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47</a:t>
            </a:fld>
            <a:endParaRPr lang="en-US"/>
          </a:p>
        </p:txBody>
      </p:sp>
    </p:spTree>
    <p:extLst>
      <p:ext uri="{BB962C8B-B14F-4D97-AF65-F5344CB8AC3E}">
        <p14:creationId xmlns:p14="http://schemas.microsoft.com/office/powerpoint/2010/main" val="31305180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the transition</a:t>
            </a:r>
            <a:r>
              <a:rPr lang="en-US" baseline="0" dirty="0"/>
              <a:t> matrix T satisfies the Fundamental Theorem of Markov Chain, then I claim that the </a:t>
            </a:r>
            <a:r>
              <a:rPr lang="en-US" baseline="0" dirty="0" err="1"/>
              <a:t>markov</a:t>
            </a:r>
            <a:r>
              <a:rPr lang="en-US" baseline="0" dirty="0"/>
              <a:t> chain has stationary distribution pi(x). </a:t>
            </a:r>
          </a:p>
          <a:p>
            <a:endParaRPr lang="en-US" baseline="0" dirty="0"/>
          </a:p>
          <a:p>
            <a:r>
              <a:rPr lang="en-US" baseline="0" dirty="0"/>
              <a:t>First, I should note that satisfying the conditions of the Fundamental theorem of </a:t>
            </a:r>
            <a:r>
              <a:rPr lang="en-US" baseline="0" dirty="0" err="1"/>
              <a:t>markov</a:t>
            </a:r>
            <a:r>
              <a:rPr lang="en-US" baseline="0" dirty="0"/>
              <a:t> chain is quite easy in general. </a:t>
            </a:r>
          </a:p>
          <a:p>
            <a:endParaRPr lang="en-US" baseline="0" dirty="0"/>
          </a:p>
          <a:p>
            <a:r>
              <a:rPr lang="en-US" baseline="0" dirty="0"/>
              <a:t>For example, based on the question 2 in the last tutorial, it should be quite clear that the conditions of the Fundamental theorem of </a:t>
            </a:r>
            <a:r>
              <a:rPr lang="en-US" baseline="0" dirty="0" err="1"/>
              <a:t>markov</a:t>
            </a:r>
            <a:r>
              <a:rPr lang="en-US" baseline="0" dirty="0"/>
              <a:t> chain is actually quite easy to satisfy.</a:t>
            </a:r>
          </a:p>
          <a:p>
            <a:endParaRPr lang="en-US" baseline="0" dirty="0"/>
          </a:p>
          <a:p>
            <a:r>
              <a:rPr lang="en-US" baseline="0" dirty="0"/>
              <a:t>The tricky part is showing that the stationary distribution of the Markov Chain corresponds to pi(x).</a:t>
            </a:r>
          </a:p>
        </p:txBody>
      </p:sp>
      <p:sp>
        <p:nvSpPr>
          <p:cNvPr id="4" name="Slide Number Placeholder 3"/>
          <p:cNvSpPr>
            <a:spLocks noGrp="1"/>
          </p:cNvSpPr>
          <p:nvPr>
            <p:ph type="sldNum" sz="quarter" idx="10"/>
          </p:nvPr>
        </p:nvSpPr>
        <p:spPr/>
        <p:txBody>
          <a:bodyPr/>
          <a:lstStyle/>
          <a:p>
            <a:fld id="{EDA91989-084D-354B-9C9F-7206CFD54E5D}" type="slidenum">
              <a:rPr lang="en-US" smtClean="0"/>
              <a:t>48</a:t>
            </a:fld>
            <a:endParaRPr lang="en-US"/>
          </a:p>
        </p:txBody>
      </p:sp>
    </p:spTree>
    <p:extLst>
      <p:ext uri="{BB962C8B-B14F-4D97-AF65-F5344CB8AC3E}">
        <p14:creationId xmlns:p14="http://schemas.microsoft.com/office/powerpoint/2010/main" val="12528065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show that the</a:t>
            </a:r>
            <a:r>
              <a:rPr lang="en-US" baseline="0" dirty="0"/>
              <a:t> stationary distribution of the </a:t>
            </a:r>
            <a:r>
              <a:rPr lang="en-US" baseline="0" dirty="0" err="1"/>
              <a:t>markov</a:t>
            </a:r>
            <a:r>
              <a:rPr lang="en-US" baseline="0" dirty="0"/>
              <a:t> chain is pi(x), we first need to show the following property, WHICH is that pi(x) TIMES T(x, x’) is equal to pi(x) TIMES T(x’, x). </a:t>
            </a:r>
          </a:p>
          <a:p>
            <a:endParaRPr lang="en-US" baseline="0" dirty="0"/>
          </a:p>
          <a:p>
            <a:r>
              <a:rPr lang="en-US" baseline="0" dirty="0"/>
              <a:t>In plain English, this is saying that the stationary probability of being state x and transitioning from state x to state x’ is EQUAL to the stationary probability of being in state x’ and transitioning from state x’ to state x. </a:t>
            </a:r>
          </a:p>
          <a:p>
            <a:endParaRPr lang="en-US" baseline="0" dirty="0"/>
          </a:p>
          <a:p>
            <a:r>
              <a:rPr lang="en-US" baseline="0" dirty="0"/>
              <a:t>The proof is at the end of the slides. </a:t>
            </a:r>
          </a:p>
          <a:p>
            <a:endParaRPr lang="en-US" baseline="0" dirty="0"/>
          </a:p>
          <a:p>
            <a:r>
              <a:rPr lang="en-US" baseline="0" dirty="0"/>
              <a:t>This property is called detailed balance. If the Markov chain has this property, then we say the Markov Chain is reversible.</a:t>
            </a:r>
          </a:p>
        </p:txBody>
      </p:sp>
      <p:sp>
        <p:nvSpPr>
          <p:cNvPr id="4" name="Slide Number Placeholder 3"/>
          <p:cNvSpPr>
            <a:spLocks noGrp="1"/>
          </p:cNvSpPr>
          <p:nvPr>
            <p:ph type="sldNum" sz="quarter" idx="10"/>
          </p:nvPr>
        </p:nvSpPr>
        <p:spPr/>
        <p:txBody>
          <a:bodyPr/>
          <a:lstStyle/>
          <a:p>
            <a:fld id="{EDA91989-084D-354B-9C9F-7206CFD54E5D}" type="slidenum">
              <a:rPr lang="en-US" smtClean="0"/>
              <a:t>49</a:t>
            </a:fld>
            <a:endParaRPr lang="en-US"/>
          </a:p>
        </p:txBody>
      </p:sp>
    </p:spTree>
    <p:extLst>
      <p:ext uri="{BB962C8B-B14F-4D97-AF65-F5344CB8AC3E}">
        <p14:creationId xmlns:p14="http://schemas.microsoft.com/office/powerpoint/2010/main" val="2864601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if we do this k times, we have pi (n + k) is equal to pi n TIMES T to the power of k.</a:t>
            </a:r>
          </a:p>
          <a:p>
            <a:endParaRPr lang="en-US" baseline="0" dirty="0"/>
          </a:p>
          <a:p>
            <a:r>
              <a:rPr lang="en-US" baseline="0" dirty="0"/>
              <a:t>In other words, the probability distribution of the different states at time </a:t>
            </a:r>
            <a:r>
              <a:rPr lang="en-US" baseline="0" dirty="0" err="1"/>
              <a:t>n+k</a:t>
            </a:r>
            <a:r>
              <a:rPr lang="en-US" baseline="0" dirty="0"/>
              <a:t> is equal to the probability distribution of the different states at time n TIMES the transition matrix k times.</a:t>
            </a:r>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5</a:t>
            </a:fld>
            <a:endParaRPr lang="en-US"/>
          </a:p>
        </p:txBody>
      </p:sp>
    </p:spTree>
    <p:extLst>
      <p:ext uri="{BB962C8B-B14F-4D97-AF65-F5344CB8AC3E}">
        <p14:creationId xmlns:p14="http://schemas.microsoft.com/office/powerpoint/2010/main" val="12217433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the previous slide,</a:t>
            </a:r>
            <a:r>
              <a:rPr lang="en-US" baseline="0" dirty="0"/>
              <a:t> I told you that the equivalent Markov Chain in the Metropolis algorithm has this detailed balance property. We will use this detailed balance property to show that pi(x) is the stationary distribution of the Markov chain.</a:t>
            </a:r>
          </a:p>
          <a:p>
            <a:endParaRPr lang="en-US" baseline="0" dirty="0"/>
          </a:p>
          <a:p>
            <a:r>
              <a:rPr lang="en-US" baseline="0" dirty="0"/>
              <a:t>To show that the pi(x) is the stationary distribution, we have to show that pi(x) TIMES the transition matrix T is pi(x). </a:t>
            </a:r>
          </a:p>
          <a:p>
            <a:endParaRPr lang="en-US" baseline="0" dirty="0"/>
          </a:p>
          <a:p>
            <a:r>
              <a:rPr lang="en-US" baseline="0" dirty="0"/>
              <a:t>Let’s consider the k-element of pi(X) times T. Remember that pi(X) TIMES T is a row vector. </a:t>
            </a:r>
          </a:p>
          <a:p>
            <a:endParaRPr lang="en-US" baseline="0" dirty="0"/>
          </a:p>
          <a:p>
            <a:r>
              <a:rPr lang="en-US" baseline="0" dirty="0"/>
              <a:t>The k-element of pi(X) times T is simply pi(X) TIMES the k-</a:t>
            </a:r>
            <a:r>
              <a:rPr lang="en-US" baseline="0" dirty="0" err="1"/>
              <a:t>th</a:t>
            </a:r>
            <a:r>
              <a:rPr lang="en-US" baseline="0" dirty="0"/>
              <a:t> column of T. </a:t>
            </a:r>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50</a:t>
            </a:fld>
            <a:endParaRPr lang="en-US"/>
          </a:p>
        </p:txBody>
      </p:sp>
    </p:spTree>
    <p:extLst>
      <p:ext uri="{BB962C8B-B14F-4D97-AF65-F5344CB8AC3E}">
        <p14:creationId xmlns:p14="http://schemas.microsoft.com/office/powerpoint/2010/main" val="6817975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take the row vector pi(X) and multiply it with the k-</a:t>
            </a:r>
            <a:r>
              <a:rPr lang="en-US" dirty="0" err="1"/>
              <a:t>th</a:t>
            </a:r>
            <a:r>
              <a:rPr lang="en-US" dirty="0"/>
              <a:t> column of T,</a:t>
            </a:r>
            <a:r>
              <a:rPr lang="en-US" baseline="0" dirty="0"/>
              <a:t> and so we can write the multiplication like this.</a:t>
            </a:r>
          </a:p>
          <a:p>
            <a:endParaRPr lang="en-US" baseline="0" dirty="0"/>
          </a:p>
          <a:p>
            <a:r>
              <a:rPr lang="en-US" baseline="0" dirty="0"/>
              <a:t>Essentially we take pi(x), which is the x-</a:t>
            </a:r>
            <a:r>
              <a:rPr lang="en-US" baseline="0" dirty="0" err="1"/>
              <a:t>th</a:t>
            </a:r>
            <a:r>
              <a:rPr lang="en-US" baseline="0" dirty="0"/>
              <a:t> element of pi and we multiply that with row x and column k of T. And we do this for all x and sum them up. Are you all ok with this? </a:t>
            </a:r>
          </a:p>
          <a:p>
            <a:endParaRPr lang="en-US" baseline="0" dirty="0"/>
          </a:p>
          <a:p>
            <a:r>
              <a:rPr lang="en-US" baseline="0" dirty="0"/>
              <a:t>&lt;MAYBE DO ON BLACKBOARD&gt;</a:t>
            </a:r>
          </a:p>
          <a:p>
            <a:endParaRPr lang="en-US" baseline="0" dirty="0"/>
          </a:p>
        </p:txBody>
      </p:sp>
      <p:sp>
        <p:nvSpPr>
          <p:cNvPr id="4" name="Slide Number Placeholder 3"/>
          <p:cNvSpPr>
            <a:spLocks noGrp="1"/>
          </p:cNvSpPr>
          <p:nvPr>
            <p:ph type="sldNum" sz="quarter" idx="10"/>
          </p:nvPr>
        </p:nvSpPr>
        <p:spPr/>
        <p:txBody>
          <a:bodyPr/>
          <a:lstStyle/>
          <a:p>
            <a:fld id="{EDA91989-084D-354B-9C9F-7206CFD54E5D}" type="slidenum">
              <a:rPr lang="en-US" smtClean="0"/>
              <a:t>51</a:t>
            </a:fld>
            <a:endParaRPr lang="en-US"/>
          </a:p>
        </p:txBody>
      </p:sp>
    </p:spTree>
    <p:extLst>
      <p:ext uri="{BB962C8B-B14F-4D97-AF65-F5344CB8AC3E}">
        <p14:creationId xmlns:p14="http://schemas.microsoft.com/office/powerpoint/2010/main" val="22372324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a:t>
            </a:r>
            <a:r>
              <a:rPr lang="en-US" baseline="0" dirty="0"/>
              <a:t> we use the detailed balance property: pi(x) TIMES T(x, k) is equal to pi(k) TIMES T(k, x).</a:t>
            </a:r>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52</a:t>
            </a:fld>
            <a:endParaRPr lang="en-US"/>
          </a:p>
        </p:txBody>
      </p:sp>
    </p:spTree>
    <p:extLst>
      <p:ext uri="{BB962C8B-B14F-4D97-AF65-F5344CB8AC3E}">
        <p14:creationId xmlns:p14="http://schemas.microsoft.com/office/powerpoint/2010/main" val="2065918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a:t>
            </a:r>
            <a:r>
              <a:rPr lang="en-US" baseline="0" dirty="0"/>
              <a:t> the summation is over x, we can pull pi(k) outside the sum.</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53</a:t>
            </a:fld>
            <a:endParaRPr lang="en-US"/>
          </a:p>
        </p:txBody>
      </p:sp>
    </p:spTree>
    <p:extLst>
      <p:ext uri="{BB962C8B-B14F-4D97-AF65-F5344CB8AC3E}">
        <p14:creationId xmlns:p14="http://schemas.microsoft.com/office/powerpoint/2010/main" val="6661595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remember</a:t>
            </a:r>
            <a:r>
              <a:rPr lang="en-US" baseline="0" dirty="0"/>
              <a:t> the row of the transition matrix sums to 1, because it’s a probability distribution. And so the sum is equal to 1.</a:t>
            </a:r>
          </a:p>
          <a:p>
            <a:endParaRPr lang="en-US" baseline="0" dirty="0"/>
          </a:p>
          <a:p>
            <a:r>
              <a:rPr lang="en-US" baseline="0" dirty="0"/>
              <a:t>And so we end up with pi(k).</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54</a:t>
            </a:fld>
            <a:endParaRPr lang="en-US"/>
          </a:p>
        </p:txBody>
      </p:sp>
    </p:spTree>
    <p:extLst>
      <p:ext uri="{BB962C8B-B14F-4D97-AF65-F5344CB8AC3E}">
        <p14:creationId xmlns:p14="http://schemas.microsoft.com/office/powerpoint/2010/main" val="41266996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the k-</a:t>
            </a:r>
            <a:r>
              <a:rPr lang="en-US" dirty="0" err="1"/>
              <a:t>th</a:t>
            </a:r>
            <a:r>
              <a:rPr lang="en-US" dirty="0"/>
              <a:t> element of pi(X)</a:t>
            </a:r>
            <a:r>
              <a:rPr lang="en-US" baseline="0" dirty="0"/>
              <a:t> TIMES T is equal to the k-element of pi. </a:t>
            </a:r>
          </a:p>
          <a:p>
            <a:endParaRPr lang="en-US" baseline="0" dirty="0"/>
          </a:p>
          <a:p>
            <a:r>
              <a:rPr lang="en-US" baseline="0" dirty="0"/>
              <a:t>Since k is arbitrary, this means that pi(x) TIMES T is equal to pi(x). </a:t>
            </a:r>
          </a:p>
          <a:p>
            <a:endParaRPr lang="en-US" baseline="0" dirty="0"/>
          </a:p>
          <a:p>
            <a:r>
              <a:rPr lang="en-US" baseline="0" dirty="0"/>
              <a:t>So pi(x) is the stationary distribution of the Markov Chain associated with the Metropolis Algorithm.</a:t>
            </a:r>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55</a:t>
            </a:fld>
            <a:endParaRPr lang="en-US"/>
          </a:p>
        </p:txBody>
      </p:sp>
    </p:spTree>
    <p:extLst>
      <p:ext uri="{BB962C8B-B14F-4D97-AF65-F5344CB8AC3E}">
        <p14:creationId xmlns:p14="http://schemas.microsoft.com/office/powerpoint/2010/main" val="27621079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before I continue?</a:t>
            </a:r>
          </a:p>
        </p:txBody>
      </p:sp>
      <p:sp>
        <p:nvSpPr>
          <p:cNvPr id="4" name="Slide Number Placeholder 3"/>
          <p:cNvSpPr>
            <a:spLocks noGrp="1"/>
          </p:cNvSpPr>
          <p:nvPr>
            <p:ph type="sldNum" sz="quarter" idx="10"/>
          </p:nvPr>
        </p:nvSpPr>
        <p:spPr/>
        <p:txBody>
          <a:bodyPr/>
          <a:lstStyle/>
          <a:p>
            <a:fld id="{EDA91989-084D-354B-9C9F-7206CFD54E5D}" type="slidenum">
              <a:rPr lang="en-US" smtClean="0"/>
              <a:t>56</a:t>
            </a:fld>
            <a:endParaRPr lang="en-US"/>
          </a:p>
        </p:txBody>
      </p:sp>
    </p:spTree>
    <p:extLst>
      <p:ext uri="{BB962C8B-B14F-4D97-AF65-F5344CB8AC3E}">
        <p14:creationId xmlns:p14="http://schemas.microsoft.com/office/powerpoint/2010/main" val="39005533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before I continue?</a:t>
            </a:r>
          </a:p>
        </p:txBody>
      </p:sp>
      <p:sp>
        <p:nvSpPr>
          <p:cNvPr id="4" name="Slide Number Placeholder 3"/>
          <p:cNvSpPr>
            <a:spLocks noGrp="1"/>
          </p:cNvSpPr>
          <p:nvPr>
            <p:ph type="sldNum" sz="quarter" idx="10"/>
          </p:nvPr>
        </p:nvSpPr>
        <p:spPr/>
        <p:txBody>
          <a:bodyPr/>
          <a:lstStyle/>
          <a:p>
            <a:fld id="{EDA91989-084D-354B-9C9F-7206CFD54E5D}" type="slidenum">
              <a:rPr lang="en-US" smtClean="0"/>
              <a:t>57</a:t>
            </a:fld>
            <a:endParaRPr lang="en-US"/>
          </a:p>
        </p:txBody>
      </p:sp>
    </p:spTree>
    <p:extLst>
      <p:ext uri="{BB962C8B-B14F-4D97-AF65-F5344CB8AC3E}">
        <p14:creationId xmlns:p14="http://schemas.microsoft.com/office/powerpoint/2010/main" val="39005533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specifying a valid proposal distribution is quite easy</a:t>
            </a:r>
            <a:r>
              <a:rPr lang="en-US" baseline="0" dirty="0"/>
              <a:t> because the fundamental theorem of Markov chain is so easy to satisfy.</a:t>
            </a:r>
            <a:endParaRPr lang="en-US" dirty="0"/>
          </a:p>
          <a:p>
            <a:endParaRPr lang="en-US" dirty="0"/>
          </a:p>
          <a:p>
            <a:r>
              <a:rPr lang="en-US" baseline="0" dirty="0"/>
              <a:t>Remember that the condition of the fundamental theorem is that there exists a time n0, such that T to the power of n is greater than 0 for all entries and for all time greater than n0.</a:t>
            </a:r>
          </a:p>
          <a:p>
            <a:endParaRPr lang="en-US" baseline="0" dirty="0"/>
          </a:p>
          <a:p>
            <a:r>
              <a:rPr lang="en-US" baseline="0" dirty="0"/>
              <a:t>In the dice example, remember that q(x’ | x) is a uniform distribution. Which means that q(</a:t>
            </a:r>
            <a:r>
              <a:rPr lang="en-US" baseline="0" dirty="0" err="1"/>
              <a:t>x’|x</a:t>
            </a:r>
            <a:r>
              <a:rPr lang="en-US" baseline="0" dirty="0"/>
              <a:t>) is non zero for all x’. This implies that the transition matrix of the equivalent Markov Chain is greater than 0 for all x’. Therefore in the biased dice example, n0 is equal to 1.</a:t>
            </a:r>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58</a:t>
            </a:fld>
            <a:endParaRPr lang="en-US"/>
          </a:p>
        </p:txBody>
      </p:sp>
    </p:spTree>
    <p:extLst>
      <p:ext uri="{BB962C8B-B14F-4D97-AF65-F5344CB8AC3E}">
        <p14:creationId xmlns:p14="http://schemas.microsoft.com/office/powerpoint/2010/main" val="9703763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want to sample pi(x), which is proportional to f(x). If we plug</a:t>
            </a:r>
            <a:r>
              <a:rPr lang="en-US" baseline="0" dirty="0"/>
              <a:t> pi(X) into the Metropolis algorithm, we will notice that the constant Z cancels out everywhere, so in practice we can simply replace pi with f. </a:t>
            </a:r>
          </a:p>
          <a:p>
            <a:endParaRPr lang="en-US" baseline="0" dirty="0"/>
          </a:p>
          <a:p>
            <a:r>
              <a:rPr lang="en-US" baseline="0" dirty="0"/>
              <a:t>This is very useful when Z is difficult to compute. So the programming assignment, instead of computing pi, we actually compute f.</a:t>
            </a:r>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59</a:t>
            </a:fld>
            <a:endParaRPr lang="en-US"/>
          </a:p>
        </p:txBody>
      </p:sp>
    </p:spTree>
    <p:extLst>
      <p:ext uri="{BB962C8B-B14F-4D97-AF65-F5344CB8AC3E}">
        <p14:creationId xmlns:p14="http://schemas.microsoft.com/office/powerpoint/2010/main" val="1207246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 is a pi star</a:t>
            </a:r>
            <a:r>
              <a:rPr lang="en-US" baseline="0" dirty="0"/>
              <a:t> such that pi * = pi * times T. Then pi * is called the stationary distribution of T. </a:t>
            </a:r>
          </a:p>
          <a:p>
            <a:endParaRPr lang="en-US" baseline="0" dirty="0"/>
          </a:p>
          <a:p>
            <a:r>
              <a:rPr lang="en-US" baseline="0" dirty="0"/>
              <a:t>The reason is that once the probability distribution of the different states reach pi *, then the probability distribution of the different states is going to stay the same in the future, hence the term stationary, which means “stay constant” or “stay the same”.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6</a:t>
            </a:fld>
            <a:endParaRPr lang="en-US"/>
          </a:p>
        </p:txBody>
      </p:sp>
    </p:spTree>
    <p:extLst>
      <p:ext uri="{BB962C8B-B14F-4D97-AF65-F5344CB8AC3E}">
        <p14:creationId xmlns:p14="http://schemas.microsoft.com/office/powerpoint/2010/main" val="14907887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practice, we also do not need to explicitly write out q(x’ | x). </a:t>
            </a:r>
          </a:p>
          <a:p>
            <a:endParaRPr lang="en-US" dirty="0"/>
          </a:p>
          <a:p>
            <a:r>
              <a:rPr lang="en-US" dirty="0"/>
              <a:t>Instead we can simply specify a procedure for generating a</a:t>
            </a:r>
            <a:r>
              <a:rPr lang="en-US" baseline="0" dirty="0"/>
              <a:t> random x’ given the current x. Obviously, there is an implicit q associated with this procedure, but we do not need to explicitly write out q(x’ | x). </a:t>
            </a:r>
          </a:p>
          <a:p>
            <a:endParaRPr lang="en-US" baseline="0" dirty="0"/>
          </a:p>
          <a:p>
            <a:r>
              <a:rPr lang="en-US" baseline="0" dirty="0"/>
              <a:t>Again, in our programming assignment, I hope you observe that we never explicitly write down the proposal distribution. </a:t>
            </a:r>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60</a:t>
            </a:fld>
            <a:endParaRPr lang="en-US"/>
          </a:p>
        </p:txBody>
      </p:sp>
    </p:spTree>
    <p:extLst>
      <p:ext uri="{BB962C8B-B14F-4D97-AF65-F5344CB8AC3E}">
        <p14:creationId xmlns:p14="http://schemas.microsoft.com/office/powerpoint/2010/main" val="37918094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metropolis algorithm</a:t>
            </a:r>
            <a:r>
              <a:rPr lang="en-US" baseline="0" dirty="0"/>
              <a:t> also works for continuous distribution. In this case, instead of discrete state </a:t>
            </a:r>
            <a:r>
              <a:rPr lang="en-US" baseline="0" dirty="0" err="1"/>
              <a:t>markov</a:t>
            </a:r>
            <a:r>
              <a:rPr lang="en-US" baseline="0" dirty="0"/>
              <a:t> chain, we work with continuous state </a:t>
            </a:r>
            <a:r>
              <a:rPr lang="en-US" baseline="0" dirty="0" err="1"/>
              <a:t>markov</a:t>
            </a:r>
            <a:r>
              <a:rPr lang="en-US" baseline="0" dirty="0"/>
              <a:t> chain.</a:t>
            </a:r>
          </a:p>
          <a:p>
            <a:endParaRPr lang="en-US" baseline="0" dirty="0"/>
          </a:p>
          <a:p>
            <a:r>
              <a:rPr lang="en-US" baseline="0" dirty="0"/>
              <a:t>The math is very similar. In all our previous derivations, we just need to replace summation with integrals. </a:t>
            </a:r>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61</a:t>
            </a:fld>
            <a:endParaRPr lang="en-US"/>
          </a:p>
        </p:txBody>
      </p:sp>
    </p:spTree>
    <p:extLst>
      <p:ext uri="{BB962C8B-B14F-4D97-AF65-F5344CB8AC3E}">
        <p14:creationId xmlns:p14="http://schemas.microsoft.com/office/powerpoint/2010/main" val="1958212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talk about MCMC</a:t>
            </a:r>
            <a:r>
              <a:rPr lang="en-US" baseline="0" dirty="0"/>
              <a:t> algorithms that let us sample from a desired probability distribution. The way MCMC methods work is by constructing a Markov chain whose stationary distribution is the distribution we are trying to sample from. </a:t>
            </a:r>
          </a:p>
          <a:p>
            <a:endParaRPr lang="en-US" baseline="0" dirty="0"/>
          </a:p>
          <a:p>
            <a:r>
              <a:rPr lang="en-US" baseline="0" dirty="0"/>
              <a:t>One famous MCMC algorithm is called the Metropolis algorithm. The Metropolis algorithm works by exploiting the idea of a reversible Markov chain, which is the stationary probability of being in state x and transitioning from state x to state y is EQUAL to the stationary probability of being in state y and transitioning from state y to state x. </a:t>
            </a:r>
          </a:p>
        </p:txBody>
      </p:sp>
      <p:sp>
        <p:nvSpPr>
          <p:cNvPr id="4" name="Slide Number Placeholder 3"/>
          <p:cNvSpPr>
            <a:spLocks noGrp="1"/>
          </p:cNvSpPr>
          <p:nvPr>
            <p:ph type="sldNum" sz="quarter" idx="10"/>
          </p:nvPr>
        </p:nvSpPr>
        <p:spPr/>
        <p:txBody>
          <a:bodyPr/>
          <a:lstStyle/>
          <a:p>
            <a:fld id="{EDA91989-084D-354B-9C9F-7206CFD54E5D}" type="slidenum">
              <a:rPr lang="en-US" smtClean="0"/>
              <a:t>62</a:t>
            </a:fld>
            <a:endParaRPr lang="en-US"/>
          </a:p>
        </p:txBody>
      </p:sp>
    </p:spTree>
    <p:extLst>
      <p:ext uri="{BB962C8B-B14F-4D97-AF65-F5344CB8AC3E}">
        <p14:creationId xmlns:p14="http://schemas.microsoft.com/office/powerpoint/2010/main" val="2126712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MCMC opens up a new approach for probabilistic signal detection. Last</a:t>
            </a:r>
            <a:r>
              <a:rPr lang="en-US" baseline="0" dirty="0"/>
              <a:t> week, we talked about MAP and MMSE estimations, which summarizes the entire posterior distribution p(x | y) with one number. </a:t>
            </a:r>
          </a:p>
          <a:p>
            <a:endParaRPr lang="en-US" baseline="0" dirty="0"/>
          </a:p>
          <a:p>
            <a:r>
              <a:rPr lang="en-US" baseline="0" dirty="0"/>
              <a:t>However, if the posterior distribution is very complex with many peaks (and you will observe this in the programming assignment), then by generating samples from the posterior distribution, we are able to survey the space of posterior distribution and get a much better sense of the uncertainty of x after observing y. </a:t>
            </a:r>
          </a:p>
          <a:p>
            <a:endParaRPr lang="en-US" baseline="0" dirty="0"/>
          </a:p>
          <a:p>
            <a:r>
              <a:rPr lang="en-US" baseline="0" dirty="0"/>
              <a:t>We can easily collapse the samples into one single estimate if we wish. For example, if we average the samples from the posterior distribution, we get an approximation of the MMSE estimate. If we pick the sample with the higher posterior probability, we get an approximation of the MAP estimate. </a:t>
            </a:r>
          </a:p>
          <a:p>
            <a:endParaRPr lang="en-US" baseline="0" dirty="0"/>
          </a:p>
        </p:txBody>
      </p:sp>
      <p:sp>
        <p:nvSpPr>
          <p:cNvPr id="4" name="Slide Number Placeholder 3"/>
          <p:cNvSpPr>
            <a:spLocks noGrp="1"/>
          </p:cNvSpPr>
          <p:nvPr>
            <p:ph type="sldNum" sz="quarter" idx="10"/>
          </p:nvPr>
        </p:nvSpPr>
        <p:spPr/>
        <p:txBody>
          <a:bodyPr/>
          <a:lstStyle/>
          <a:p>
            <a:fld id="{EDA91989-084D-354B-9C9F-7206CFD54E5D}" type="slidenum">
              <a:rPr lang="en-US" smtClean="0"/>
              <a:t>63</a:t>
            </a:fld>
            <a:endParaRPr lang="en-US"/>
          </a:p>
        </p:txBody>
      </p:sp>
    </p:spTree>
    <p:extLst>
      <p:ext uri="{BB962C8B-B14F-4D97-AF65-F5344CB8AC3E}">
        <p14:creationId xmlns:p14="http://schemas.microsoft.com/office/powerpoint/2010/main" val="2126712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before I continue?</a:t>
            </a:r>
          </a:p>
        </p:txBody>
      </p:sp>
      <p:sp>
        <p:nvSpPr>
          <p:cNvPr id="4" name="Slide Number Placeholder 3"/>
          <p:cNvSpPr>
            <a:spLocks noGrp="1"/>
          </p:cNvSpPr>
          <p:nvPr>
            <p:ph type="sldNum" sz="quarter" idx="10"/>
          </p:nvPr>
        </p:nvSpPr>
        <p:spPr/>
        <p:txBody>
          <a:bodyPr/>
          <a:lstStyle/>
          <a:p>
            <a:fld id="{EDA91989-084D-354B-9C9F-7206CFD54E5D}" type="slidenum">
              <a:rPr lang="en-US" smtClean="0"/>
              <a:t>65</a:t>
            </a:fld>
            <a:endParaRPr lang="en-US"/>
          </a:p>
        </p:txBody>
      </p:sp>
    </p:spTree>
    <p:extLst>
      <p:ext uri="{BB962C8B-B14F-4D97-AF65-F5344CB8AC3E}">
        <p14:creationId xmlns:p14="http://schemas.microsoft.com/office/powerpoint/2010/main" val="39005533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66</a:t>
            </a:fld>
            <a:endParaRPr lang="en-US"/>
          </a:p>
        </p:txBody>
      </p:sp>
    </p:spTree>
    <p:extLst>
      <p:ext uri="{BB962C8B-B14F-4D97-AF65-F5344CB8AC3E}">
        <p14:creationId xmlns:p14="http://schemas.microsoft.com/office/powerpoint/2010/main" val="3879639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in this case, pi * is the left eigenvector of the transition matrix T with eigenvalue of 1. </a:t>
            </a:r>
          </a:p>
          <a:p>
            <a:endParaRPr lang="en-US" baseline="0" dirty="0"/>
          </a:p>
          <a:p>
            <a:r>
              <a:rPr lang="en-US" baseline="0" dirty="0"/>
              <a:t>A natural question to ask is when does a </a:t>
            </a:r>
            <a:r>
              <a:rPr lang="en-US" baseline="0" dirty="0" err="1"/>
              <a:t>markov</a:t>
            </a:r>
            <a:r>
              <a:rPr lang="en-US" baseline="0" dirty="0"/>
              <a:t> chain have a stationary distribution? And when is the stationary distribution unique?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DA91989-084D-354B-9C9F-7206CFD54E5D}" type="slidenum">
              <a:rPr lang="en-US" smtClean="0"/>
              <a:t>7</a:t>
            </a:fld>
            <a:endParaRPr lang="en-US"/>
          </a:p>
        </p:txBody>
      </p:sp>
    </p:spTree>
    <p:extLst>
      <p:ext uri="{BB962C8B-B14F-4D97-AF65-F5344CB8AC3E}">
        <p14:creationId xmlns:p14="http://schemas.microsoft.com/office/powerpoint/2010/main" val="1490788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the fundamental</a:t>
            </a:r>
            <a:r>
              <a:rPr lang="en-US" baseline="0" dirty="0"/>
              <a:t> theorem of </a:t>
            </a:r>
            <a:r>
              <a:rPr lang="en-US" baseline="0" dirty="0" err="1"/>
              <a:t>markov</a:t>
            </a:r>
            <a:r>
              <a:rPr lang="en-US" baseline="0" dirty="0"/>
              <a:t> chain comes in. The theorem says that</a:t>
            </a:r>
          </a:p>
          <a:p>
            <a:endParaRPr lang="en-US" baseline="0" dirty="0"/>
          </a:p>
          <a:p>
            <a:r>
              <a:rPr lang="en-US" baseline="0" dirty="0"/>
              <a:t>Suppose there is a finite time n0, such that ALL entries of the MATRIX T to the power of n ARE strictly greater than 0, for all </a:t>
            </a:r>
            <a:r>
              <a:rPr lang="en-US" baseline="0" dirty="0" err="1"/>
              <a:t>timepoints</a:t>
            </a:r>
            <a:r>
              <a:rPr lang="en-US" baseline="0" dirty="0"/>
              <a:t> n greater than n0. </a:t>
            </a:r>
          </a:p>
          <a:p>
            <a:endParaRPr lang="en-US" baseline="0" dirty="0"/>
          </a:p>
          <a:p>
            <a:r>
              <a:rPr lang="en-US" baseline="0" dirty="0"/>
              <a:t>Then the </a:t>
            </a:r>
            <a:r>
              <a:rPr lang="en-US" baseline="0" dirty="0" err="1"/>
              <a:t>markov</a:t>
            </a:r>
            <a:r>
              <a:rPr lang="en-US" baseline="0" dirty="0"/>
              <a:t> chain has a unique stationary distribution pi*. </a:t>
            </a:r>
          </a:p>
          <a:p>
            <a:endParaRPr lang="en-US" baseline="0" dirty="0"/>
          </a:p>
          <a:p>
            <a:r>
              <a:rPr lang="en-US" baseline="0" dirty="0"/>
              <a:t>This means that starting from any initial pi1, the probability distribution of different states will eventually become pi *</a:t>
            </a:r>
          </a:p>
          <a:p>
            <a:endParaRPr lang="en-US" baseline="0" dirty="0"/>
          </a:p>
        </p:txBody>
      </p:sp>
      <p:sp>
        <p:nvSpPr>
          <p:cNvPr id="4" name="Slide Number Placeholder 3"/>
          <p:cNvSpPr>
            <a:spLocks noGrp="1"/>
          </p:cNvSpPr>
          <p:nvPr>
            <p:ph type="sldNum" sz="quarter" idx="10"/>
          </p:nvPr>
        </p:nvSpPr>
        <p:spPr/>
        <p:txBody>
          <a:bodyPr/>
          <a:lstStyle/>
          <a:p>
            <a:fld id="{EDA91989-084D-354B-9C9F-7206CFD54E5D}" type="slidenum">
              <a:rPr lang="en-US" smtClean="0"/>
              <a:t>8</a:t>
            </a:fld>
            <a:endParaRPr lang="en-US"/>
          </a:p>
        </p:txBody>
      </p:sp>
    </p:spTree>
    <p:extLst>
      <p:ext uri="{BB962C8B-B14F-4D97-AF65-F5344CB8AC3E}">
        <p14:creationId xmlns:p14="http://schemas.microsoft.com/office/powerpoint/2010/main" val="1425893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theorem in plain English.</a:t>
            </a:r>
            <a:r>
              <a:rPr lang="en-US" baseline="0" dirty="0"/>
              <a:t> </a:t>
            </a:r>
          </a:p>
          <a:p>
            <a:endParaRPr lang="en-US" baseline="0" dirty="0"/>
          </a:p>
          <a:p>
            <a:r>
              <a:rPr lang="en-US" baseline="0" dirty="0"/>
              <a:t>Suppose we start at an arbitrary state </a:t>
            </a:r>
            <a:r>
              <a:rPr lang="en-US" baseline="0" dirty="0" err="1"/>
              <a:t>i</a:t>
            </a:r>
            <a:r>
              <a:rPr lang="en-US" baseline="0" dirty="0"/>
              <a:t> at time 1. If for ALL TIME after time n0, there is a non-zero probability of being in any state, then the Markov chain has a unique stationary distribution.</a:t>
            </a:r>
          </a:p>
          <a:p>
            <a:endParaRPr lang="en-US" baseline="0" dirty="0"/>
          </a:p>
          <a:p>
            <a:r>
              <a:rPr lang="en-US" baseline="0" dirty="0"/>
              <a:t>In fact, if we start the </a:t>
            </a:r>
            <a:r>
              <a:rPr lang="en-US" baseline="0" dirty="0" err="1"/>
              <a:t>markov</a:t>
            </a:r>
            <a:r>
              <a:rPr lang="en-US" baseline="0" dirty="0"/>
              <a:t> chain at any initial state, the Markov chain will eventually reach the unique stationary distribution.</a:t>
            </a:r>
          </a:p>
        </p:txBody>
      </p:sp>
      <p:sp>
        <p:nvSpPr>
          <p:cNvPr id="4" name="Slide Number Placeholder 3"/>
          <p:cNvSpPr>
            <a:spLocks noGrp="1"/>
          </p:cNvSpPr>
          <p:nvPr>
            <p:ph type="sldNum" sz="quarter" idx="10"/>
          </p:nvPr>
        </p:nvSpPr>
        <p:spPr/>
        <p:txBody>
          <a:bodyPr/>
          <a:lstStyle/>
          <a:p>
            <a:fld id="{EDA91989-084D-354B-9C9F-7206CFD54E5D}" type="slidenum">
              <a:rPr lang="en-US" smtClean="0"/>
              <a:t>9</a:t>
            </a:fld>
            <a:endParaRPr lang="en-US"/>
          </a:p>
        </p:txBody>
      </p:sp>
    </p:spTree>
    <p:extLst>
      <p:ext uri="{BB962C8B-B14F-4D97-AF65-F5344CB8AC3E}">
        <p14:creationId xmlns:p14="http://schemas.microsoft.com/office/powerpoint/2010/main" val="165070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06FC675-195C-4D4F-ABB1-AAAF99B5684F}"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301AD-1F8C-374B-9673-00120098D675}" type="slidenum">
              <a:rPr lang="en-US" smtClean="0"/>
              <a:t>‹#›</a:t>
            </a:fld>
            <a:endParaRPr lang="en-US"/>
          </a:p>
        </p:txBody>
      </p:sp>
    </p:spTree>
    <p:extLst>
      <p:ext uri="{BB962C8B-B14F-4D97-AF65-F5344CB8AC3E}">
        <p14:creationId xmlns:p14="http://schemas.microsoft.com/office/powerpoint/2010/main" val="319078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6FC675-195C-4D4F-ABB1-AAAF99B5684F}"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301AD-1F8C-374B-9673-00120098D675}" type="slidenum">
              <a:rPr lang="en-US" smtClean="0"/>
              <a:t>‹#›</a:t>
            </a:fld>
            <a:endParaRPr lang="en-US"/>
          </a:p>
        </p:txBody>
      </p:sp>
    </p:spTree>
    <p:extLst>
      <p:ext uri="{BB962C8B-B14F-4D97-AF65-F5344CB8AC3E}">
        <p14:creationId xmlns:p14="http://schemas.microsoft.com/office/powerpoint/2010/main" val="310330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6FC675-195C-4D4F-ABB1-AAAF99B5684F}"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301AD-1F8C-374B-9673-00120098D675}" type="slidenum">
              <a:rPr lang="en-US" smtClean="0"/>
              <a:t>‹#›</a:t>
            </a:fld>
            <a:endParaRPr lang="en-US"/>
          </a:p>
        </p:txBody>
      </p:sp>
    </p:spTree>
    <p:extLst>
      <p:ext uri="{BB962C8B-B14F-4D97-AF65-F5344CB8AC3E}">
        <p14:creationId xmlns:p14="http://schemas.microsoft.com/office/powerpoint/2010/main" val="207157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6FC675-195C-4D4F-ABB1-AAAF99B5684F}"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301AD-1F8C-374B-9673-00120098D675}" type="slidenum">
              <a:rPr lang="en-US" smtClean="0"/>
              <a:t>‹#›</a:t>
            </a:fld>
            <a:endParaRPr lang="en-US"/>
          </a:p>
        </p:txBody>
      </p:sp>
    </p:spTree>
    <p:extLst>
      <p:ext uri="{BB962C8B-B14F-4D97-AF65-F5344CB8AC3E}">
        <p14:creationId xmlns:p14="http://schemas.microsoft.com/office/powerpoint/2010/main" val="2625124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6FC675-195C-4D4F-ABB1-AAAF99B5684F}"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301AD-1F8C-374B-9673-00120098D675}" type="slidenum">
              <a:rPr lang="en-US" smtClean="0"/>
              <a:t>‹#›</a:t>
            </a:fld>
            <a:endParaRPr lang="en-US"/>
          </a:p>
        </p:txBody>
      </p:sp>
    </p:spTree>
    <p:extLst>
      <p:ext uri="{BB962C8B-B14F-4D97-AF65-F5344CB8AC3E}">
        <p14:creationId xmlns:p14="http://schemas.microsoft.com/office/powerpoint/2010/main" val="276425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6FC675-195C-4D4F-ABB1-AAAF99B5684F}" type="datetimeFigureOut">
              <a:rPr lang="en-US" smtClean="0"/>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E301AD-1F8C-374B-9673-00120098D675}" type="slidenum">
              <a:rPr lang="en-US" smtClean="0"/>
              <a:t>‹#›</a:t>
            </a:fld>
            <a:endParaRPr lang="en-US"/>
          </a:p>
        </p:txBody>
      </p:sp>
    </p:spTree>
    <p:extLst>
      <p:ext uri="{BB962C8B-B14F-4D97-AF65-F5344CB8AC3E}">
        <p14:creationId xmlns:p14="http://schemas.microsoft.com/office/powerpoint/2010/main" val="3359692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6FC675-195C-4D4F-ABB1-AAAF99B5684F}" type="datetimeFigureOut">
              <a:rPr lang="en-US" smtClean="0"/>
              <a:t>7/18/19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E301AD-1F8C-374B-9673-00120098D675}" type="slidenum">
              <a:rPr lang="en-US" smtClean="0"/>
              <a:t>‹#›</a:t>
            </a:fld>
            <a:endParaRPr lang="en-US"/>
          </a:p>
        </p:txBody>
      </p:sp>
    </p:spTree>
    <p:extLst>
      <p:ext uri="{BB962C8B-B14F-4D97-AF65-F5344CB8AC3E}">
        <p14:creationId xmlns:p14="http://schemas.microsoft.com/office/powerpoint/2010/main" val="3154035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6FC675-195C-4D4F-ABB1-AAAF99B5684F}" type="datetimeFigureOut">
              <a:rPr lang="en-US" smtClean="0"/>
              <a:t>7/18/19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E301AD-1F8C-374B-9673-00120098D675}" type="slidenum">
              <a:rPr lang="en-US" smtClean="0"/>
              <a:t>‹#›</a:t>
            </a:fld>
            <a:endParaRPr lang="en-US"/>
          </a:p>
        </p:txBody>
      </p:sp>
    </p:spTree>
    <p:extLst>
      <p:ext uri="{BB962C8B-B14F-4D97-AF65-F5344CB8AC3E}">
        <p14:creationId xmlns:p14="http://schemas.microsoft.com/office/powerpoint/2010/main" val="2916083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FC675-195C-4D4F-ABB1-AAAF99B5684F}" type="datetimeFigureOut">
              <a:rPr lang="en-US" smtClean="0"/>
              <a:t>7/18/19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E301AD-1F8C-374B-9673-00120098D675}" type="slidenum">
              <a:rPr lang="en-US" smtClean="0"/>
              <a:t>‹#›</a:t>
            </a:fld>
            <a:endParaRPr lang="en-US"/>
          </a:p>
        </p:txBody>
      </p:sp>
    </p:spTree>
    <p:extLst>
      <p:ext uri="{BB962C8B-B14F-4D97-AF65-F5344CB8AC3E}">
        <p14:creationId xmlns:p14="http://schemas.microsoft.com/office/powerpoint/2010/main" val="136264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6FC675-195C-4D4F-ABB1-AAAF99B5684F}" type="datetimeFigureOut">
              <a:rPr lang="en-US" smtClean="0"/>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E301AD-1F8C-374B-9673-00120098D675}" type="slidenum">
              <a:rPr lang="en-US" smtClean="0"/>
              <a:t>‹#›</a:t>
            </a:fld>
            <a:endParaRPr lang="en-US"/>
          </a:p>
        </p:txBody>
      </p:sp>
    </p:spTree>
    <p:extLst>
      <p:ext uri="{BB962C8B-B14F-4D97-AF65-F5344CB8AC3E}">
        <p14:creationId xmlns:p14="http://schemas.microsoft.com/office/powerpoint/2010/main" val="306128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6FC675-195C-4D4F-ABB1-AAAF99B5684F}" type="datetimeFigureOut">
              <a:rPr lang="en-US" smtClean="0"/>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E301AD-1F8C-374B-9673-00120098D675}" type="slidenum">
              <a:rPr lang="en-US" smtClean="0"/>
              <a:t>‹#›</a:t>
            </a:fld>
            <a:endParaRPr lang="en-US"/>
          </a:p>
        </p:txBody>
      </p:sp>
    </p:spTree>
    <p:extLst>
      <p:ext uri="{BB962C8B-B14F-4D97-AF65-F5344CB8AC3E}">
        <p14:creationId xmlns:p14="http://schemas.microsoft.com/office/powerpoint/2010/main" val="4294337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FC675-195C-4D4F-ABB1-AAAF99B5684F}" type="datetimeFigureOut">
              <a:rPr lang="en-US" smtClean="0"/>
              <a:t>7/18/19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E301AD-1F8C-374B-9673-00120098D675}" type="slidenum">
              <a:rPr lang="en-US" smtClean="0"/>
              <a:t>‹#›</a:t>
            </a:fld>
            <a:endParaRPr lang="en-US"/>
          </a:p>
        </p:txBody>
      </p:sp>
    </p:spTree>
    <p:extLst>
      <p:ext uri="{BB962C8B-B14F-4D97-AF65-F5344CB8AC3E}">
        <p14:creationId xmlns:p14="http://schemas.microsoft.com/office/powerpoint/2010/main" val="1078416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12.emf"/><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12.emf"/><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20.emf"/><Relationship Id="rId4" Type="http://schemas.openxmlformats.org/officeDocument/2006/relationships/image" Target="../media/image16.emf"/></Relationships>
</file>

<file path=ppt/slides/_rels/slide29.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1.e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20.emf"/><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28.emf"/></Relationships>
</file>

<file path=ppt/slides/_rels/slide5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slides/_rels/slide52.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29.emf"/><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13.emf"/><Relationship Id="rId4" Type="http://schemas.openxmlformats.org/officeDocument/2006/relationships/image" Target="../media/image30.emf"/></Relationships>
</file>

<file path=ppt/slides/_rels/slide53.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13.emf"/><Relationship Id="rId7" Type="http://schemas.openxmlformats.org/officeDocument/2006/relationships/image" Target="../media/image29.emf"/><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31.emf"/></Relationships>
</file>

<file path=ppt/slides/_rels/slide54.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13.emf"/><Relationship Id="rId7" Type="http://schemas.openxmlformats.org/officeDocument/2006/relationships/image" Target="../media/image28.emf"/><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31.emf"/><Relationship Id="rId4" Type="http://schemas.openxmlformats.org/officeDocument/2006/relationships/image" Target="../media/image32.emf"/><Relationship Id="rId9" Type="http://schemas.openxmlformats.org/officeDocument/2006/relationships/image" Target="../media/image30.emf"/></Relationships>
</file>

<file path=ppt/slides/_rels/slide55.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32.emf"/><Relationship Id="rId7" Type="http://schemas.openxmlformats.org/officeDocument/2006/relationships/image" Target="../media/image13.emf"/><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31.emf"/><Relationship Id="rId9" Type="http://schemas.openxmlformats.org/officeDocument/2006/relationships/image" Target="../media/image30.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image" Target="../media/image44.emf"/><Relationship Id="rId3" Type="http://schemas.openxmlformats.org/officeDocument/2006/relationships/image" Target="../media/image35.emf"/><Relationship Id="rId7" Type="http://schemas.openxmlformats.org/officeDocument/2006/relationships/image" Target="../media/image39.emf"/><Relationship Id="rId12" Type="http://schemas.openxmlformats.org/officeDocument/2006/relationships/image" Target="../media/image13.emf"/><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38.emf"/><Relationship Id="rId11" Type="http://schemas.openxmlformats.org/officeDocument/2006/relationships/image" Target="../media/image43.emf"/><Relationship Id="rId5" Type="http://schemas.openxmlformats.org/officeDocument/2006/relationships/image" Target="../media/image37.emf"/><Relationship Id="rId10" Type="http://schemas.openxmlformats.org/officeDocument/2006/relationships/image" Target="../media/image42.emf"/><Relationship Id="rId4" Type="http://schemas.openxmlformats.org/officeDocument/2006/relationships/image" Target="../media/image36.emf"/><Relationship Id="rId9" Type="http://schemas.openxmlformats.org/officeDocument/2006/relationships/image" Target="../media/image41.emf"/></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554" y="1520340"/>
            <a:ext cx="8480417" cy="1470025"/>
          </a:xfrm>
        </p:spPr>
        <p:txBody>
          <a:bodyPr>
            <a:normAutofit/>
          </a:bodyPr>
          <a:lstStyle/>
          <a:p>
            <a:r>
              <a:rPr lang="en-US" dirty="0"/>
              <a:t>EE3731C </a:t>
            </a:r>
            <a:r>
              <a:rPr lang="en-US"/>
              <a:t>Statistical Signal 3.5</a:t>
            </a:r>
            <a:endParaRPr lang="en-US" dirty="0"/>
          </a:p>
        </p:txBody>
      </p:sp>
      <p:sp>
        <p:nvSpPr>
          <p:cNvPr id="3" name="Subtitle 2"/>
          <p:cNvSpPr>
            <a:spLocks noGrp="1"/>
          </p:cNvSpPr>
          <p:nvPr>
            <p:ph type="subTitle" idx="1"/>
          </p:nvPr>
        </p:nvSpPr>
        <p:spPr>
          <a:xfrm>
            <a:off x="685800" y="2810098"/>
            <a:ext cx="7772400" cy="2258142"/>
          </a:xfrm>
        </p:spPr>
        <p:txBody>
          <a:bodyPr>
            <a:normAutofit/>
          </a:bodyPr>
          <a:lstStyle/>
          <a:p>
            <a:r>
              <a:rPr lang="en-US" dirty="0">
                <a:solidFill>
                  <a:schemeClr val="tx1"/>
                </a:solidFill>
              </a:rPr>
              <a:t>BT Thomas Yeo</a:t>
            </a:r>
          </a:p>
          <a:p>
            <a:r>
              <a:rPr lang="en-US" dirty="0">
                <a:solidFill>
                  <a:schemeClr val="tx1"/>
                </a:solidFill>
              </a:rPr>
              <a:t>ECE, CIRC, </a:t>
            </a:r>
            <a:r>
              <a:rPr lang="en-US" dirty="0" err="1">
                <a:solidFill>
                  <a:schemeClr val="tx1"/>
                </a:solidFill>
              </a:rPr>
              <a:t>Sinapse</a:t>
            </a:r>
            <a:r>
              <a:rPr lang="en-US" dirty="0">
                <a:solidFill>
                  <a:schemeClr val="tx1"/>
                </a:solidFill>
              </a:rPr>
              <a:t>, Duke-NUS, HMS</a:t>
            </a:r>
          </a:p>
          <a:p>
            <a:endParaRPr lang="en-US" dirty="0">
              <a:solidFill>
                <a:schemeClr val="tx1"/>
              </a:solidFill>
            </a:endParaRPr>
          </a:p>
        </p:txBody>
      </p:sp>
    </p:spTree>
    <p:extLst>
      <p:ext uri="{BB962C8B-B14F-4D97-AF65-F5344CB8AC3E}">
        <p14:creationId xmlns:p14="http://schemas.microsoft.com/office/powerpoint/2010/main" val="190940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0729"/>
            <a:ext cx="8229600" cy="1143000"/>
          </a:xfrm>
        </p:spPr>
        <p:txBody>
          <a:bodyPr/>
          <a:lstStyle/>
          <a:p>
            <a:r>
              <a:rPr lang="en-US" dirty="0"/>
              <a:t>Questions</a:t>
            </a:r>
          </a:p>
        </p:txBody>
      </p:sp>
    </p:spTree>
    <p:extLst>
      <p:ext uri="{BB962C8B-B14F-4D97-AF65-F5344CB8AC3E}">
        <p14:creationId xmlns:p14="http://schemas.microsoft.com/office/powerpoint/2010/main" val="62845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0729"/>
            <a:ext cx="8229600" cy="1143000"/>
          </a:xfrm>
        </p:spPr>
        <p:txBody>
          <a:bodyPr>
            <a:normAutofit fontScale="90000"/>
          </a:bodyPr>
          <a:lstStyle/>
          <a:p>
            <a:r>
              <a:rPr lang="en-US" dirty="0"/>
              <a:t>Markov Chain Monte Carlo (MCMC)</a:t>
            </a:r>
          </a:p>
        </p:txBody>
      </p:sp>
    </p:spTree>
    <p:extLst>
      <p:ext uri="{BB962C8B-B14F-4D97-AF65-F5344CB8AC3E}">
        <p14:creationId xmlns:p14="http://schemas.microsoft.com/office/powerpoint/2010/main" val="3482788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58"/>
            <a:ext cx="8229600" cy="1143000"/>
          </a:xfrm>
        </p:spPr>
        <p:txBody>
          <a:bodyPr>
            <a:normAutofit/>
          </a:bodyPr>
          <a:lstStyle/>
          <a:p>
            <a:r>
              <a:rPr lang="en-US" sz="3400" dirty="0"/>
              <a:t>Markov Chain Monte Carlo (MCMC)</a:t>
            </a:r>
          </a:p>
        </p:txBody>
      </p:sp>
      <p:pic>
        <p:nvPicPr>
          <p:cNvPr id="4" name="Picture 3" descr="latex-image-1.pdf"/>
          <p:cNvPicPr>
            <a:picLocks noChangeAspect="1"/>
          </p:cNvPicPr>
          <p:nvPr/>
        </p:nvPicPr>
        <p:blipFill rotWithShape="1">
          <a:blip r:embed="rId3">
            <a:extLst>
              <a:ext uri="{28A0092B-C50C-407E-A947-70E740481C1C}">
                <a14:useLocalDpi xmlns:a14="http://schemas.microsoft.com/office/drawing/2010/main" val="0"/>
              </a:ext>
            </a:extLst>
          </a:blip>
          <a:srcRect b="86171"/>
          <a:stretch/>
        </p:blipFill>
        <p:spPr>
          <a:xfrm>
            <a:off x="113835" y="1083275"/>
            <a:ext cx="8280000" cy="777523"/>
          </a:xfrm>
          <a:prstGeom prst="rect">
            <a:avLst/>
          </a:prstGeom>
        </p:spPr>
      </p:pic>
    </p:spTree>
    <p:extLst>
      <p:ext uri="{BB962C8B-B14F-4D97-AF65-F5344CB8AC3E}">
        <p14:creationId xmlns:p14="http://schemas.microsoft.com/office/powerpoint/2010/main" val="190592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58"/>
            <a:ext cx="8229600" cy="1143000"/>
          </a:xfrm>
        </p:spPr>
        <p:txBody>
          <a:bodyPr>
            <a:normAutofit/>
          </a:bodyPr>
          <a:lstStyle/>
          <a:p>
            <a:r>
              <a:rPr lang="en-US" sz="3400" dirty="0"/>
              <a:t>Markov Chain Monte Carlo (MCMC)</a:t>
            </a:r>
          </a:p>
        </p:txBody>
      </p:sp>
      <p:grpSp>
        <p:nvGrpSpPr>
          <p:cNvPr id="63" name="Group 62"/>
          <p:cNvGrpSpPr/>
          <p:nvPr/>
        </p:nvGrpSpPr>
        <p:grpSpPr>
          <a:xfrm>
            <a:off x="1471327" y="3339751"/>
            <a:ext cx="5919834" cy="1302451"/>
            <a:chOff x="1471327" y="4089707"/>
            <a:chExt cx="5919834" cy="1302451"/>
          </a:xfrm>
        </p:grpSpPr>
        <p:sp>
          <p:nvSpPr>
            <p:cNvPr id="28" name="TextBox 27"/>
            <p:cNvSpPr txBox="1"/>
            <p:nvPr/>
          </p:nvSpPr>
          <p:spPr>
            <a:xfrm>
              <a:off x="3515883" y="4170569"/>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a</a:t>
              </a:r>
            </a:p>
          </p:txBody>
        </p:sp>
        <p:sp>
          <p:nvSpPr>
            <p:cNvPr id="29" name="TextBox 28"/>
            <p:cNvSpPr txBox="1"/>
            <p:nvPr/>
          </p:nvSpPr>
          <p:spPr>
            <a:xfrm>
              <a:off x="4074993" y="4170569"/>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b</a:t>
              </a:r>
            </a:p>
          </p:txBody>
        </p:sp>
        <p:sp>
          <p:nvSpPr>
            <p:cNvPr id="30" name="TextBox 29"/>
            <p:cNvSpPr txBox="1"/>
            <p:nvPr/>
          </p:nvSpPr>
          <p:spPr>
            <a:xfrm>
              <a:off x="4646674" y="4170569"/>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c</a:t>
              </a:r>
            </a:p>
          </p:txBody>
        </p:sp>
        <p:sp>
          <p:nvSpPr>
            <p:cNvPr id="31" name="TextBox 30"/>
            <p:cNvSpPr txBox="1"/>
            <p:nvPr/>
          </p:nvSpPr>
          <p:spPr>
            <a:xfrm>
              <a:off x="5225982" y="4170569"/>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d</a:t>
              </a:r>
            </a:p>
          </p:txBody>
        </p:sp>
        <p:sp>
          <p:nvSpPr>
            <p:cNvPr id="32" name="TextBox 31"/>
            <p:cNvSpPr txBox="1"/>
            <p:nvPr/>
          </p:nvSpPr>
          <p:spPr>
            <a:xfrm>
              <a:off x="5775663" y="4170569"/>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e</a:t>
              </a:r>
            </a:p>
          </p:txBody>
        </p:sp>
        <p:sp>
          <p:nvSpPr>
            <p:cNvPr id="33" name="TextBox 32"/>
            <p:cNvSpPr txBox="1"/>
            <p:nvPr/>
          </p:nvSpPr>
          <p:spPr>
            <a:xfrm>
              <a:off x="6323067" y="4170569"/>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f</a:t>
              </a:r>
            </a:p>
          </p:txBody>
        </p:sp>
        <p:sp>
          <p:nvSpPr>
            <p:cNvPr id="34" name="TextBox 33"/>
            <p:cNvSpPr txBox="1"/>
            <p:nvPr/>
          </p:nvSpPr>
          <p:spPr>
            <a:xfrm>
              <a:off x="6745694" y="4089707"/>
              <a:ext cx="645467" cy="430887"/>
            </a:xfrm>
            <a:prstGeom prst="rect">
              <a:avLst/>
            </a:prstGeom>
            <a:noFill/>
            <a:ln w="25400">
              <a:noFill/>
            </a:ln>
          </p:spPr>
          <p:txBody>
            <a:bodyPr wrap="none" rtlCol="0">
              <a:spAutoFit/>
            </a:bodyPr>
            <a:lstStyle/>
            <a:p>
              <a:pPr algn="ctr"/>
              <a:r>
                <a:rPr lang="en-US" sz="2200" dirty="0"/>
                <a:t>…….</a:t>
              </a:r>
            </a:p>
          </p:txBody>
        </p:sp>
        <p:sp>
          <p:nvSpPr>
            <p:cNvPr id="35" name="TextBox 34"/>
            <p:cNvSpPr txBox="1"/>
            <p:nvPr/>
          </p:nvSpPr>
          <p:spPr>
            <a:xfrm>
              <a:off x="3515883" y="4961271"/>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u</a:t>
              </a:r>
            </a:p>
          </p:txBody>
        </p:sp>
        <p:sp>
          <p:nvSpPr>
            <p:cNvPr id="36" name="TextBox 35"/>
            <p:cNvSpPr txBox="1"/>
            <p:nvPr/>
          </p:nvSpPr>
          <p:spPr>
            <a:xfrm>
              <a:off x="4074993" y="4961271"/>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z</a:t>
              </a:r>
            </a:p>
          </p:txBody>
        </p:sp>
        <p:sp>
          <p:nvSpPr>
            <p:cNvPr id="37" name="TextBox 36"/>
            <p:cNvSpPr txBox="1"/>
            <p:nvPr/>
          </p:nvSpPr>
          <p:spPr>
            <a:xfrm>
              <a:off x="4646674" y="4961271"/>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g</a:t>
              </a:r>
            </a:p>
          </p:txBody>
        </p:sp>
        <p:sp>
          <p:nvSpPr>
            <p:cNvPr id="38" name="TextBox 37"/>
            <p:cNvSpPr txBox="1"/>
            <p:nvPr/>
          </p:nvSpPr>
          <p:spPr>
            <a:xfrm>
              <a:off x="5225982" y="4961271"/>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p</a:t>
              </a:r>
            </a:p>
          </p:txBody>
        </p:sp>
        <p:sp>
          <p:nvSpPr>
            <p:cNvPr id="39" name="TextBox 38"/>
            <p:cNvSpPr txBox="1"/>
            <p:nvPr/>
          </p:nvSpPr>
          <p:spPr>
            <a:xfrm>
              <a:off x="5775663" y="4961271"/>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b</a:t>
              </a:r>
            </a:p>
          </p:txBody>
        </p:sp>
        <p:sp>
          <p:nvSpPr>
            <p:cNvPr id="40" name="TextBox 39"/>
            <p:cNvSpPr txBox="1"/>
            <p:nvPr/>
          </p:nvSpPr>
          <p:spPr>
            <a:xfrm>
              <a:off x="6323067" y="4961271"/>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n</a:t>
              </a:r>
            </a:p>
          </p:txBody>
        </p:sp>
        <p:sp>
          <p:nvSpPr>
            <p:cNvPr id="41" name="TextBox 40"/>
            <p:cNvSpPr txBox="1"/>
            <p:nvPr/>
          </p:nvSpPr>
          <p:spPr>
            <a:xfrm>
              <a:off x="6745694" y="4880409"/>
              <a:ext cx="645467" cy="430887"/>
            </a:xfrm>
            <a:prstGeom prst="rect">
              <a:avLst/>
            </a:prstGeom>
            <a:noFill/>
            <a:ln w="25400">
              <a:noFill/>
            </a:ln>
          </p:spPr>
          <p:txBody>
            <a:bodyPr wrap="none" rtlCol="0">
              <a:spAutoFit/>
            </a:bodyPr>
            <a:lstStyle/>
            <a:p>
              <a:pPr algn="ctr"/>
              <a:r>
                <a:rPr lang="en-US" sz="2200" dirty="0"/>
                <a:t>…….</a:t>
              </a:r>
            </a:p>
          </p:txBody>
        </p:sp>
        <p:cxnSp>
          <p:nvCxnSpPr>
            <p:cNvPr id="42" name="Straight Arrow Connector 41"/>
            <p:cNvCxnSpPr>
              <a:cxnSpLocks/>
            </p:cNvCxnSpPr>
            <p:nvPr/>
          </p:nvCxnSpPr>
          <p:spPr>
            <a:xfrm>
              <a:off x="3692868" y="4581457"/>
              <a:ext cx="0" cy="39600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cxnSpLocks/>
            </p:cNvCxnSpPr>
            <p:nvPr/>
          </p:nvCxnSpPr>
          <p:spPr>
            <a:xfrm>
              <a:off x="4253835" y="4581457"/>
              <a:ext cx="0" cy="39600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cxnSpLocks/>
            </p:cNvCxnSpPr>
            <p:nvPr/>
          </p:nvCxnSpPr>
          <p:spPr>
            <a:xfrm>
              <a:off x="4823558" y="4581457"/>
              <a:ext cx="0" cy="39600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cxnSpLocks/>
            </p:cNvCxnSpPr>
            <p:nvPr/>
          </p:nvCxnSpPr>
          <p:spPr>
            <a:xfrm>
              <a:off x="5399341" y="4581457"/>
              <a:ext cx="0" cy="39600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cxnSpLocks/>
            </p:cNvCxnSpPr>
            <p:nvPr/>
          </p:nvCxnSpPr>
          <p:spPr>
            <a:xfrm>
              <a:off x="5945491" y="4581457"/>
              <a:ext cx="0" cy="39600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cxnSpLocks/>
            </p:cNvCxnSpPr>
            <p:nvPr/>
          </p:nvCxnSpPr>
          <p:spPr>
            <a:xfrm>
              <a:off x="6491641" y="4581457"/>
              <a:ext cx="0" cy="39600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471327" y="4212139"/>
              <a:ext cx="1536481" cy="310749"/>
            </a:xfrm>
            <a:prstGeom prst="rect">
              <a:avLst/>
            </a:prstGeom>
            <a:noFill/>
          </p:spPr>
          <p:txBody>
            <a:bodyPr wrap="none" rtlCol="0">
              <a:spAutoFit/>
            </a:bodyPr>
            <a:lstStyle/>
            <a:p>
              <a:r>
                <a:rPr lang="en-US" dirty="0"/>
                <a:t>Original Alphabet</a:t>
              </a:r>
            </a:p>
          </p:txBody>
        </p:sp>
        <p:sp>
          <p:nvSpPr>
            <p:cNvPr id="49" name="TextBox 48"/>
            <p:cNvSpPr txBox="1"/>
            <p:nvPr/>
          </p:nvSpPr>
          <p:spPr>
            <a:xfrm>
              <a:off x="1471327" y="5002841"/>
              <a:ext cx="1719909" cy="310749"/>
            </a:xfrm>
            <a:prstGeom prst="rect">
              <a:avLst/>
            </a:prstGeom>
            <a:noFill/>
          </p:spPr>
          <p:txBody>
            <a:bodyPr wrap="none" rtlCol="0">
              <a:spAutoFit/>
            </a:bodyPr>
            <a:lstStyle/>
            <a:p>
              <a:r>
                <a:rPr lang="en-US" dirty="0"/>
                <a:t>Encrypted Alphabet</a:t>
              </a:r>
            </a:p>
          </p:txBody>
        </p:sp>
        <p:cxnSp>
          <p:nvCxnSpPr>
            <p:cNvPr id="52" name="Straight Arrow Connector 51"/>
            <p:cNvCxnSpPr>
              <a:cxnSpLocks/>
            </p:cNvCxnSpPr>
            <p:nvPr/>
          </p:nvCxnSpPr>
          <p:spPr>
            <a:xfrm>
              <a:off x="2366527" y="4512095"/>
              <a:ext cx="0" cy="579986"/>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pic>
          <p:nvPicPr>
            <p:cNvPr id="57" name="Picture 5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138" y="4659110"/>
              <a:ext cx="299195" cy="267139"/>
            </a:xfrm>
            <a:prstGeom prst="rect">
              <a:avLst/>
            </a:prstGeom>
          </p:spPr>
        </p:pic>
      </p:grpSp>
      <p:pic>
        <p:nvPicPr>
          <p:cNvPr id="50" name="Picture 49" descr="latex-image-1.pdf"/>
          <p:cNvPicPr>
            <a:picLocks noChangeAspect="1"/>
          </p:cNvPicPr>
          <p:nvPr/>
        </p:nvPicPr>
        <p:blipFill rotWithShape="1">
          <a:blip r:embed="rId4">
            <a:extLst>
              <a:ext uri="{28A0092B-C50C-407E-A947-70E740481C1C}">
                <a14:useLocalDpi xmlns:a14="http://schemas.microsoft.com/office/drawing/2010/main" val="0"/>
              </a:ext>
            </a:extLst>
          </a:blip>
          <a:srcRect b="29958"/>
          <a:stretch/>
        </p:blipFill>
        <p:spPr>
          <a:xfrm>
            <a:off x="113835" y="1083275"/>
            <a:ext cx="8280000" cy="3937926"/>
          </a:xfrm>
          <a:prstGeom prst="rect">
            <a:avLst/>
          </a:prstGeom>
        </p:spPr>
      </p:pic>
    </p:spTree>
    <p:extLst>
      <p:ext uri="{BB962C8B-B14F-4D97-AF65-F5344CB8AC3E}">
        <p14:creationId xmlns:p14="http://schemas.microsoft.com/office/powerpoint/2010/main" val="2184288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58"/>
            <a:ext cx="8229600" cy="1143000"/>
          </a:xfrm>
        </p:spPr>
        <p:txBody>
          <a:bodyPr>
            <a:normAutofit/>
          </a:bodyPr>
          <a:lstStyle/>
          <a:p>
            <a:r>
              <a:rPr lang="en-US" sz="3400" dirty="0"/>
              <a:t>Markov Chain Monte Carlo (MCMC)</a:t>
            </a:r>
          </a:p>
        </p:txBody>
      </p:sp>
      <p:grpSp>
        <p:nvGrpSpPr>
          <p:cNvPr id="63" name="Group 62"/>
          <p:cNvGrpSpPr/>
          <p:nvPr/>
        </p:nvGrpSpPr>
        <p:grpSpPr>
          <a:xfrm>
            <a:off x="1471327" y="3339751"/>
            <a:ext cx="5919834" cy="1302451"/>
            <a:chOff x="1471327" y="4089707"/>
            <a:chExt cx="5919834" cy="1302451"/>
          </a:xfrm>
        </p:grpSpPr>
        <p:sp>
          <p:nvSpPr>
            <p:cNvPr id="28" name="TextBox 27"/>
            <p:cNvSpPr txBox="1"/>
            <p:nvPr/>
          </p:nvSpPr>
          <p:spPr>
            <a:xfrm>
              <a:off x="3515883" y="4170569"/>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a</a:t>
              </a:r>
            </a:p>
          </p:txBody>
        </p:sp>
        <p:sp>
          <p:nvSpPr>
            <p:cNvPr id="29" name="TextBox 28"/>
            <p:cNvSpPr txBox="1"/>
            <p:nvPr/>
          </p:nvSpPr>
          <p:spPr>
            <a:xfrm>
              <a:off x="4074993" y="4170569"/>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b</a:t>
              </a:r>
            </a:p>
          </p:txBody>
        </p:sp>
        <p:sp>
          <p:nvSpPr>
            <p:cNvPr id="30" name="TextBox 29"/>
            <p:cNvSpPr txBox="1"/>
            <p:nvPr/>
          </p:nvSpPr>
          <p:spPr>
            <a:xfrm>
              <a:off x="4646674" y="4170569"/>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c</a:t>
              </a:r>
            </a:p>
          </p:txBody>
        </p:sp>
        <p:sp>
          <p:nvSpPr>
            <p:cNvPr id="31" name="TextBox 30"/>
            <p:cNvSpPr txBox="1"/>
            <p:nvPr/>
          </p:nvSpPr>
          <p:spPr>
            <a:xfrm>
              <a:off x="5225982" y="4170569"/>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d</a:t>
              </a:r>
            </a:p>
          </p:txBody>
        </p:sp>
        <p:sp>
          <p:nvSpPr>
            <p:cNvPr id="32" name="TextBox 31"/>
            <p:cNvSpPr txBox="1"/>
            <p:nvPr/>
          </p:nvSpPr>
          <p:spPr>
            <a:xfrm>
              <a:off x="5775663" y="4170569"/>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e</a:t>
              </a:r>
            </a:p>
          </p:txBody>
        </p:sp>
        <p:sp>
          <p:nvSpPr>
            <p:cNvPr id="33" name="TextBox 32"/>
            <p:cNvSpPr txBox="1"/>
            <p:nvPr/>
          </p:nvSpPr>
          <p:spPr>
            <a:xfrm>
              <a:off x="6323067" y="4170569"/>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f</a:t>
              </a:r>
            </a:p>
          </p:txBody>
        </p:sp>
        <p:sp>
          <p:nvSpPr>
            <p:cNvPr id="34" name="TextBox 33"/>
            <p:cNvSpPr txBox="1"/>
            <p:nvPr/>
          </p:nvSpPr>
          <p:spPr>
            <a:xfrm>
              <a:off x="6745694" y="4089707"/>
              <a:ext cx="645467" cy="430887"/>
            </a:xfrm>
            <a:prstGeom prst="rect">
              <a:avLst/>
            </a:prstGeom>
            <a:noFill/>
            <a:ln w="25400">
              <a:noFill/>
            </a:ln>
          </p:spPr>
          <p:txBody>
            <a:bodyPr wrap="none" rtlCol="0">
              <a:spAutoFit/>
            </a:bodyPr>
            <a:lstStyle/>
            <a:p>
              <a:pPr algn="ctr"/>
              <a:r>
                <a:rPr lang="en-US" sz="2200" dirty="0"/>
                <a:t>…….</a:t>
              </a:r>
            </a:p>
          </p:txBody>
        </p:sp>
        <p:sp>
          <p:nvSpPr>
            <p:cNvPr id="35" name="TextBox 34"/>
            <p:cNvSpPr txBox="1"/>
            <p:nvPr/>
          </p:nvSpPr>
          <p:spPr>
            <a:xfrm>
              <a:off x="3515883" y="4961271"/>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u</a:t>
              </a:r>
            </a:p>
          </p:txBody>
        </p:sp>
        <p:sp>
          <p:nvSpPr>
            <p:cNvPr id="36" name="TextBox 35"/>
            <p:cNvSpPr txBox="1"/>
            <p:nvPr/>
          </p:nvSpPr>
          <p:spPr>
            <a:xfrm>
              <a:off x="4074993" y="4961271"/>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z</a:t>
              </a:r>
            </a:p>
          </p:txBody>
        </p:sp>
        <p:sp>
          <p:nvSpPr>
            <p:cNvPr id="37" name="TextBox 36"/>
            <p:cNvSpPr txBox="1"/>
            <p:nvPr/>
          </p:nvSpPr>
          <p:spPr>
            <a:xfrm>
              <a:off x="4646674" y="4961271"/>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g</a:t>
              </a:r>
            </a:p>
          </p:txBody>
        </p:sp>
        <p:sp>
          <p:nvSpPr>
            <p:cNvPr id="38" name="TextBox 37"/>
            <p:cNvSpPr txBox="1"/>
            <p:nvPr/>
          </p:nvSpPr>
          <p:spPr>
            <a:xfrm>
              <a:off x="5225982" y="4961271"/>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p</a:t>
              </a:r>
            </a:p>
          </p:txBody>
        </p:sp>
        <p:sp>
          <p:nvSpPr>
            <p:cNvPr id="39" name="TextBox 38"/>
            <p:cNvSpPr txBox="1"/>
            <p:nvPr/>
          </p:nvSpPr>
          <p:spPr>
            <a:xfrm>
              <a:off x="5775663" y="4961271"/>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b</a:t>
              </a:r>
            </a:p>
          </p:txBody>
        </p:sp>
        <p:sp>
          <p:nvSpPr>
            <p:cNvPr id="40" name="TextBox 39"/>
            <p:cNvSpPr txBox="1"/>
            <p:nvPr/>
          </p:nvSpPr>
          <p:spPr>
            <a:xfrm>
              <a:off x="6323067" y="4961271"/>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n</a:t>
              </a:r>
            </a:p>
          </p:txBody>
        </p:sp>
        <p:sp>
          <p:nvSpPr>
            <p:cNvPr id="41" name="TextBox 40"/>
            <p:cNvSpPr txBox="1"/>
            <p:nvPr/>
          </p:nvSpPr>
          <p:spPr>
            <a:xfrm>
              <a:off x="6745694" y="4880409"/>
              <a:ext cx="645467" cy="430887"/>
            </a:xfrm>
            <a:prstGeom prst="rect">
              <a:avLst/>
            </a:prstGeom>
            <a:noFill/>
            <a:ln w="25400">
              <a:noFill/>
            </a:ln>
          </p:spPr>
          <p:txBody>
            <a:bodyPr wrap="none" rtlCol="0">
              <a:spAutoFit/>
            </a:bodyPr>
            <a:lstStyle/>
            <a:p>
              <a:pPr algn="ctr"/>
              <a:r>
                <a:rPr lang="en-US" sz="2200" dirty="0"/>
                <a:t>…….</a:t>
              </a:r>
            </a:p>
          </p:txBody>
        </p:sp>
        <p:cxnSp>
          <p:nvCxnSpPr>
            <p:cNvPr id="42" name="Straight Arrow Connector 41"/>
            <p:cNvCxnSpPr>
              <a:cxnSpLocks/>
            </p:cNvCxnSpPr>
            <p:nvPr/>
          </p:nvCxnSpPr>
          <p:spPr>
            <a:xfrm>
              <a:off x="3692868" y="4581457"/>
              <a:ext cx="0" cy="39600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cxnSpLocks/>
            </p:cNvCxnSpPr>
            <p:nvPr/>
          </p:nvCxnSpPr>
          <p:spPr>
            <a:xfrm>
              <a:off x="4253835" y="4581457"/>
              <a:ext cx="0" cy="39600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cxnSpLocks/>
            </p:cNvCxnSpPr>
            <p:nvPr/>
          </p:nvCxnSpPr>
          <p:spPr>
            <a:xfrm>
              <a:off x="4823558" y="4581457"/>
              <a:ext cx="0" cy="39600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cxnSpLocks/>
            </p:cNvCxnSpPr>
            <p:nvPr/>
          </p:nvCxnSpPr>
          <p:spPr>
            <a:xfrm>
              <a:off x="5399341" y="4581457"/>
              <a:ext cx="0" cy="39600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cxnSpLocks/>
            </p:cNvCxnSpPr>
            <p:nvPr/>
          </p:nvCxnSpPr>
          <p:spPr>
            <a:xfrm>
              <a:off x="5945491" y="4581457"/>
              <a:ext cx="0" cy="39600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cxnSpLocks/>
            </p:cNvCxnSpPr>
            <p:nvPr/>
          </p:nvCxnSpPr>
          <p:spPr>
            <a:xfrm>
              <a:off x="6491641" y="4581457"/>
              <a:ext cx="0" cy="39600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471327" y="4212139"/>
              <a:ext cx="1536481" cy="310749"/>
            </a:xfrm>
            <a:prstGeom prst="rect">
              <a:avLst/>
            </a:prstGeom>
            <a:noFill/>
          </p:spPr>
          <p:txBody>
            <a:bodyPr wrap="none" rtlCol="0">
              <a:spAutoFit/>
            </a:bodyPr>
            <a:lstStyle/>
            <a:p>
              <a:r>
                <a:rPr lang="en-US" dirty="0"/>
                <a:t>Original Alphabet</a:t>
              </a:r>
            </a:p>
          </p:txBody>
        </p:sp>
        <p:sp>
          <p:nvSpPr>
            <p:cNvPr id="49" name="TextBox 48"/>
            <p:cNvSpPr txBox="1"/>
            <p:nvPr/>
          </p:nvSpPr>
          <p:spPr>
            <a:xfrm>
              <a:off x="1471327" y="5002841"/>
              <a:ext cx="1719909" cy="310749"/>
            </a:xfrm>
            <a:prstGeom prst="rect">
              <a:avLst/>
            </a:prstGeom>
            <a:noFill/>
          </p:spPr>
          <p:txBody>
            <a:bodyPr wrap="none" rtlCol="0">
              <a:spAutoFit/>
            </a:bodyPr>
            <a:lstStyle/>
            <a:p>
              <a:r>
                <a:rPr lang="en-US" dirty="0"/>
                <a:t>Encrypted Alphabet</a:t>
              </a:r>
            </a:p>
          </p:txBody>
        </p:sp>
        <p:cxnSp>
          <p:nvCxnSpPr>
            <p:cNvPr id="52" name="Straight Arrow Connector 51"/>
            <p:cNvCxnSpPr>
              <a:cxnSpLocks/>
            </p:cNvCxnSpPr>
            <p:nvPr/>
          </p:nvCxnSpPr>
          <p:spPr>
            <a:xfrm>
              <a:off x="2366527" y="4512095"/>
              <a:ext cx="0" cy="579986"/>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pic>
          <p:nvPicPr>
            <p:cNvPr id="57" name="Picture 5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138" y="4659110"/>
              <a:ext cx="299195" cy="267139"/>
            </a:xfrm>
            <a:prstGeom prst="rect">
              <a:avLst/>
            </a:prstGeom>
          </p:spPr>
        </p:pic>
      </p:grpSp>
      <p:pic>
        <p:nvPicPr>
          <p:cNvPr id="72" name="Picture 71" descr="pY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7171" y="4925251"/>
            <a:ext cx="2668966" cy="1800000"/>
          </a:xfrm>
          <a:prstGeom prst="rect">
            <a:avLst/>
          </a:prstGeom>
        </p:spPr>
      </p:pic>
      <p:pic>
        <p:nvPicPr>
          <p:cNvPr id="73" name="Picture 72"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5539" y="5062697"/>
            <a:ext cx="941196" cy="310931"/>
          </a:xfrm>
          <a:prstGeom prst="rect">
            <a:avLst/>
          </a:prstGeom>
        </p:spPr>
      </p:pic>
      <p:pic>
        <p:nvPicPr>
          <p:cNvPr id="4" name="Picture 3" descr="latex-image-1.pdf"/>
          <p:cNvPicPr>
            <a:picLocks noChangeAspect="1"/>
          </p:cNvPicPr>
          <p:nvPr/>
        </p:nvPicPr>
        <p:blipFill rotWithShape="1">
          <a:blip r:embed="rId6">
            <a:extLst>
              <a:ext uri="{28A0092B-C50C-407E-A947-70E740481C1C}">
                <a14:useLocalDpi xmlns:a14="http://schemas.microsoft.com/office/drawing/2010/main" val="0"/>
              </a:ext>
            </a:extLst>
          </a:blip>
          <a:srcRect b="12359"/>
          <a:stretch/>
        </p:blipFill>
        <p:spPr>
          <a:xfrm>
            <a:off x="113835" y="1083275"/>
            <a:ext cx="8280000" cy="4927397"/>
          </a:xfrm>
          <a:prstGeom prst="rect">
            <a:avLst/>
          </a:prstGeom>
        </p:spPr>
      </p:pic>
    </p:spTree>
    <p:extLst>
      <p:ext uri="{BB962C8B-B14F-4D97-AF65-F5344CB8AC3E}">
        <p14:creationId xmlns:p14="http://schemas.microsoft.com/office/powerpoint/2010/main" val="2940045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58"/>
            <a:ext cx="8229600" cy="1143000"/>
          </a:xfrm>
        </p:spPr>
        <p:txBody>
          <a:bodyPr>
            <a:normAutofit/>
          </a:bodyPr>
          <a:lstStyle/>
          <a:p>
            <a:r>
              <a:rPr lang="en-US" sz="3400" dirty="0"/>
              <a:t>Markov Chain Monte Carlo (MCMC)</a:t>
            </a:r>
          </a:p>
        </p:txBody>
      </p:sp>
      <p:grpSp>
        <p:nvGrpSpPr>
          <p:cNvPr id="63" name="Group 62"/>
          <p:cNvGrpSpPr/>
          <p:nvPr/>
        </p:nvGrpSpPr>
        <p:grpSpPr>
          <a:xfrm>
            <a:off x="1471327" y="3339751"/>
            <a:ext cx="5919834" cy="1302451"/>
            <a:chOff x="1471327" y="4089707"/>
            <a:chExt cx="5919834" cy="1302451"/>
          </a:xfrm>
        </p:grpSpPr>
        <p:sp>
          <p:nvSpPr>
            <p:cNvPr id="28" name="TextBox 27"/>
            <p:cNvSpPr txBox="1"/>
            <p:nvPr/>
          </p:nvSpPr>
          <p:spPr>
            <a:xfrm>
              <a:off x="3515883" y="4170569"/>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a</a:t>
              </a:r>
            </a:p>
          </p:txBody>
        </p:sp>
        <p:sp>
          <p:nvSpPr>
            <p:cNvPr id="29" name="TextBox 28"/>
            <p:cNvSpPr txBox="1"/>
            <p:nvPr/>
          </p:nvSpPr>
          <p:spPr>
            <a:xfrm>
              <a:off x="4074993" y="4170569"/>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b</a:t>
              </a:r>
            </a:p>
          </p:txBody>
        </p:sp>
        <p:sp>
          <p:nvSpPr>
            <p:cNvPr id="30" name="TextBox 29"/>
            <p:cNvSpPr txBox="1"/>
            <p:nvPr/>
          </p:nvSpPr>
          <p:spPr>
            <a:xfrm>
              <a:off x="4646674" y="4170569"/>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c</a:t>
              </a:r>
            </a:p>
          </p:txBody>
        </p:sp>
        <p:sp>
          <p:nvSpPr>
            <p:cNvPr id="31" name="TextBox 30"/>
            <p:cNvSpPr txBox="1"/>
            <p:nvPr/>
          </p:nvSpPr>
          <p:spPr>
            <a:xfrm>
              <a:off x="5225982" y="4170569"/>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d</a:t>
              </a:r>
            </a:p>
          </p:txBody>
        </p:sp>
        <p:sp>
          <p:nvSpPr>
            <p:cNvPr id="32" name="TextBox 31"/>
            <p:cNvSpPr txBox="1"/>
            <p:nvPr/>
          </p:nvSpPr>
          <p:spPr>
            <a:xfrm>
              <a:off x="5775663" y="4170569"/>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e</a:t>
              </a:r>
            </a:p>
          </p:txBody>
        </p:sp>
        <p:sp>
          <p:nvSpPr>
            <p:cNvPr id="33" name="TextBox 32"/>
            <p:cNvSpPr txBox="1"/>
            <p:nvPr/>
          </p:nvSpPr>
          <p:spPr>
            <a:xfrm>
              <a:off x="6323067" y="4170569"/>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f</a:t>
              </a:r>
            </a:p>
          </p:txBody>
        </p:sp>
        <p:sp>
          <p:nvSpPr>
            <p:cNvPr id="34" name="TextBox 33"/>
            <p:cNvSpPr txBox="1"/>
            <p:nvPr/>
          </p:nvSpPr>
          <p:spPr>
            <a:xfrm>
              <a:off x="6745694" y="4089707"/>
              <a:ext cx="645467" cy="430887"/>
            </a:xfrm>
            <a:prstGeom prst="rect">
              <a:avLst/>
            </a:prstGeom>
            <a:noFill/>
            <a:ln w="25400">
              <a:noFill/>
            </a:ln>
          </p:spPr>
          <p:txBody>
            <a:bodyPr wrap="none" rtlCol="0">
              <a:spAutoFit/>
            </a:bodyPr>
            <a:lstStyle/>
            <a:p>
              <a:pPr algn="ctr"/>
              <a:r>
                <a:rPr lang="en-US" sz="2200" dirty="0"/>
                <a:t>…….</a:t>
              </a:r>
            </a:p>
          </p:txBody>
        </p:sp>
        <p:sp>
          <p:nvSpPr>
            <p:cNvPr id="35" name="TextBox 34"/>
            <p:cNvSpPr txBox="1"/>
            <p:nvPr/>
          </p:nvSpPr>
          <p:spPr>
            <a:xfrm>
              <a:off x="3515883" y="4961271"/>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u</a:t>
              </a:r>
            </a:p>
          </p:txBody>
        </p:sp>
        <p:sp>
          <p:nvSpPr>
            <p:cNvPr id="36" name="TextBox 35"/>
            <p:cNvSpPr txBox="1"/>
            <p:nvPr/>
          </p:nvSpPr>
          <p:spPr>
            <a:xfrm>
              <a:off x="4074993" y="4961271"/>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z</a:t>
              </a:r>
            </a:p>
          </p:txBody>
        </p:sp>
        <p:sp>
          <p:nvSpPr>
            <p:cNvPr id="37" name="TextBox 36"/>
            <p:cNvSpPr txBox="1"/>
            <p:nvPr/>
          </p:nvSpPr>
          <p:spPr>
            <a:xfrm>
              <a:off x="4646674" y="4961271"/>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g</a:t>
              </a:r>
            </a:p>
          </p:txBody>
        </p:sp>
        <p:sp>
          <p:nvSpPr>
            <p:cNvPr id="38" name="TextBox 37"/>
            <p:cNvSpPr txBox="1"/>
            <p:nvPr/>
          </p:nvSpPr>
          <p:spPr>
            <a:xfrm>
              <a:off x="5225982" y="4961271"/>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p</a:t>
              </a:r>
            </a:p>
          </p:txBody>
        </p:sp>
        <p:sp>
          <p:nvSpPr>
            <p:cNvPr id="39" name="TextBox 38"/>
            <p:cNvSpPr txBox="1"/>
            <p:nvPr/>
          </p:nvSpPr>
          <p:spPr>
            <a:xfrm>
              <a:off x="5775663" y="4961271"/>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b</a:t>
              </a:r>
            </a:p>
          </p:txBody>
        </p:sp>
        <p:sp>
          <p:nvSpPr>
            <p:cNvPr id="40" name="TextBox 39"/>
            <p:cNvSpPr txBox="1"/>
            <p:nvPr/>
          </p:nvSpPr>
          <p:spPr>
            <a:xfrm>
              <a:off x="6323067" y="4961271"/>
              <a:ext cx="353971" cy="430887"/>
            </a:xfrm>
            <a:prstGeom prst="rect">
              <a:avLst/>
            </a:prstGeom>
            <a:noFill/>
            <a:ln w="25400">
              <a:solidFill>
                <a:srgbClr val="3366FF"/>
              </a:solidFill>
            </a:ln>
          </p:spPr>
          <p:txBody>
            <a:bodyPr wrap="none" rtlCol="0">
              <a:spAutoFit/>
            </a:bodyPr>
            <a:lstStyle/>
            <a:p>
              <a:pPr algn="ctr"/>
              <a:r>
                <a:rPr lang="en-US" sz="2200" dirty="0">
                  <a:latin typeface="Courier"/>
                  <a:cs typeface="Courier"/>
                </a:rPr>
                <a:t>n</a:t>
              </a:r>
            </a:p>
          </p:txBody>
        </p:sp>
        <p:sp>
          <p:nvSpPr>
            <p:cNvPr id="41" name="TextBox 40"/>
            <p:cNvSpPr txBox="1"/>
            <p:nvPr/>
          </p:nvSpPr>
          <p:spPr>
            <a:xfrm>
              <a:off x="6745694" y="4880409"/>
              <a:ext cx="645467" cy="430887"/>
            </a:xfrm>
            <a:prstGeom prst="rect">
              <a:avLst/>
            </a:prstGeom>
            <a:noFill/>
            <a:ln w="25400">
              <a:noFill/>
            </a:ln>
          </p:spPr>
          <p:txBody>
            <a:bodyPr wrap="none" rtlCol="0">
              <a:spAutoFit/>
            </a:bodyPr>
            <a:lstStyle/>
            <a:p>
              <a:pPr algn="ctr"/>
              <a:r>
                <a:rPr lang="en-US" sz="2200" dirty="0"/>
                <a:t>…….</a:t>
              </a:r>
            </a:p>
          </p:txBody>
        </p:sp>
        <p:cxnSp>
          <p:nvCxnSpPr>
            <p:cNvPr id="42" name="Straight Arrow Connector 41"/>
            <p:cNvCxnSpPr>
              <a:cxnSpLocks/>
            </p:cNvCxnSpPr>
            <p:nvPr/>
          </p:nvCxnSpPr>
          <p:spPr>
            <a:xfrm>
              <a:off x="3692868" y="4581457"/>
              <a:ext cx="0" cy="39600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cxnSpLocks/>
            </p:cNvCxnSpPr>
            <p:nvPr/>
          </p:nvCxnSpPr>
          <p:spPr>
            <a:xfrm>
              <a:off x="4253835" y="4581457"/>
              <a:ext cx="0" cy="39600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cxnSpLocks/>
            </p:cNvCxnSpPr>
            <p:nvPr/>
          </p:nvCxnSpPr>
          <p:spPr>
            <a:xfrm>
              <a:off x="4823558" y="4581457"/>
              <a:ext cx="0" cy="39600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cxnSpLocks/>
            </p:cNvCxnSpPr>
            <p:nvPr/>
          </p:nvCxnSpPr>
          <p:spPr>
            <a:xfrm>
              <a:off x="5399341" y="4581457"/>
              <a:ext cx="0" cy="39600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cxnSpLocks/>
            </p:cNvCxnSpPr>
            <p:nvPr/>
          </p:nvCxnSpPr>
          <p:spPr>
            <a:xfrm>
              <a:off x="5945491" y="4581457"/>
              <a:ext cx="0" cy="39600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cxnSpLocks/>
            </p:cNvCxnSpPr>
            <p:nvPr/>
          </p:nvCxnSpPr>
          <p:spPr>
            <a:xfrm>
              <a:off x="6491641" y="4581457"/>
              <a:ext cx="0" cy="39600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471327" y="4212139"/>
              <a:ext cx="1536481" cy="310749"/>
            </a:xfrm>
            <a:prstGeom prst="rect">
              <a:avLst/>
            </a:prstGeom>
            <a:noFill/>
          </p:spPr>
          <p:txBody>
            <a:bodyPr wrap="none" rtlCol="0">
              <a:spAutoFit/>
            </a:bodyPr>
            <a:lstStyle/>
            <a:p>
              <a:r>
                <a:rPr lang="en-US" dirty="0"/>
                <a:t>Original Alphabet</a:t>
              </a:r>
            </a:p>
          </p:txBody>
        </p:sp>
        <p:sp>
          <p:nvSpPr>
            <p:cNvPr id="49" name="TextBox 48"/>
            <p:cNvSpPr txBox="1"/>
            <p:nvPr/>
          </p:nvSpPr>
          <p:spPr>
            <a:xfrm>
              <a:off x="1471327" y="5002841"/>
              <a:ext cx="1719909" cy="310749"/>
            </a:xfrm>
            <a:prstGeom prst="rect">
              <a:avLst/>
            </a:prstGeom>
            <a:noFill/>
          </p:spPr>
          <p:txBody>
            <a:bodyPr wrap="none" rtlCol="0">
              <a:spAutoFit/>
            </a:bodyPr>
            <a:lstStyle/>
            <a:p>
              <a:r>
                <a:rPr lang="en-US" dirty="0"/>
                <a:t>Encrypted Alphabet</a:t>
              </a:r>
            </a:p>
          </p:txBody>
        </p:sp>
        <p:cxnSp>
          <p:nvCxnSpPr>
            <p:cNvPr id="52" name="Straight Arrow Connector 51"/>
            <p:cNvCxnSpPr>
              <a:cxnSpLocks/>
            </p:cNvCxnSpPr>
            <p:nvPr/>
          </p:nvCxnSpPr>
          <p:spPr>
            <a:xfrm>
              <a:off x="2366527" y="4512095"/>
              <a:ext cx="0" cy="579986"/>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pic>
          <p:nvPicPr>
            <p:cNvPr id="57" name="Picture 5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138" y="4659110"/>
              <a:ext cx="299195" cy="267139"/>
            </a:xfrm>
            <a:prstGeom prst="rect">
              <a:avLst/>
            </a:prstGeom>
          </p:spPr>
        </p:pic>
      </p:grpSp>
      <p:pic>
        <p:nvPicPr>
          <p:cNvPr id="72" name="Picture 71" descr="pY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7171" y="4925251"/>
            <a:ext cx="2668966" cy="1800000"/>
          </a:xfrm>
          <a:prstGeom prst="rect">
            <a:avLst/>
          </a:prstGeom>
        </p:spPr>
      </p:pic>
      <p:pic>
        <p:nvPicPr>
          <p:cNvPr id="73" name="Picture 72"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5539" y="5062697"/>
            <a:ext cx="941196" cy="310931"/>
          </a:xfrm>
          <a:prstGeom prst="rect">
            <a:avLst/>
          </a:prstGeom>
        </p:spPr>
      </p:pic>
      <p:pic>
        <p:nvPicPr>
          <p:cNvPr id="4" name="Picture 3"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835" y="1083275"/>
            <a:ext cx="8280000" cy="5622222"/>
          </a:xfrm>
          <a:prstGeom prst="rect">
            <a:avLst/>
          </a:prstGeom>
        </p:spPr>
      </p:pic>
    </p:spTree>
    <p:extLst>
      <p:ext uri="{BB962C8B-B14F-4D97-AF65-F5344CB8AC3E}">
        <p14:creationId xmlns:p14="http://schemas.microsoft.com/office/powerpoint/2010/main" val="2826458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226" y="274638"/>
            <a:ext cx="8420594" cy="1143000"/>
          </a:xfrm>
        </p:spPr>
        <p:txBody>
          <a:bodyPr>
            <a:normAutofit/>
          </a:bodyPr>
          <a:lstStyle/>
          <a:p>
            <a:r>
              <a:rPr lang="en-US" sz="3400" dirty="0"/>
              <a:t>Sampling             with Metropolis Algorithm</a:t>
            </a:r>
          </a:p>
        </p:txBody>
      </p:sp>
      <p:pic>
        <p:nvPicPr>
          <p:cNvPr id="7" name="Picture 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578" y="662989"/>
            <a:ext cx="977900" cy="469900"/>
          </a:xfrm>
          <a:prstGeom prst="rect">
            <a:avLst/>
          </a:prstGeom>
        </p:spPr>
      </p:pic>
      <p:pic>
        <p:nvPicPr>
          <p:cNvPr id="5" name="Picture 4" descr="latex-image-1.pdf"/>
          <p:cNvPicPr>
            <a:picLocks noChangeAspect="1"/>
          </p:cNvPicPr>
          <p:nvPr/>
        </p:nvPicPr>
        <p:blipFill rotWithShape="1">
          <a:blip r:embed="rId4">
            <a:extLst>
              <a:ext uri="{28A0092B-C50C-407E-A947-70E740481C1C}">
                <a14:useLocalDpi xmlns:a14="http://schemas.microsoft.com/office/drawing/2010/main" val="0"/>
              </a:ext>
            </a:extLst>
          </a:blip>
          <a:srcRect b="91893"/>
          <a:stretch/>
        </p:blipFill>
        <p:spPr>
          <a:xfrm>
            <a:off x="436763" y="1494607"/>
            <a:ext cx="8280000" cy="376068"/>
          </a:xfrm>
          <a:prstGeom prst="rect">
            <a:avLst/>
          </a:prstGeom>
        </p:spPr>
      </p:pic>
    </p:spTree>
    <p:extLst>
      <p:ext uri="{BB962C8B-B14F-4D97-AF65-F5344CB8AC3E}">
        <p14:creationId xmlns:p14="http://schemas.microsoft.com/office/powerpoint/2010/main" val="2679954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226" y="274638"/>
            <a:ext cx="8420594" cy="1143000"/>
          </a:xfrm>
        </p:spPr>
        <p:txBody>
          <a:bodyPr>
            <a:normAutofit/>
          </a:bodyPr>
          <a:lstStyle/>
          <a:p>
            <a:r>
              <a:rPr lang="en-US" sz="3400" dirty="0"/>
              <a:t>Sampling             with Metropolis Algorithm</a:t>
            </a:r>
          </a:p>
        </p:txBody>
      </p:sp>
      <p:pic>
        <p:nvPicPr>
          <p:cNvPr id="7" name="Picture 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578" y="662989"/>
            <a:ext cx="977900" cy="469900"/>
          </a:xfrm>
          <a:prstGeom prst="rect">
            <a:avLst/>
          </a:prstGeom>
        </p:spPr>
      </p:pic>
      <p:pic>
        <p:nvPicPr>
          <p:cNvPr id="5" name="Picture 4" descr="latex-image-1.pdf"/>
          <p:cNvPicPr>
            <a:picLocks noChangeAspect="1"/>
          </p:cNvPicPr>
          <p:nvPr/>
        </p:nvPicPr>
        <p:blipFill rotWithShape="1">
          <a:blip r:embed="rId4">
            <a:extLst>
              <a:ext uri="{28A0092B-C50C-407E-A947-70E740481C1C}">
                <a14:useLocalDpi xmlns:a14="http://schemas.microsoft.com/office/drawing/2010/main" val="0"/>
              </a:ext>
            </a:extLst>
          </a:blip>
          <a:srcRect b="69815"/>
          <a:stretch/>
        </p:blipFill>
        <p:spPr>
          <a:xfrm>
            <a:off x="436763" y="1494607"/>
            <a:ext cx="8280000" cy="1400160"/>
          </a:xfrm>
          <a:prstGeom prst="rect">
            <a:avLst/>
          </a:prstGeom>
        </p:spPr>
      </p:pic>
    </p:spTree>
    <p:extLst>
      <p:ext uri="{BB962C8B-B14F-4D97-AF65-F5344CB8AC3E}">
        <p14:creationId xmlns:p14="http://schemas.microsoft.com/office/powerpoint/2010/main" val="285778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226" y="274638"/>
            <a:ext cx="8420594" cy="1143000"/>
          </a:xfrm>
        </p:spPr>
        <p:txBody>
          <a:bodyPr>
            <a:normAutofit/>
          </a:bodyPr>
          <a:lstStyle/>
          <a:p>
            <a:r>
              <a:rPr lang="en-US" sz="3400" dirty="0"/>
              <a:t>Sampling             with Metropolis Algorithm</a:t>
            </a:r>
          </a:p>
        </p:txBody>
      </p:sp>
      <p:pic>
        <p:nvPicPr>
          <p:cNvPr id="7" name="Picture 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578" y="662989"/>
            <a:ext cx="977900" cy="469900"/>
          </a:xfrm>
          <a:prstGeom prst="rect">
            <a:avLst/>
          </a:prstGeom>
        </p:spPr>
      </p:pic>
      <p:pic>
        <p:nvPicPr>
          <p:cNvPr id="5" name="Picture 4" descr="latex-image-1.pdf"/>
          <p:cNvPicPr>
            <a:picLocks noChangeAspect="1"/>
          </p:cNvPicPr>
          <p:nvPr/>
        </p:nvPicPr>
        <p:blipFill rotWithShape="1">
          <a:blip r:embed="rId4">
            <a:extLst>
              <a:ext uri="{28A0092B-C50C-407E-A947-70E740481C1C}">
                <a14:useLocalDpi xmlns:a14="http://schemas.microsoft.com/office/drawing/2010/main" val="0"/>
              </a:ext>
            </a:extLst>
          </a:blip>
          <a:srcRect b="30076"/>
          <a:stretch/>
        </p:blipFill>
        <p:spPr>
          <a:xfrm>
            <a:off x="436763" y="1494607"/>
            <a:ext cx="8280000" cy="3243524"/>
          </a:xfrm>
          <a:prstGeom prst="rect">
            <a:avLst/>
          </a:prstGeom>
        </p:spPr>
      </p:pic>
    </p:spTree>
    <p:extLst>
      <p:ext uri="{BB962C8B-B14F-4D97-AF65-F5344CB8AC3E}">
        <p14:creationId xmlns:p14="http://schemas.microsoft.com/office/powerpoint/2010/main" val="3588264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63" y="1494606"/>
            <a:ext cx="8280000" cy="4638613"/>
          </a:xfrm>
          <a:prstGeom prst="rect">
            <a:avLst/>
          </a:prstGeom>
        </p:spPr>
      </p:pic>
      <p:sp>
        <p:nvSpPr>
          <p:cNvPr id="2" name="Title 1"/>
          <p:cNvSpPr>
            <a:spLocks noGrp="1"/>
          </p:cNvSpPr>
          <p:nvPr>
            <p:ph type="title"/>
          </p:nvPr>
        </p:nvSpPr>
        <p:spPr>
          <a:xfrm>
            <a:off x="380226" y="274638"/>
            <a:ext cx="8420594" cy="1143000"/>
          </a:xfrm>
        </p:spPr>
        <p:txBody>
          <a:bodyPr>
            <a:normAutofit/>
          </a:bodyPr>
          <a:lstStyle/>
          <a:p>
            <a:r>
              <a:rPr lang="en-US" sz="3400" dirty="0"/>
              <a:t>Sampling             with Metropolis Algorithm</a:t>
            </a:r>
          </a:p>
        </p:txBody>
      </p:sp>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2578" y="662989"/>
            <a:ext cx="977900" cy="469900"/>
          </a:xfrm>
          <a:prstGeom prst="rect">
            <a:avLst/>
          </a:prstGeom>
        </p:spPr>
      </p:pic>
    </p:spTree>
    <p:extLst>
      <p:ext uri="{BB962C8B-B14F-4D97-AF65-F5344CB8AC3E}">
        <p14:creationId xmlns:p14="http://schemas.microsoft.com/office/powerpoint/2010/main" val="3588264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Recap (1)</a:t>
            </a:r>
          </a:p>
        </p:txBody>
      </p:sp>
      <p:pic>
        <p:nvPicPr>
          <p:cNvPr id="18" name="Picture 17" descr="latex-image-1.pdf"/>
          <p:cNvPicPr>
            <a:picLocks/>
          </p:cNvPicPr>
          <p:nvPr/>
        </p:nvPicPr>
        <p:blipFill>
          <a:blip r:embed="rId3">
            <a:extLst>
              <a:ext uri="{28A0092B-C50C-407E-A947-70E740481C1C}">
                <a14:useLocalDpi xmlns:a14="http://schemas.microsoft.com/office/drawing/2010/main" val="0"/>
              </a:ext>
            </a:extLst>
          </a:blip>
          <a:stretch>
            <a:fillRect/>
          </a:stretch>
        </p:blipFill>
        <p:spPr>
          <a:xfrm rot="16200000">
            <a:off x="5371122" y="1734004"/>
            <a:ext cx="254000" cy="1439998"/>
          </a:xfrm>
          <a:prstGeom prst="rect">
            <a:avLst/>
          </a:prstGeom>
        </p:spPr>
      </p:pic>
      <p:pic>
        <p:nvPicPr>
          <p:cNvPr id="19" name="Picture 18" descr="latex-image-1.pdf"/>
          <p:cNvPicPr>
            <a:picLocks/>
          </p:cNvPicPr>
          <p:nvPr/>
        </p:nvPicPr>
        <p:blipFill>
          <a:blip r:embed="rId3">
            <a:extLst>
              <a:ext uri="{28A0092B-C50C-407E-A947-70E740481C1C}">
                <a14:useLocalDpi xmlns:a14="http://schemas.microsoft.com/office/drawing/2010/main" val="0"/>
              </a:ext>
            </a:extLst>
          </a:blip>
          <a:stretch>
            <a:fillRect/>
          </a:stretch>
        </p:blipFill>
        <p:spPr>
          <a:xfrm rot="16200000">
            <a:off x="7474365" y="1734003"/>
            <a:ext cx="254000" cy="1439998"/>
          </a:xfrm>
          <a:prstGeom prst="rect">
            <a:avLst/>
          </a:prstGeom>
        </p:spPr>
      </p:pic>
      <p:sp>
        <p:nvSpPr>
          <p:cNvPr id="20" name="TextBox 19"/>
          <p:cNvSpPr txBox="1"/>
          <p:nvPr/>
        </p:nvSpPr>
        <p:spPr>
          <a:xfrm>
            <a:off x="5164208" y="2539849"/>
            <a:ext cx="659155" cy="369332"/>
          </a:xfrm>
          <a:prstGeom prst="rect">
            <a:avLst/>
          </a:prstGeom>
          <a:noFill/>
        </p:spPr>
        <p:txBody>
          <a:bodyPr wrap="none" rtlCol="0">
            <a:spAutoFit/>
          </a:bodyPr>
          <a:lstStyle/>
          <a:p>
            <a:r>
              <a:rPr lang="en-US" dirty="0">
                <a:solidFill>
                  <a:srgbClr val="0000FF"/>
                </a:solidFill>
              </a:rPr>
              <a:t>PAST</a:t>
            </a:r>
          </a:p>
        </p:txBody>
      </p:sp>
      <p:sp>
        <p:nvSpPr>
          <p:cNvPr id="21" name="TextBox 20"/>
          <p:cNvSpPr txBox="1"/>
          <p:nvPr/>
        </p:nvSpPr>
        <p:spPr>
          <a:xfrm>
            <a:off x="7150908" y="2539849"/>
            <a:ext cx="937464" cy="369332"/>
          </a:xfrm>
          <a:prstGeom prst="rect">
            <a:avLst/>
          </a:prstGeom>
          <a:noFill/>
        </p:spPr>
        <p:txBody>
          <a:bodyPr wrap="none" rtlCol="0">
            <a:spAutoFit/>
          </a:bodyPr>
          <a:lstStyle/>
          <a:p>
            <a:r>
              <a:rPr lang="en-US" dirty="0">
                <a:solidFill>
                  <a:srgbClr val="FF0000"/>
                </a:solidFill>
              </a:rPr>
              <a:t>FUTURE</a:t>
            </a:r>
          </a:p>
        </p:txBody>
      </p:sp>
      <p:pic>
        <p:nvPicPr>
          <p:cNvPr id="22" name="Picture 21" descr="latex-image-1.pdf"/>
          <p:cNvPicPr>
            <a:picLocks noChangeAspect="1"/>
          </p:cNvPicPr>
          <p:nvPr/>
        </p:nvPicPr>
        <p:blipFill rotWithShape="1">
          <a:blip r:embed="rId4">
            <a:extLst>
              <a:ext uri="{28A0092B-C50C-407E-A947-70E740481C1C}">
                <a14:useLocalDpi xmlns:a14="http://schemas.microsoft.com/office/drawing/2010/main" val="0"/>
              </a:ext>
            </a:extLst>
          </a:blip>
          <a:srcRect b="26316"/>
          <a:stretch/>
        </p:blipFill>
        <p:spPr>
          <a:xfrm>
            <a:off x="256763" y="1417638"/>
            <a:ext cx="8640000" cy="1634028"/>
          </a:xfrm>
          <a:prstGeom prst="rect">
            <a:avLst/>
          </a:prstGeom>
        </p:spPr>
      </p:pic>
    </p:spTree>
    <p:extLst>
      <p:ext uri="{BB962C8B-B14F-4D97-AF65-F5344CB8AC3E}">
        <p14:creationId xmlns:p14="http://schemas.microsoft.com/office/powerpoint/2010/main" val="3796816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Biased Dice Metropolis Example</a:t>
            </a:r>
          </a:p>
        </p:txBody>
      </p:sp>
      <p:pic>
        <p:nvPicPr>
          <p:cNvPr id="3" name="Picture 2" descr="true_distributi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3591" y="1289356"/>
            <a:ext cx="2547517" cy="1980000"/>
          </a:xfrm>
          <a:prstGeom prst="rect">
            <a:avLst/>
          </a:prstGeom>
        </p:spPr>
      </p:pic>
      <p:pic>
        <p:nvPicPr>
          <p:cNvPr id="5" name="Picture 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4348" y="3361609"/>
            <a:ext cx="152400" cy="152400"/>
          </a:xfrm>
          <a:prstGeom prst="rect">
            <a:avLst/>
          </a:prstGeom>
        </p:spPr>
      </p:pic>
      <p:cxnSp>
        <p:nvCxnSpPr>
          <p:cNvPr id="12" name="Straight Connector 11"/>
          <p:cNvCxnSpPr/>
          <p:nvPr/>
        </p:nvCxnSpPr>
        <p:spPr>
          <a:xfrm>
            <a:off x="3861584" y="2655330"/>
            <a:ext cx="1424039"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864743" y="2294623"/>
            <a:ext cx="1424039"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874411" y="1528546"/>
            <a:ext cx="1691998"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pic>
        <p:nvPicPr>
          <p:cNvPr id="4" name="Picture 3"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6134" y="1989823"/>
            <a:ext cx="558800" cy="304800"/>
          </a:xfrm>
          <a:prstGeom prst="rect">
            <a:avLst/>
          </a:prstGeom>
        </p:spPr>
      </p:pic>
      <p:pic>
        <p:nvPicPr>
          <p:cNvPr id="10" name="Picture 9" descr="latex-image-1.pdf"/>
          <p:cNvPicPr>
            <a:picLocks noChangeAspect="1"/>
          </p:cNvPicPr>
          <p:nvPr/>
        </p:nvPicPr>
        <p:blipFill rotWithShape="1">
          <a:blip r:embed="rId6">
            <a:extLst>
              <a:ext uri="{28A0092B-C50C-407E-A947-70E740481C1C}">
                <a14:useLocalDpi xmlns:a14="http://schemas.microsoft.com/office/drawing/2010/main" val="0"/>
              </a:ext>
            </a:extLst>
          </a:blip>
          <a:srcRect b="75114"/>
          <a:stretch/>
        </p:blipFill>
        <p:spPr>
          <a:xfrm>
            <a:off x="481178" y="1390033"/>
            <a:ext cx="8280000" cy="1265297"/>
          </a:xfrm>
          <a:prstGeom prst="rect">
            <a:avLst/>
          </a:prstGeom>
        </p:spPr>
      </p:pic>
    </p:spTree>
    <p:extLst>
      <p:ext uri="{BB962C8B-B14F-4D97-AF65-F5344CB8AC3E}">
        <p14:creationId xmlns:p14="http://schemas.microsoft.com/office/powerpoint/2010/main" val="3025805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Biased Dice Metropolis Example</a:t>
            </a:r>
          </a:p>
        </p:txBody>
      </p:sp>
      <p:pic>
        <p:nvPicPr>
          <p:cNvPr id="3" name="Picture 2" descr="true_distributi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3591" y="1289356"/>
            <a:ext cx="2547517" cy="1980000"/>
          </a:xfrm>
          <a:prstGeom prst="rect">
            <a:avLst/>
          </a:prstGeom>
        </p:spPr>
      </p:pic>
      <p:pic>
        <p:nvPicPr>
          <p:cNvPr id="5" name="Picture 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4348" y="3361609"/>
            <a:ext cx="152400" cy="152400"/>
          </a:xfrm>
          <a:prstGeom prst="rect">
            <a:avLst/>
          </a:prstGeom>
        </p:spPr>
      </p:pic>
      <p:cxnSp>
        <p:nvCxnSpPr>
          <p:cNvPr id="12" name="Straight Connector 11"/>
          <p:cNvCxnSpPr/>
          <p:nvPr/>
        </p:nvCxnSpPr>
        <p:spPr>
          <a:xfrm>
            <a:off x="3861584" y="2655330"/>
            <a:ext cx="1424039"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864743" y="2294623"/>
            <a:ext cx="1424039"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874411" y="1528546"/>
            <a:ext cx="1691998"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pic>
        <p:nvPicPr>
          <p:cNvPr id="4" name="Picture 3"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6134" y="1989823"/>
            <a:ext cx="558800" cy="304800"/>
          </a:xfrm>
          <a:prstGeom prst="rect">
            <a:avLst/>
          </a:prstGeom>
        </p:spPr>
      </p:pic>
      <p:pic>
        <p:nvPicPr>
          <p:cNvPr id="11" name="Picture 10" descr="latex-image-1.pdf"/>
          <p:cNvPicPr>
            <a:picLocks noChangeAspect="1"/>
          </p:cNvPicPr>
          <p:nvPr/>
        </p:nvPicPr>
        <p:blipFill rotWithShape="1">
          <a:blip r:embed="rId6">
            <a:extLst>
              <a:ext uri="{28A0092B-C50C-407E-A947-70E740481C1C}">
                <a14:useLocalDpi xmlns:a14="http://schemas.microsoft.com/office/drawing/2010/main" val="0"/>
              </a:ext>
            </a:extLst>
          </a:blip>
          <a:srcRect b="53755"/>
          <a:stretch/>
        </p:blipFill>
        <p:spPr>
          <a:xfrm>
            <a:off x="481178" y="1390033"/>
            <a:ext cx="8280000" cy="2351315"/>
          </a:xfrm>
          <a:prstGeom prst="rect">
            <a:avLst/>
          </a:prstGeom>
        </p:spPr>
      </p:pic>
    </p:spTree>
    <p:extLst>
      <p:ext uri="{BB962C8B-B14F-4D97-AF65-F5344CB8AC3E}">
        <p14:creationId xmlns:p14="http://schemas.microsoft.com/office/powerpoint/2010/main" val="289033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Biased Dice Metropolis Example</a:t>
            </a:r>
          </a:p>
        </p:txBody>
      </p:sp>
      <p:pic>
        <p:nvPicPr>
          <p:cNvPr id="3" name="Picture 2" descr="true_distributi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3591" y="1289356"/>
            <a:ext cx="2547517" cy="1980000"/>
          </a:xfrm>
          <a:prstGeom prst="rect">
            <a:avLst/>
          </a:prstGeom>
        </p:spPr>
      </p:pic>
      <p:pic>
        <p:nvPicPr>
          <p:cNvPr id="5" name="Picture 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4348" y="3361609"/>
            <a:ext cx="152400" cy="152400"/>
          </a:xfrm>
          <a:prstGeom prst="rect">
            <a:avLst/>
          </a:prstGeom>
        </p:spPr>
      </p:pic>
      <p:cxnSp>
        <p:nvCxnSpPr>
          <p:cNvPr id="12" name="Straight Connector 11"/>
          <p:cNvCxnSpPr/>
          <p:nvPr/>
        </p:nvCxnSpPr>
        <p:spPr>
          <a:xfrm>
            <a:off x="3861584" y="2655330"/>
            <a:ext cx="1424039"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864743" y="2294623"/>
            <a:ext cx="1424039"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874411" y="1528546"/>
            <a:ext cx="1691998"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pic>
        <p:nvPicPr>
          <p:cNvPr id="4" name="Picture 3"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6134" y="1989823"/>
            <a:ext cx="558800" cy="304800"/>
          </a:xfrm>
          <a:prstGeom prst="rect">
            <a:avLst/>
          </a:prstGeom>
        </p:spPr>
      </p:pic>
      <p:pic>
        <p:nvPicPr>
          <p:cNvPr id="11" name="Picture 10" descr="latex-image-1.pdf"/>
          <p:cNvPicPr>
            <a:picLocks noChangeAspect="1"/>
          </p:cNvPicPr>
          <p:nvPr/>
        </p:nvPicPr>
        <p:blipFill rotWithShape="1">
          <a:blip r:embed="rId6">
            <a:extLst>
              <a:ext uri="{28A0092B-C50C-407E-A947-70E740481C1C}">
                <a14:useLocalDpi xmlns:a14="http://schemas.microsoft.com/office/drawing/2010/main" val="0"/>
              </a:ext>
            </a:extLst>
          </a:blip>
          <a:srcRect b="45430"/>
          <a:stretch/>
        </p:blipFill>
        <p:spPr>
          <a:xfrm>
            <a:off x="481178" y="1390033"/>
            <a:ext cx="8280000" cy="2774606"/>
          </a:xfrm>
          <a:prstGeom prst="rect">
            <a:avLst/>
          </a:prstGeom>
        </p:spPr>
      </p:pic>
    </p:spTree>
    <p:extLst>
      <p:ext uri="{BB962C8B-B14F-4D97-AF65-F5344CB8AC3E}">
        <p14:creationId xmlns:p14="http://schemas.microsoft.com/office/powerpoint/2010/main" val="3403294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178" y="1390033"/>
            <a:ext cx="8280000" cy="5084438"/>
          </a:xfrm>
          <a:prstGeom prst="rect">
            <a:avLst/>
          </a:prstGeom>
        </p:spPr>
      </p:pic>
      <p:sp>
        <p:nvSpPr>
          <p:cNvPr id="2" name="Title 1"/>
          <p:cNvSpPr>
            <a:spLocks noGrp="1"/>
          </p:cNvSpPr>
          <p:nvPr>
            <p:ph type="title"/>
          </p:nvPr>
        </p:nvSpPr>
        <p:spPr/>
        <p:txBody>
          <a:bodyPr>
            <a:normAutofit/>
          </a:bodyPr>
          <a:lstStyle/>
          <a:p>
            <a:r>
              <a:rPr lang="en-US" sz="3400" dirty="0"/>
              <a:t>Biased Dice Metropolis Example</a:t>
            </a:r>
          </a:p>
        </p:txBody>
      </p:sp>
      <p:pic>
        <p:nvPicPr>
          <p:cNvPr id="3" name="Picture 2" descr="true_distribution.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3591" y="1289356"/>
            <a:ext cx="2547517" cy="1980000"/>
          </a:xfrm>
          <a:prstGeom prst="rect">
            <a:avLst/>
          </a:prstGeom>
        </p:spPr>
      </p:pic>
      <p:pic>
        <p:nvPicPr>
          <p:cNvPr id="5" name="Picture 4"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4348" y="3361609"/>
            <a:ext cx="152400" cy="152400"/>
          </a:xfrm>
          <a:prstGeom prst="rect">
            <a:avLst/>
          </a:prstGeom>
        </p:spPr>
      </p:pic>
      <p:cxnSp>
        <p:nvCxnSpPr>
          <p:cNvPr id="12" name="Straight Connector 11"/>
          <p:cNvCxnSpPr/>
          <p:nvPr/>
        </p:nvCxnSpPr>
        <p:spPr>
          <a:xfrm>
            <a:off x="3861584" y="2655330"/>
            <a:ext cx="1424039"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864743" y="2294623"/>
            <a:ext cx="1424039"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874411" y="1528546"/>
            <a:ext cx="1691998"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pic>
        <p:nvPicPr>
          <p:cNvPr id="4" name="Picture 3"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134" y="1989823"/>
            <a:ext cx="558800" cy="304800"/>
          </a:xfrm>
          <a:prstGeom prst="rect">
            <a:avLst/>
          </a:prstGeom>
        </p:spPr>
      </p:pic>
    </p:spTree>
    <p:extLst>
      <p:ext uri="{BB962C8B-B14F-4D97-AF65-F5344CB8AC3E}">
        <p14:creationId xmlns:p14="http://schemas.microsoft.com/office/powerpoint/2010/main" val="289033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46387" y="1169209"/>
            <a:ext cx="5957105" cy="5324535"/>
          </a:xfrm>
          <a:prstGeom prst="rect">
            <a:avLst/>
          </a:prstGeom>
          <a:noFill/>
        </p:spPr>
        <p:txBody>
          <a:bodyPr wrap="none" rtlCol="0">
            <a:spAutoFit/>
          </a:bodyPr>
          <a:lstStyle/>
          <a:p>
            <a:r>
              <a:rPr lang="en-US" sz="2000" dirty="0" err="1">
                <a:solidFill>
                  <a:srgbClr val="FF0000"/>
                </a:solidFill>
              </a:rPr>
              <a:t>Iter</a:t>
            </a:r>
            <a:r>
              <a:rPr lang="en-US" sz="2000" dirty="0">
                <a:solidFill>
                  <a:srgbClr val="FF0000"/>
                </a:solidFill>
              </a:rPr>
              <a:t> 1: Current x = 1, new x’ = 5</a:t>
            </a:r>
          </a:p>
          <a:p>
            <a:r>
              <a:rPr lang="en-US" sz="2000" dirty="0"/>
              <a:t>pi(x’) &gt;= pi (x): definitely accept</a:t>
            </a:r>
          </a:p>
          <a:p>
            <a:r>
              <a:rPr lang="en-US" sz="2000" dirty="0"/>
              <a:t> </a:t>
            </a:r>
          </a:p>
          <a:p>
            <a:r>
              <a:rPr lang="en-US" sz="2000" dirty="0" err="1">
                <a:solidFill>
                  <a:schemeClr val="bg1"/>
                </a:solidFill>
              </a:rPr>
              <a:t>Iter</a:t>
            </a:r>
            <a:r>
              <a:rPr lang="en-US" sz="2000" dirty="0">
                <a:solidFill>
                  <a:schemeClr val="bg1"/>
                </a:solidFill>
              </a:rPr>
              <a:t> 2: Current x = 5, new y = 3</a:t>
            </a:r>
          </a:p>
          <a:p>
            <a:r>
              <a:rPr lang="en-US" sz="2000" dirty="0">
                <a:solidFill>
                  <a:schemeClr val="bg1"/>
                </a:solidFill>
              </a:rPr>
              <a:t>pi(y) &lt; pi (x): accept with probability pi(y)/pi(x)</a:t>
            </a:r>
          </a:p>
          <a:p>
            <a:r>
              <a:rPr lang="en-US" sz="2000" dirty="0">
                <a:solidFill>
                  <a:schemeClr val="bg1"/>
                </a:solidFill>
              </a:rPr>
              <a:t>Coin toss with p = pi(y)/pi(x) = 0.5 successful. accept y</a:t>
            </a:r>
          </a:p>
          <a:p>
            <a:r>
              <a:rPr lang="en-US" sz="2000" dirty="0">
                <a:solidFill>
                  <a:schemeClr val="bg1"/>
                </a:solidFill>
              </a:rPr>
              <a:t> </a:t>
            </a:r>
          </a:p>
          <a:p>
            <a:endParaRPr lang="en-US" sz="2000" dirty="0">
              <a:solidFill>
                <a:schemeClr val="bg1"/>
              </a:solidFill>
            </a:endParaRPr>
          </a:p>
          <a:p>
            <a:r>
              <a:rPr lang="en-US" sz="2000" dirty="0">
                <a:solidFill>
                  <a:schemeClr val="bg1"/>
                </a:solidFill>
              </a:rPr>
              <a:t> </a:t>
            </a:r>
          </a:p>
          <a:p>
            <a:r>
              <a:rPr lang="en-US" sz="2000" dirty="0" err="1">
                <a:solidFill>
                  <a:schemeClr val="bg1"/>
                </a:solidFill>
              </a:rPr>
              <a:t>Iter</a:t>
            </a:r>
            <a:r>
              <a:rPr lang="en-US" sz="2000" dirty="0">
                <a:solidFill>
                  <a:schemeClr val="bg1"/>
                </a:solidFill>
              </a:rPr>
              <a:t> 9: Current x = 6, new y = 6</a:t>
            </a:r>
          </a:p>
          <a:p>
            <a:r>
              <a:rPr lang="en-US" sz="2000" dirty="0">
                <a:solidFill>
                  <a:schemeClr val="bg1"/>
                </a:solidFill>
              </a:rPr>
              <a:t>pi(y) &gt;= pi(x): definitely accept</a:t>
            </a:r>
          </a:p>
          <a:p>
            <a:r>
              <a:rPr lang="en-US" sz="2000" dirty="0">
                <a:solidFill>
                  <a:schemeClr val="bg1"/>
                </a:solidFill>
              </a:rPr>
              <a:t> </a:t>
            </a:r>
          </a:p>
          <a:p>
            <a:r>
              <a:rPr lang="en-US" sz="2000" dirty="0" err="1">
                <a:solidFill>
                  <a:schemeClr val="bg1"/>
                </a:solidFill>
              </a:rPr>
              <a:t>Iter</a:t>
            </a:r>
            <a:r>
              <a:rPr lang="en-US" sz="2000" dirty="0">
                <a:solidFill>
                  <a:schemeClr val="bg1"/>
                </a:solidFill>
              </a:rPr>
              <a:t> 10: Current x = 6, new y = 5</a:t>
            </a:r>
          </a:p>
          <a:p>
            <a:r>
              <a:rPr lang="en-US" sz="2000" dirty="0">
                <a:solidFill>
                  <a:schemeClr val="bg1"/>
                </a:solidFill>
              </a:rPr>
              <a:t>pi(y) &lt; pi(x): accept with probability pi(y)/pi(x)</a:t>
            </a:r>
          </a:p>
          <a:p>
            <a:r>
              <a:rPr lang="en-US" sz="2000" dirty="0">
                <a:solidFill>
                  <a:schemeClr val="bg1"/>
                </a:solidFill>
              </a:rPr>
              <a:t>Coin toss with p = pi(y)/pi(x) = 0.5 unsuccessful. reject y</a:t>
            </a:r>
          </a:p>
          <a:p>
            <a:endParaRPr lang="en-US" sz="2000" dirty="0">
              <a:solidFill>
                <a:schemeClr val="bg1"/>
              </a:solidFill>
            </a:endParaRPr>
          </a:p>
          <a:p>
            <a:r>
              <a:rPr lang="en-US" sz="2000" dirty="0">
                <a:solidFill>
                  <a:schemeClr val="bg1"/>
                </a:solidFill>
              </a:rPr>
              <a:t>1st sample of p(x) is 6</a:t>
            </a:r>
          </a:p>
        </p:txBody>
      </p:sp>
      <p:sp>
        <p:nvSpPr>
          <p:cNvPr id="2" name="Title 1"/>
          <p:cNvSpPr>
            <a:spLocks noGrp="1"/>
          </p:cNvSpPr>
          <p:nvPr>
            <p:ph type="title"/>
          </p:nvPr>
        </p:nvSpPr>
        <p:spPr/>
        <p:txBody>
          <a:bodyPr>
            <a:normAutofit/>
          </a:bodyPr>
          <a:lstStyle/>
          <a:p>
            <a:r>
              <a:rPr lang="en-US" sz="3400" dirty="0"/>
              <a:t>10 iterations of Biased Dice Example</a:t>
            </a:r>
          </a:p>
        </p:txBody>
      </p:sp>
      <p:pic>
        <p:nvPicPr>
          <p:cNvPr id="11" name="Picture 10" descr="true_distributi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5558" y="1417638"/>
            <a:ext cx="2547517" cy="1980000"/>
          </a:xfrm>
          <a:prstGeom prst="rect">
            <a:avLst/>
          </a:prstGeom>
        </p:spPr>
      </p:pic>
      <p:pic>
        <p:nvPicPr>
          <p:cNvPr id="15" name="Picture 1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6315" y="3489891"/>
            <a:ext cx="152400" cy="152400"/>
          </a:xfrm>
          <a:prstGeom prst="rect">
            <a:avLst/>
          </a:prstGeom>
        </p:spPr>
      </p:pic>
      <p:sp>
        <p:nvSpPr>
          <p:cNvPr id="17" name="TextBox 16"/>
          <p:cNvSpPr txBox="1"/>
          <p:nvPr/>
        </p:nvSpPr>
        <p:spPr>
          <a:xfrm rot="5400000">
            <a:off x="1935313" y="3235986"/>
            <a:ext cx="467997" cy="584776"/>
          </a:xfrm>
          <a:prstGeom prst="rect">
            <a:avLst/>
          </a:prstGeom>
          <a:noFill/>
        </p:spPr>
        <p:txBody>
          <a:bodyPr wrap="none" rtlCol="0">
            <a:spAutoFit/>
          </a:bodyPr>
          <a:lstStyle/>
          <a:p>
            <a:r>
              <a:rPr lang="en-US" sz="3200" dirty="0"/>
              <a:t>… </a:t>
            </a:r>
          </a:p>
        </p:txBody>
      </p:sp>
      <p:sp>
        <p:nvSpPr>
          <p:cNvPr id="19" name="TextBox 18"/>
          <p:cNvSpPr txBox="1"/>
          <p:nvPr/>
        </p:nvSpPr>
        <p:spPr>
          <a:xfrm>
            <a:off x="5522456" y="6365464"/>
            <a:ext cx="3615480" cy="369332"/>
          </a:xfrm>
          <a:prstGeom prst="rect">
            <a:avLst/>
          </a:prstGeom>
          <a:noFill/>
        </p:spPr>
        <p:txBody>
          <a:bodyPr wrap="none" rtlCol="0">
            <a:spAutoFit/>
          </a:bodyPr>
          <a:lstStyle/>
          <a:p>
            <a:r>
              <a:rPr lang="en-US" dirty="0">
                <a:solidFill>
                  <a:srgbClr val="0000FF"/>
                </a:solidFill>
              </a:rPr>
              <a:t>See </a:t>
            </a:r>
            <a:r>
              <a:rPr lang="en-US" dirty="0" err="1">
                <a:solidFill>
                  <a:srgbClr val="0000FF"/>
                </a:solidFill>
              </a:rPr>
              <a:t>MetropolisBiasedDice.m</a:t>
            </a:r>
            <a:r>
              <a:rPr lang="en-US" dirty="0">
                <a:solidFill>
                  <a:srgbClr val="0000FF"/>
                </a:solidFill>
              </a:rPr>
              <a:t> on IVLE</a:t>
            </a:r>
          </a:p>
        </p:txBody>
      </p:sp>
      <p:pic>
        <p:nvPicPr>
          <p:cNvPr id="9" name="Picture 8"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1547" y="1989823"/>
            <a:ext cx="558800" cy="304800"/>
          </a:xfrm>
          <a:prstGeom prst="rect">
            <a:avLst/>
          </a:prstGeom>
        </p:spPr>
      </p:pic>
    </p:spTree>
    <p:extLst>
      <p:ext uri="{BB962C8B-B14F-4D97-AF65-F5344CB8AC3E}">
        <p14:creationId xmlns:p14="http://schemas.microsoft.com/office/powerpoint/2010/main" val="391817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46387" y="1169209"/>
            <a:ext cx="5957105" cy="5324535"/>
          </a:xfrm>
          <a:prstGeom prst="rect">
            <a:avLst/>
          </a:prstGeom>
          <a:noFill/>
        </p:spPr>
        <p:txBody>
          <a:bodyPr wrap="none" rtlCol="0">
            <a:spAutoFit/>
          </a:bodyPr>
          <a:lstStyle/>
          <a:p>
            <a:r>
              <a:rPr lang="en-US" sz="2000" dirty="0" err="1">
                <a:solidFill>
                  <a:srgbClr val="FF0000"/>
                </a:solidFill>
              </a:rPr>
              <a:t>Iter</a:t>
            </a:r>
            <a:r>
              <a:rPr lang="en-US" sz="2000" dirty="0">
                <a:solidFill>
                  <a:srgbClr val="FF0000"/>
                </a:solidFill>
              </a:rPr>
              <a:t> 1: Current x = 1, new x’ = 5</a:t>
            </a:r>
          </a:p>
          <a:p>
            <a:r>
              <a:rPr lang="en-US" sz="2000" dirty="0"/>
              <a:t>pi(x’) &gt;= pi (x): definitely accept</a:t>
            </a:r>
          </a:p>
          <a:p>
            <a:r>
              <a:rPr lang="en-US" sz="2000" dirty="0"/>
              <a:t> </a:t>
            </a:r>
          </a:p>
          <a:p>
            <a:r>
              <a:rPr lang="en-US" sz="2000" dirty="0" err="1">
                <a:solidFill>
                  <a:srgbClr val="FF0000"/>
                </a:solidFill>
              </a:rPr>
              <a:t>Iter</a:t>
            </a:r>
            <a:r>
              <a:rPr lang="en-US" sz="2000" dirty="0">
                <a:solidFill>
                  <a:srgbClr val="FF0000"/>
                </a:solidFill>
              </a:rPr>
              <a:t> 2: Current x = 5, new x’ = 3</a:t>
            </a:r>
          </a:p>
          <a:p>
            <a:r>
              <a:rPr lang="en-US" sz="2000" dirty="0"/>
              <a:t>pi(x’) &lt; pi (x): accept with probability pi(x’)/pi(x)</a:t>
            </a:r>
          </a:p>
          <a:p>
            <a:r>
              <a:rPr lang="en-US" sz="2000" dirty="0"/>
              <a:t>Coin toss with p = pi(x’)/pi(x) = 0.5; head; accept x’</a:t>
            </a:r>
          </a:p>
          <a:p>
            <a:r>
              <a:rPr lang="en-US" sz="2000" dirty="0"/>
              <a:t> </a:t>
            </a:r>
          </a:p>
          <a:p>
            <a:endParaRPr lang="en-US" sz="2000" dirty="0">
              <a:solidFill>
                <a:srgbClr val="FFFFFF"/>
              </a:solidFill>
            </a:endParaRPr>
          </a:p>
          <a:p>
            <a:r>
              <a:rPr lang="en-US" sz="2000" dirty="0">
                <a:solidFill>
                  <a:srgbClr val="FFFFFF"/>
                </a:solidFill>
              </a:rPr>
              <a:t> </a:t>
            </a:r>
          </a:p>
          <a:p>
            <a:r>
              <a:rPr lang="en-US" sz="2000" dirty="0" err="1">
                <a:solidFill>
                  <a:srgbClr val="FFFFFF"/>
                </a:solidFill>
              </a:rPr>
              <a:t>Iter</a:t>
            </a:r>
            <a:r>
              <a:rPr lang="en-US" sz="2000" dirty="0">
                <a:solidFill>
                  <a:srgbClr val="FFFFFF"/>
                </a:solidFill>
              </a:rPr>
              <a:t> 9: Current x = 6, new y = 6</a:t>
            </a:r>
          </a:p>
          <a:p>
            <a:r>
              <a:rPr lang="en-US" sz="2000" dirty="0">
                <a:solidFill>
                  <a:srgbClr val="FFFFFF"/>
                </a:solidFill>
              </a:rPr>
              <a:t>pi(y) &gt;= pi(x): definitely accept</a:t>
            </a:r>
          </a:p>
          <a:p>
            <a:r>
              <a:rPr lang="en-US" sz="2000" dirty="0">
                <a:solidFill>
                  <a:srgbClr val="FFFFFF"/>
                </a:solidFill>
              </a:rPr>
              <a:t> </a:t>
            </a:r>
          </a:p>
          <a:p>
            <a:r>
              <a:rPr lang="en-US" sz="2000" dirty="0" err="1">
                <a:solidFill>
                  <a:srgbClr val="FFFFFF"/>
                </a:solidFill>
              </a:rPr>
              <a:t>Iter</a:t>
            </a:r>
            <a:r>
              <a:rPr lang="en-US" sz="2000" dirty="0">
                <a:solidFill>
                  <a:srgbClr val="FFFFFF"/>
                </a:solidFill>
              </a:rPr>
              <a:t> 10: Current x = 6, new y = 5</a:t>
            </a:r>
          </a:p>
          <a:p>
            <a:r>
              <a:rPr lang="en-US" sz="2000" dirty="0">
                <a:solidFill>
                  <a:srgbClr val="FFFFFF"/>
                </a:solidFill>
              </a:rPr>
              <a:t>pi(y) &lt; pi(x): accept with probability pi(y)/pi(x)</a:t>
            </a:r>
          </a:p>
          <a:p>
            <a:r>
              <a:rPr lang="en-US" sz="2000" dirty="0">
                <a:solidFill>
                  <a:srgbClr val="FFFFFF"/>
                </a:solidFill>
              </a:rPr>
              <a:t>Coin toss with p = pi(y)/pi(x) = 0.5 unsuccessful. reject y</a:t>
            </a:r>
          </a:p>
          <a:p>
            <a:endParaRPr lang="en-US" sz="2000" dirty="0">
              <a:solidFill>
                <a:srgbClr val="FFFFFF"/>
              </a:solidFill>
            </a:endParaRPr>
          </a:p>
          <a:p>
            <a:r>
              <a:rPr lang="en-US" sz="2000" dirty="0">
                <a:solidFill>
                  <a:srgbClr val="FFFFFF"/>
                </a:solidFill>
              </a:rPr>
              <a:t>1st sample of p(x) is 6</a:t>
            </a:r>
          </a:p>
        </p:txBody>
      </p:sp>
      <p:sp>
        <p:nvSpPr>
          <p:cNvPr id="2" name="Title 1"/>
          <p:cNvSpPr>
            <a:spLocks noGrp="1"/>
          </p:cNvSpPr>
          <p:nvPr>
            <p:ph type="title"/>
          </p:nvPr>
        </p:nvSpPr>
        <p:spPr/>
        <p:txBody>
          <a:bodyPr>
            <a:normAutofit/>
          </a:bodyPr>
          <a:lstStyle/>
          <a:p>
            <a:r>
              <a:rPr lang="en-US" sz="3400" dirty="0"/>
              <a:t>10 iterations of Biased Dice Example</a:t>
            </a:r>
          </a:p>
        </p:txBody>
      </p:sp>
      <p:pic>
        <p:nvPicPr>
          <p:cNvPr id="11" name="Picture 10" descr="true_distributi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5558" y="1417638"/>
            <a:ext cx="2547517" cy="1980000"/>
          </a:xfrm>
          <a:prstGeom prst="rect">
            <a:avLst/>
          </a:prstGeom>
        </p:spPr>
      </p:pic>
      <p:pic>
        <p:nvPicPr>
          <p:cNvPr id="15" name="Picture 1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6315" y="3489891"/>
            <a:ext cx="152400" cy="152400"/>
          </a:xfrm>
          <a:prstGeom prst="rect">
            <a:avLst/>
          </a:prstGeom>
        </p:spPr>
      </p:pic>
      <p:sp>
        <p:nvSpPr>
          <p:cNvPr id="17" name="TextBox 16"/>
          <p:cNvSpPr txBox="1"/>
          <p:nvPr/>
        </p:nvSpPr>
        <p:spPr>
          <a:xfrm rot="5400000">
            <a:off x="1935313" y="3235986"/>
            <a:ext cx="467997" cy="584776"/>
          </a:xfrm>
          <a:prstGeom prst="rect">
            <a:avLst/>
          </a:prstGeom>
          <a:noFill/>
        </p:spPr>
        <p:txBody>
          <a:bodyPr wrap="none" rtlCol="0">
            <a:spAutoFit/>
          </a:bodyPr>
          <a:lstStyle/>
          <a:p>
            <a:r>
              <a:rPr lang="en-US" sz="3200" dirty="0"/>
              <a:t>… </a:t>
            </a:r>
          </a:p>
        </p:txBody>
      </p:sp>
      <p:sp>
        <p:nvSpPr>
          <p:cNvPr id="19" name="TextBox 18"/>
          <p:cNvSpPr txBox="1"/>
          <p:nvPr/>
        </p:nvSpPr>
        <p:spPr>
          <a:xfrm>
            <a:off x="5522456" y="6365464"/>
            <a:ext cx="3615480" cy="369332"/>
          </a:xfrm>
          <a:prstGeom prst="rect">
            <a:avLst/>
          </a:prstGeom>
          <a:noFill/>
        </p:spPr>
        <p:txBody>
          <a:bodyPr wrap="none" rtlCol="0">
            <a:spAutoFit/>
          </a:bodyPr>
          <a:lstStyle/>
          <a:p>
            <a:r>
              <a:rPr lang="en-US" dirty="0">
                <a:solidFill>
                  <a:srgbClr val="0000FF"/>
                </a:solidFill>
              </a:rPr>
              <a:t>See </a:t>
            </a:r>
            <a:r>
              <a:rPr lang="en-US" dirty="0" err="1">
                <a:solidFill>
                  <a:srgbClr val="0000FF"/>
                </a:solidFill>
              </a:rPr>
              <a:t>MetropolisBiasedDice.m</a:t>
            </a:r>
            <a:r>
              <a:rPr lang="en-US" dirty="0">
                <a:solidFill>
                  <a:srgbClr val="0000FF"/>
                </a:solidFill>
              </a:rPr>
              <a:t> on IVLE</a:t>
            </a:r>
          </a:p>
        </p:txBody>
      </p:sp>
      <p:pic>
        <p:nvPicPr>
          <p:cNvPr id="9" name="Picture 8"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1547" y="1989823"/>
            <a:ext cx="558800" cy="304800"/>
          </a:xfrm>
          <a:prstGeom prst="rect">
            <a:avLst/>
          </a:prstGeom>
        </p:spPr>
      </p:pic>
    </p:spTree>
    <p:extLst>
      <p:ext uri="{BB962C8B-B14F-4D97-AF65-F5344CB8AC3E}">
        <p14:creationId xmlns:p14="http://schemas.microsoft.com/office/powerpoint/2010/main" val="4012485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46387" y="1169209"/>
            <a:ext cx="5433624" cy="5324535"/>
          </a:xfrm>
          <a:prstGeom prst="rect">
            <a:avLst/>
          </a:prstGeom>
          <a:noFill/>
        </p:spPr>
        <p:txBody>
          <a:bodyPr wrap="none" rtlCol="0">
            <a:spAutoFit/>
          </a:bodyPr>
          <a:lstStyle/>
          <a:p>
            <a:r>
              <a:rPr lang="en-US" sz="2000" dirty="0" err="1">
                <a:solidFill>
                  <a:srgbClr val="FF0000"/>
                </a:solidFill>
              </a:rPr>
              <a:t>Iter</a:t>
            </a:r>
            <a:r>
              <a:rPr lang="en-US" sz="2000" dirty="0">
                <a:solidFill>
                  <a:srgbClr val="FF0000"/>
                </a:solidFill>
              </a:rPr>
              <a:t> 1: Current x = 1, new x’ = 5</a:t>
            </a:r>
          </a:p>
          <a:p>
            <a:r>
              <a:rPr lang="en-US" sz="2000" dirty="0"/>
              <a:t>pi(x’) &gt;= pi (x): definitely accept</a:t>
            </a:r>
          </a:p>
          <a:p>
            <a:r>
              <a:rPr lang="en-US" sz="2000" dirty="0"/>
              <a:t> </a:t>
            </a:r>
          </a:p>
          <a:p>
            <a:r>
              <a:rPr lang="en-US" sz="2000" dirty="0" err="1">
                <a:solidFill>
                  <a:srgbClr val="FF0000"/>
                </a:solidFill>
              </a:rPr>
              <a:t>Iter</a:t>
            </a:r>
            <a:r>
              <a:rPr lang="en-US" sz="2000" dirty="0">
                <a:solidFill>
                  <a:srgbClr val="FF0000"/>
                </a:solidFill>
              </a:rPr>
              <a:t> 2: Current x = 5, new x’ = 3</a:t>
            </a:r>
          </a:p>
          <a:p>
            <a:r>
              <a:rPr lang="en-US" sz="2000" dirty="0"/>
              <a:t>pi(x’) &lt; pi (x): accept with probability pi(x’)/pi(x)</a:t>
            </a:r>
          </a:p>
          <a:p>
            <a:r>
              <a:rPr lang="en-US" sz="2000" dirty="0"/>
              <a:t>Coin toss with p = pi(x’)/pi(x) = 0.5; head; accept x’</a:t>
            </a:r>
          </a:p>
          <a:p>
            <a:r>
              <a:rPr lang="en-US" sz="2000" dirty="0"/>
              <a:t> </a:t>
            </a:r>
          </a:p>
          <a:p>
            <a:endParaRPr lang="en-US" sz="2000" dirty="0"/>
          </a:p>
          <a:p>
            <a:r>
              <a:rPr lang="en-US" sz="2000" dirty="0"/>
              <a:t> </a:t>
            </a:r>
          </a:p>
          <a:p>
            <a:r>
              <a:rPr lang="en-US" sz="2000" dirty="0" err="1">
                <a:solidFill>
                  <a:srgbClr val="FF0000"/>
                </a:solidFill>
              </a:rPr>
              <a:t>Iter</a:t>
            </a:r>
            <a:r>
              <a:rPr lang="en-US" sz="2000" dirty="0">
                <a:solidFill>
                  <a:srgbClr val="FF0000"/>
                </a:solidFill>
              </a:rPr>
              <a:t> 9: Current x = 6, new x’ = 6</a:t>
            </a:r>
          </a:p>
          <a:p>
            <a:r>
              <a:rPr lang="en-US" sz="2000" dirty="0"/>
              <a:t>pi(x’) &gt;= pi(x): definitely accept</a:t>
            </a:r>
          </a:p>
          <a:p>
            <a:r>
              <a:rPr lang="en-US" sz="2000" dirty="0">
                <a:solidFill>
                  <a:srgbClr val="FF0000"/>
                </a:solidFill>
              </a:rPr>
              <a:t> </a:t>
            </a:r>
          </a:p>
          <a:p>
            <a:r>
              <a:rPr lang="en-US" sz="2000" dirty="0" err="1">
                <a:solidFill>
                  <a:srgbClr val="FF0000"/>
                </a:solidFill>
              </a:rPr>
              <a:t>Iter</a:t>
            </a:r>
            <a:r>
              <a:rPr lang="en-US" sz="2000" dirty="0">
                <a:solidFill>
                  <a:srgbClr val="FF0000"/>
                </a:solidFill>
              </a:rPr>
              <a:t> 10: Current x = 6, new x’ = 5</a:t>
            </a:r>
          </a:p>
          <a:p>
            <a:r>
              <a:rPr lang="en-US" sz="2000" dirty="0">
                <a:solidFill>
                  <a:srgbClr val="000000"/>
                </a:solidFill>
              </a:rPr>
              <a:t>pi(x’) &lt; pi(x): accept with probability pi(</a:t>
            </a:r>
            <a:r>
              <a:rPr lang="en-US" sz="2000" dirty="0"/>
              <a:t>x’</a:t>
            </a:r>
            <a:r>
              <a:rPr lang="en-US" sz="2000" dirty="0">
                <a:solidFill>
                  <a:srgbClr val="000000"/>
                </a:solidFill>
              </a:rPr>
              <a:t>)/pi(x)</a:t>
            </a:r>
          </a:p>
          <a:p>
            <a:r>
              <a:rPr lang="en-US" sz="2000" dirty="0">
                <a:solidFill>
                  <a:srgbClr val="000000"/>
                </a:solidFill>
              </a:rPr>
              <a:t>Coin toss with p = pi(</a:t>
            </a:r>
            <a:r>
              <a:rPr lang="en-US" sz="2000" dirty="0"/>
              <a:t>x’</a:t>
            </a:r>
            <a:r>
              <a:rPr lang="en-US" sz="2000" dirty="0">
                <a:solidFill>
                  <a:srgbClr val="000000"/>
                </a:solidFill>
              </a:rPr>
              <a:t>)/pi(x) = 0.5; tail; reject </a:t>
            </a:r>
            <a:r>
              <a:rPr lang="en-US" sz="2000" dirty="0"/>
              <a:t>x’</a:t>
            </a:r>
            <a:endParaRPr lang="en-US" sz="2000" dirty="0">
              <a:solidFill>
                <a:srgbClr val="000000"/>
              </a:solidFill>
            </a:endParaRPr>
          </a:p>
          <a:p>
            <a:endParaRPr lang="en-US" sz="2000" dirty="0">
              <a:solidFill>
                <a:srgbClr val="FF0000"/>
              </a:solidFill>
            </a:endParaRPr>
          </a:p>
          <a:p>
            <a:r>
              <a:rPr lang="en-US" sz="2000" dirty="0">
                <a:solidFill>
                  <a:srgbClr val="FFFFFF"/>
                </a:solidFill>
              </a:rPr>
              <a:t>1st sample of p(x) is 6</a:t>
            </a:r>
          </a:p>
        </p:txBody>
      </p:sp>
      <p:sp>
        <p:nvSpPr>
          <p:cNvPr id="2" name="Title 1"/>
          <p:cNvSpPr>
            <a:spLocks noGrp="1"/>
          </p:cNvSpPr>
          <p:nvPr>
            <p:ph type="title"/>
          </p:nvPr>
        </p:nvSpPr>
        <p:spPr/>
        <p:txBody>
          <a:bodyPr>
            <a:normAutofit/>
          </a:bodyPr>
          <a:lstStyle/>
          <a:p>
            <a:r>
              <a:rPr lang="en-US" sz="3400" dirty="0"/>
              <a:t>10 iterations of Biased Dice Example</a:t>
            </a:r>
          </a:p>
        </p:txBody>
      </p:sp>
      <p:pic>
        <p:nvPicPr>
          <p:cNvPr id="11" name="Picture 10" descr="true_distributi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5558" y="1417638"/>
            <a:ext cx="2547517" cy="1980000"/>
          </a:xfrm>
          <a:prstGeom prst="rect">
            <a:avLst/>
          </a:prstGeom>
        </p:spPr>
      </p:pic>
      <p:pic>
        <p:nvPicPr>
          <p:cNvPr id="15" name="Picture 1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6315" y="3489891"/>
            <a:ext cx="152400" cy="152400"/>
          </a:xfrm>
          <a:prstGeom prst="rect">
            <a:avLst/>
          </a:prstGeom>
        </p:spPr>
      </p:pic>
      <p:sp>
        <p:nvSpPr>
          <p:cNvPr id="17" name="TextBox 16"/>
          <p:cNvSpPr txBox="1"/>
          <p:nvPr/>
        </p:nvSpPr>
        <p:spPr>
          <a:xfrm rot="5400000">
            <a:off x="1935313" y="3235986"/>
            <a:ext cx="467997" cy="584776"/>
          </a:xfrm>
          <a:prstGeom prst="rect">
            <a:avLst/>
          </a:prstGeom>
          <a:noFill/>
        </p:spPr>
        <p:txBody>
          <a:bodyPr wrap="none" rtlCol="0">
            <a:spAutoFit/>
          </a:bodyPr>
          <a:lstStyle/>
          <a:p>
            <a:r>
              <a:rPr lang="en-US" sz="3200" dirty="0"/>
              <a:t>… </a:t>
            </a:r>
          </a:p>
        </p:txBody>
      </p:sp>
      <p:sp>
        <p:nvSpPr>
          <p:cNvPr id="19" name="TextBox 18"/>
          <p:cNvSpPr txBox="1"/>
          <p:nvPr/>
        </p:nvSpPr>
        <p:spPr>
          <a:xfrm>
            <a:off x="5522456" y="6365464"/>
            <a:ext cx="3615480" cy="369332"/>
          </a:xfrm>
          <a:prstGeom prst="rect">
            <a:avLst/>
          </a:prstGeom>
          <a:noFill/>
        </p:spPr>
        <p:txBody>
          <a:bodyPr wrap="none" rtlCol="0">
            <a:spAutoFit/>
          </a:bodyPr>
          <a:lstStyle/>
          <a:p>
            <a:r>
              <a:rPr lang="en-US" dirty="0">
                <a:solidFill>
                  <a:srgbClr val="0000FF"/>
                </a:solidFill>
              </a:rPr>
              <a:t>See </a:t>
            </a:r>
            <a:r>
              <a:rPr lang="en-US" dirty="0" err="1">
                <a:solidFill>
                  <a:srgbClr val="0000FF"/>
                </a:solidFill>
              </a:rPr>
              <a:t>MetropolisBiasedDice.m</a:t>
            </a:r>
            <a:r>
              <a:rPr lang="en-US" dirty="0">
                <a:solidFill>
                  <a:srgbClr val="0000FF"/>
                </a:solidFill>
              </a:rPr>
              <a:t> on IVLE</a:t>
            </a:r>
          </a:p>
        </p:txBody>
      </p:sp>
      <p:pic>
        <p:nvPicPr>
          <p:cNvPr id="9" name="Picture 8"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1547" y="1989823"/>
            <a:ext cx="558800" cy="304800"/>
          </a:xfrm>
          <a:prstGeom prst="rect">
            <a:avLst/>
          </a:prstGeom>
        </p:spPr>
      </p:pic>
    </p:spTree>
    <p:extLst>
      <p:ext uri="{BB962C8B-B14F-4D97-AF65-F5344CB8AC3E}">
        <p14:creationId xmlns:p14="http://schemas.microsoft.com/office/powerpoint/2010/main" val="1450086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46387" y="1169209"/>
            <a:ext cx="5429742" cy="5324535"/>
          </a:xfrm>
          <a:prstGeom prst="rect">
            <a:avLst/>
          </a:prstGeom>
          <a:noFill/>
        </p:spPr>
        <p:txBody>
          <a:bodyPr wrap="none" rtlCol="0">
            <a:spAutoFit/>
          </a:bodyPr>
          <a:lstStyle/>
          <a:p>
            <a:r>
              <a:rPr lang="en-US" sz="2000" dirty="0" err="1">
                <a:solidFill>
                  <a:srgbClr val="FF0000"/>
                </a:solidFill>
              </a:rPr>
              <a:t>Iter</a:t>
            </a:r>
            <a:r>
              <a:rPr lang="en-US" sz="2000" dirty="0">
                <a:solidFill>
                  <a:srgbClr val="FF0000"/>
                </a:solidFill>
              </a:rPr>
              <a:t> 1: Current x = 1, new x’ = 5</a:t>
            </a:r>
          </a:p>
          <a:p>
            <a:r>
              <a:rPr lang="en-US" sz="2000" dirty="0"/>
              <a:t>pi(x’) &gt;= pi (x): definitely accept</a:t>
            </a:r>
          </a:p>
          <a:p>
            <a:r>
              <a:rPr lang="en-US" sz="2000" dirty="0"/>
              <a:t> </a:t>
            </a:r>
          </a:p>
          <a:p>
            <a:r>
              <a:rPr lang="en-US" sz="2000" dirty="0" err="1">
                <a:solidFill>
                  <a:srgbClr val="FF0000"/>
                </a:solidFill>
              </a:rPr>
              <a:t>Iter</a:t>
            </a:r>
            <a:r>
              <a:rPr lang="en-US" sz="2000" dirty="0">
                <a:solidFill>
                  <a:srgbClr val="FF0000"/>
                </a:solidFill>
              </a:rPr>
              <a:t> 2: Current x = 5, new x’ = 3</a:t>
            </a:r>
          </a:p>
          <a:p>
            <a:r>
              <a:rPr lang="en-US" sz="2000" dirty="0"/>
              <a:t>pi(x’) &lt; pi (x): accept with probability pi(x’)/pi(x)</a:t>
            </a:r>
          </a:p>
          <a:p>
            <a:r>
              <a:rPr lang="en-US" sz="2000" dirty="0"/>
              <a:t>Coin toss with p = pi(x’)/pi(x) = 0.5; head; accept x’</a:t>
            </a:r>
          </a:p>
          <a:p>
            <a:r>
              <a:rPr lang="en-US" sz="2000" dirty="0"/>
              <a:t> </a:t>
            </a:r>
          </a:p>
          <a:p>
            <a:endParaRPr lang="en-US" sz="2000" dirty="0"/>
          </a:p>
          <a:p>
            <a:r>
              <a:rPr lang="en-US" sz="2000" dirty="0"/>
              <a:t> </a:t>
            </a:r>
          </a:p>
          <a:p>
            <a:r>
              <a:rPr lang="en-US" sz="2000" dirty="0" err="1">
                <a:solidFill>
                  <a:srgbClr val="FF0000"/>
                </a:solidFill>
              </a:rPr>
              <a:t>Iter</a:t>
            </a:r>
            <a:r>
              <a:rPr lang="en-US" sz="2000" dirty="0">
                <a:solidFill>
                  <a:srgbClr val="FF0000"/>
                </a:solidFill>
              </a:rPr>
              <a:t> 9: Current x = 6, new x’ = 6</a:t>
            </a:r>
          </a:p>
          <a:p>
            <a:r>
              <a:rPr lang="en-US" sz="2000" dirty="0"/>
              <a:t>pi(x’) &gt;= pi(x): definitely accept</a:t>
            </a:r>
          </a:p>
          <a:p>
            <a:r>
              <a:rPr lang="en-US" sz="2000" dirty="0">
                <a:solidFill>
                  <a:srgbClr val="FF0000"/>
                </a:solidFill>
              </a:rPr>
              <a:t> </a:t>
            </a:r>
          </a:p>
          <a:p>
            <a:r>
              <a:rPr lang="en-US" sz="2000" dirty="0" err="1">
                <a:solidFill>
                  <a:srgbClr val="FF0000"/>
                </a:solidFill>
              </a:rPr>
              <a:t>Iter</a:t>
            </a:r>
            <a:r>
              <a:rPr lang="en-US" sz="2000" dirty="0">
                <a:solidFill>
                  <a:srgbClr val="FF0000"/>
                </a:solidFill>
              </a:rPr>
              <a:t> 10: Current x = 6, new x’ = 5</a:t>
            </a:r>
          </a:p>
          <a:p>
            <a:r>
              <a:rPr lang="en-US" sz="2000" dirty="0">
                <a:solidFill>
                  <a:srgbClr val="000000"/>
                </a:solidFill>
              </a:rPr>
              <a:t>pi(x’) &lt; pi(x): accept with probability pi(</a:t>
            </a:r>
            <a:r>
              <a:rPr lang="en-US" sz="2000" dirty="0"/>
              <a:t>x’</a:t>
            </a:r>
            <a:r>
              <a:rPr lang="en-US" sz="2000" dirty="0">
                <a:solidFill>
                  <a:srgbClr val="000000"/>
                </a:solidFill>
              </a:rPr>
              <a:t>)/pi(x)</a:t>
            </a:r>
          </a:p>
          <a:p>
            <a:r>
              <a:rPr lang="en-US" sz="2000" dirty="0">
                <a:solidFill>
                  <a:srgbClr val="000000"/>
                </a:solidFill>
              </a:rPr>
              <a:t>Coin toss with p = pi(</a:t>
            </a:r>
            <a:r>
              <a:rPr lang="en-US" sz="2000" dirty="0"/>
              <a:t>x’</a:t>
            </a:r>
            <a:r>
              <a:rPr lang="en-US" sz="2000" dirty="0">
                <a:solidFill>
                  <a:srgbClr val="000000"/>
                </a:solidFill>
              </a:rPr>
              <a:t>)/pi(x) = 0.5; tail; reject </a:t>
            </a:r>
            <a:r>
              <a:rPr lang="en-US" sz="2000" dirty="0"/>
              <a:t>x’</a:t>
            </a:r>
            <a:endParaRPr lang="en-US" sz="2000" dirty="0">
              <a:solidFill>
                <a:srgbClr val="000000"/>
              </a:solidFill>
            </a:endParaRPr>
          </a:p>
          <a:p>
            <a:endParaRPr lang="en-US" sz="2000" dirty="0">
              <a:solidFill>
                <a:srgbClr val="FF0000"/>
              </a:solidFill>
            </a:endParaRPr>
          </a:p>
          <a:p>
            <a:r>
              <a:rPr lang="en-US" sz="2000" dirty="0">
                <a:solidFill>
                  <a:srgbClr val="FF0000"/>
                </a:solidFill>
              </a:rPr>
              <a:t>1st sample of p(x) is 6</a:t>
            </a:r>
          </a:p>
        </p:txBody>
      </p:sp>
      <p:sp>
        <p:nvSpPr>
          <p:cNvPr id="2" name="Title 1"/>
          <p:cNvSpPr>
            <a:spLocks noGrp="1"/>
          </p:cNvSpPr>
          <p:nvPr>
            <p:ph type="title"/>
          </p:nvPr>
        </p:nvSpPr>
        <p:spPr/>
        <p:txBody>
          <a:bodyPr>
            <a:normAutofit/>
          </a:bodyPr>
          <a:lstStyle/>
          <a:p>
            <a:r>
              <a:rPr lang="en-US" sz="3400" dirty="0"/>
              <a:t>10 iterations of Biased Dice Example</a:t>
            </a:r>
          </a:p>
        </p:txBody>
      </p:sp>
      <p:pic>
        <p:nvPicPr>
          <p:cNvPr id="11" name="Picture 10" descr="true_distributi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5558" y="1417638"/>
            <a:ext cx="2547517" cy="1980000"/>
          </a:xfrm>
          <a:prstGeom prst="rect">
            <a:avLst/>
          </a:prstGeom>
        </p:spPr>
      </p:pic>
      <p:pic>
        <p:nvPicPr>
          <p:cNvPr id="15" name="Picture 1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6315" y="3489891"/>
            <a:ext cx="152400" cy="152400"/>
          </a:xfrm>
          <a:prstGeom prst="rect">
            <a:avLst/>
          </a:prstGeom>
        </p:spPr>
      </p:pic>
      <p:sp>
        <p:nvSpPr>
          <p:cNvPr id="17" name="TextBox 16"/>
          <p:cNvSpPr txBox="1"/>
          <p:nvPr/>
        </p:nvSpPr>
        <p:spPr>
          <a:xfrm rot="5400000">
            <a:off x="1935313" y="3235986"/>
            <a:ext cx="467997" cy="584776"/>
          </a:xfrm>
          <a:prstGeom prst="rect">
            <a:avLst/>
          </a:prstGeom>
          <a:noFill/>
        </p:spPr>
        <p:txBody>
          <a:bodyPr wrap="none" rtlCol="0">
            <a:spAutoFit/>
          </a:bodyPr>
          <a:lstStyle/>
          <a:p>
            <a:r>
              <a:rPr lang="en-US" sz="3200" dirty="0"/>
              <a:t>… </a:t>
            </a:r>
          </a:p>
        </p:txBody>
      </p:sp>
      <p:sp>
        <p:nvSpPr>
          <p:cNvPr id="19" name="TextBox 18"/>
          <p:cNvSpPr txBox="1"/>
          <p:nvPr/>
        </p:nvSpPr>
        <p:spPr>
          <a:xfrm>
            <a:off x="5522456" y="6365464"/>
            <a:ext cx="3615480" cy="369332"/>
          </a:xfrm>
          <a:prstGeom prst="rect">
            <a:avLst/>
          </a:prstGeom>
          <a:noFill/>
        </p:spPr>
        <p:txBody>
          <a:bodyPr wrap="none" rtlCol="0">
            <a:spAutoFit/>
          </a:bodyPr>
          <a:lstStyle/>
          <a:p>
            <a:r>
              <a:rPr lang="en-US" dirty="0">
                <a:solidFill>
                  <a:srgbClr val="0000FF"/>
                </a:solidFill>
              </a:rPr>
              <a:t>See </a:t>
            </a:r>
            <a:r>
              <a:rPr lang="en-US" dirty="0" err="1">
                <a:solidFill>
                  <a:srgbClr val="0000FF"/>
                </a:solidFill>
              </a:rPr>
              <a:t>MetropolisBiasedDice.m</a:t>
            </a:r>
            <a:r>
              <a:rPr lang="en-US" dirty="0">
                <a:solidFill>
                  <a:srgbClr val="0000FF"/>
                </a:solidFill>
              </a:rPr>
              <a:t> on IVLE</a:t>
            </a:r>
          </a:p>
        </p:txBody>
      </p:sp>
      <p:pic>
        <p:nvPicPr>
          <p:cNvPr id="9" name="Picture 8"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1547" y="1989823"/>
            <a:ext cx="558800" cy="304800"/>
          </a:xfrm>
          <a:prstGeom prst="rect">
            <a:avLst/>
          </a:prstGeom>
        </p:spPr>
      </p:pic>
    </p:spTree>
    <p:extLst>
      <p:ext uri="{BB962C8B-B14F-4D97-AF65-F5344CB8AC3E}">
        <p14:creationId xmlns:p14="http://schemas.microsoft.com/office/powerpoint/2010/main" val="318264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Repeat 1000 times to get 1000 samples</a:t>
            </a:r>
          </a:p>
        </p:txBody>
      </p:sp>
      <p:pic>
        <p:nvPicPr>
          <p:cNvPr id="11" name="Picture 10" descr="true_distributi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500" y="1892271"/>
            <a:ext cx="2547517" cy="1980000"/>
          </a:xfrm>
          <a:prstGeom prst="rect">
            <a:avLst/>
          </a:prstGeom>
        </p:spPr>
      </p:pic>
      <p:pic>
        <p:nvPicPr>
          <p:cNvPr id="15" name="Picture 1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1257" y="3964524"/>
            <a:ext cx="152400" cy="152400"/>
          </a:xfrm>
          <a:prstGeom prst="rect">
            <a:avLst/>
          </a:prstGeom>
        </p:spPr>
      </p:pic>
      <p:pic>
        <p:nvPicPr>
          <p:cNvPr id="4" name="Picture 3" descr="empirical_distribution.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9282" y="1892271"/>
            <a:ext cx="2547517" cy="1980000"/>
          </a:xfrm>
          <a:prstGeom prst="rect">
            <a:avLst/>
          </a:prstGeom>
        </p:spPr>
      </p:pic>
      <p:pic>
        <p:nvPicPr>
          <p:cNvPr id="10" name="Picture 9"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4120" y="3964524"/>
            <a:ext cx="152400" cy="152400"/>
          </a:xfrm>
          <a:prstGeom prst="rect">
            <a:avLst/>
          </a:prstGeom>
        </p:spPr>
      </p:pic>
      <p:sp>
        <p:nvSpPr>
          <p:cNvPr id="5" name="TextBox 4"/>
          <p:cNvSpPr txBox="1"/>
          <p:nvPr/>
        </p:nvSpPr>
        <p:spPr>
          <a:xfrm>
            <a:off x="1728841" y="1490673"/>
            <a:ext cx="1776147" cy="369332"/>
          </a:xfrm>
          <a:prstGeom prst="rect">
            <a:avLst/>
          </a:prstGeom>
          <a:noFill/>
        </p:spPr>
        <p:txBody>
          <a:bodyPr wrap="none" rtlCol="0">
            <a:spAutoFit/>
          </a:bodyPr>
          <a:lstStyle/>
          <a:p>
            <a:r>
              <a:rPr lang="en-US" dirty="0"/>
              <a:t>True Distribution</a:t>
            </a:r>
          </a:p>
        </p:txBody>
      </p:sp>
      <p:sp>
        <p:nvSpPr>
          <p:cNvPr id="13" name="TextBox 12"/>
          <p:cNvSpPr txBox="1"/>
          <p:nvPr/>
        </p:nvSpPr>
        <p:spPr>
          <a:xfrm>
            <a:off x="4627576" y="1490673"/>
            <a:ext cx="3919237" cy="369332"/>
          </a:xfrm>
          <a:prstGeom prst="rect">
            <a:avLst/>
          </a:prstGeom>
          <a:noFill/>
        </p:spPr>
        <p:txBody>
          <a:bodyPr wrap="none" rtlCol="0">
            <a:spAutoFit/>
          </a:bodyPr>
          <a:lstStyle/>
          <a:p>
            <a:r>
              <a:rPr lang="en-US" dirty="0"/>
              <a:t>Empirical Histogram from 1000 samples</a:t>
            </a:r>
          </a:p>
        </p:txBody>
      </p:sp>
      <p:sp>
        <p:nvSpPr>
          <p:cNvPr id="14" name="TextBox 13"/>
          <p:cNvSpPr txBox="1"/>
          <p:nvPr/>
        </p:nvSpPr>
        <p:spPr>
          <a:xfrm>
            <a:off x="5522456" y="6365464"/>
            <a:ext cx="3615480" cy="369332"/>
          </a:xfrm>
          <a:prstGeom prst="rect">
            <a:avLst/>
          </a:prstGeom>
          <a:noFill/>
        </p:spPr>
        <p:txBody>
          <a:bodyPr wrap="none" rtlCol="0">
            <a:spAutoFit/>
          </a:bodyPr>
          <a:lstStyle/>
          <a:p>
            <a:r>
              <a:rPr lang="en-US" dirty="0">
                <a:solidFill>
                  <a:srgbClr val="0000FF"/>
                </a:solidFill>
              </a:rPr>
              <a:t>See </a:t>
            </a:r>
            <a:r>
              <a:rPr lang="en-US" dirty="0" err="1">
                <a:solidFill>
                  <a:srgbClr val="0000FF"/>
                </a:solidFill>
              </a:rPr>
              <a:t>MetropolisBiasedDice.m</a:t>
            </a:r>
            <a:r>
              <a:rPr lang="en-US" dirty="0">
                <a:solidFill>
                  <a:srgbClr val="0000FF"/>
                </a:solidFill>
              </a:rPr>
              <a:t> on IVLE</a:t>
            </a:r>
          </a:p>
        </p:txBody>
      </p:sp>
      <p:pic>
        <p:nvPicPr>
          <p:cNvPr id="17" name="Picture 16"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5251" y="2673588"/>
            <a:ext cx="558800" cy="304800"/>
          </a:xfrm>
          <a:prstGeom prst="rect">
            <a:avLst/>
          </a:prstGeom>
        </p:spPr>
      </p:pic>
      <p:pic>
        <p:nvPicPr>
          <p:cNvPr id="18" name="Picture 17"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8176" y="2673588"/>
            <a:ext cx="558800" cy="304800"/>
          </a:xfrm>
          <a:prstGeom prst="rect">
            <a:avLst/>
          </a:prstGeom>
        </p:spPr>
      </p:pic>
    </p:spTree>
    <p:extLst>
      <p:ext uri="{BB962C8B-B14F-4D97-AF65-F5344CB8AC3E}">
        <p14:creationId xmlns:p14="http://schemas.microsoft.com/office/powerpoint/2010/main" val="1728851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Repeat 1000 times to get 1000 samples</a:t>
            </a:r>
          </a:p>
        </p:txBody>
      </p:sp>
      <p:pic>
        <p:nvPicPr>
          <p:cNvPr id="11" name="Picture 10" descr="true_distributi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500" y="1892271"/>
            <a:ext cx="2547517" cy="1980000"/>
          </a:xfrm>
          <a:prstGeom prst="rect">
            <a:avLst/>
          </a:prstGeom>
        </p:spPr>
      </p:pic>
      <p:pic>
        <p:nvPicPr>
          <p:cNvPr id="15" name="Picture 1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1257" y="3964524"/>
            <a:ext cx="152400" cy="152400"/>
          </a:xfrm>
          <a:prstGeom prst="rect">
            <a:avLst/>
          </a:prstGeom>
        </p:spPr>
      </p:pic>
      <p:pic>
        <p:nvPicPr>
          <p:cNvPr id="4" name="Picture 3" descr="empirical_distribution.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9282" y="1892271"/>
            <a:ext cx="2547517" cy="1980000"/>
          </a:xfrm>
          <a:prstGeom prst="rect">
            <a:avLst/>
          </a:prstGeom>
        </p:spPr>
      </p:pic>
      <p:pic>
        <p:nvPicPr>
          <p:cNvPr id="10" name="Picture 9"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4120" y="3964524"/>
            <a:ext cx="152400" cy="152400"/>
          </a:xfrm>
          <a:prstGeom prst="rect">
            <a:avLst/>
          </a:prstGeom>
        </p:spPr>
      </p:pic>
      <p:sp>
        <p:nvSpPr>
          <p:cNvPr id="5" name="TextBox 4"/>
          <p:cNvSpPr txBox="1"/>
          <p:nvPr/>
        </p:nvSpPr>
        <p:spPr>
          <a:xfrm>
            <a:off x="1728841" y="1490673"/>
            <a:ext cx="1776147" cy="369332"/>
          </a:xfrm>
          <a:prstGeom prst="rect">
            <a:avLst/>
          </a:prstGeom>
          <a:noFill/>
        </p:spPr>
        <p:txBody>
          <a:bodyPr wrap="none" rtlCol="0">
            <a:spAutoFit/>
          </a:bodyPr>
          <a:lstStyle/>
          <a:p>
            <a:r>
              <a:rPr lang="en-US" dirty="0"/>
              <a:t>True Distribution</a:t>
            </a:r>
          </a:p>
        </p:txBody>
      </p:sp>
      <p:sp>
        <p:nvSpPr>
          <p:cNvPr id="14" name="TextBox 13"/>
          <p:cNvSpPr txBox="1"/>
          <p:nvPr/>
        </p:nvSpPr>
        <p:spPr>
          <a:xfrm>
            <a:off x="5522456" y="6365464"/>
            <a:ext cx="3615480" cy="369332"/>
          </a:xfrm>
          <a:prstGeom prst="rect">
            <a:avLst/>
          </a:prstGeom>
          <a:noFill/>
        </p:spPr>
        <p:txBody>
          <a:bodyPr wrap="none" rtlCol="0">
            <a:spAutoFit/>
          </a:bodyPr>
          <a:lstStyle/>
          <a:p>
            <a:r>
              <a:rPr lang="en-US" dirty="0">
                <a:solidFill>
                  <a:srgbClr val="0000FF"/>
                </a:solidFill>
              </a:rPr>
              <a:t>See </a:t>
            </a:r>
            <a:r>
              <a:rPr lang="en-US" dirty="0" err="1">
                <a:solidFill>
                  <a:srgbClr val="0000FF"/>
                </a:solidFill>
              </a:rPr>
              <a:t>MetropolisBiasedDice.m</a:t>
            </a:r>
            <a:r>
              <a:rPr lang="en-US" dirty="0">
                <a:solidFill>
                  <a:srgbClr val="0000FF"/>
                </a:solidFill>
              </a:rPr>
              <a:t> on IVLE</a:t>
            </a:r>
          </a:p>
        </p:txBody>
      </p:sp>
      <p:pic>
        <p:nvPicPr>
          <p:cNvPr id="17" name="Picture 16"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5251" y="2673588"/>
            <a:ext cx="558800" cy="304800"/>
          </a:xfrm>
          <a:prstGeom prst="rect">
            <a:avLst/>
          </a:prstGeom>
        </p:spPr>
      </p:pic>
      <p:pic>
        <p:nvPicPr>
          <p:cNvPr id="18" name="Picture 17"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8176" y="2673588"/>
            <a:ext cx="558800" cy="304800"/>
          </a:xfrm>
          <a:prstGeom prst="rect">
            <a:avLst/>
          </a:prstGeom>
        </p:spPr>
      </p:pic>
      <p:pic>
        <p:nvPicPr>
          <p:cNvPr id="3" name="Picture 2"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763" y="4164289"/>
            <a:ext cx="8496000" cy="2201175"/>
          </a:xfrm>
          <a:prstGeom prst="rect">
            <a:avLst/>
          </a:prstGeom>
        </p:spPr>
      </p:pic>
      <p:sp>
        <p:nvSpPr>
          <p:cNvPr id="16" name="TextBox 15"/>
          <p:cNvSpPr txBox="1"/>
          <p:nvPr/>
        </p:nvSpPr>
        <p:spPr>
          <a:xfrm>
            <a:off x="4627576" y="1490673"/>
            <a:ext cx="3919237" cy="369332"/>
          </a:xfrm>
          <a:prstGeom prst="rect">
            <a:avLst/>
          </a:prstGeom>
          <a:noFill/>
        </p:spPr>
        <p:txBody>
          <a:bodyPr wrap="none" rtlCol="0">
            <a:spAutoFit/>
          </a:bodyPr>
          <a:lstStyle/>
          <a:p>
            <a:r>
              <a:rPr lang="en-US" dirty="0"/>
              <a:t>Empirical Histogram from 1000 samples</a:t>
            </a:r>
          </a:p>
        </p:txBody>
      </p:sp>
    </p:spTree>
    <p:extLst>
      <p:ext uri="{BB962C8B-B14F-4D97-AF65-F5344CB8AC3E}">
        <p14:creationId xmlns:p14="http://schemas.microsoft.com/office/powerpoint/2010/main" val="44477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763" y="1417638"/>
            <a:ext cx="8640000" cy="2217600"/>
          </a:xfrm>
          <a:prstGeom prst="rect">
            <a:avLst/>
          </a:prstGeom>
        </p:spPr>
      </p:pic>
      <p:sp>
        <p:nvSpPr>
          <p:cNvPr id="2" name="Title 1"/>
          <p:cNvSpPr>
            <a:spLocks noGrp="1"/>
          </p:cNvSpPr>
          <p:nvPr>
            <p:ph type="title"/>
          </p:nvPr>
        </p:nvSpPr>
        <p:spPr/>
        <p:txBody>
          <a:bodyPr>
            <a:normAutofit/>
          </a:bodyPr>
          <a:lstStyle/>
          <a:p>
            <a:r>
              <a:rPr lang="en-US" sz="3400" dirty="0"/>
              <a:t>Recap (1)</a:t>
            </a:r>
          </a:p>
        </p:txBody>
      </p:sp>
      <p:graphicFrame>
        <p:nvGraphicFramePr>
          <p:cNvPr id="10" name="Table 9"/>
          <p:cNvGraphicFramePr>
            <a:graphicFrameLocks noGrp="1"/>
          </p:cNvGraphicFramePr>
          <p:nvPr>
            <p:extLst>
              <p:ext uri="{D42A27DB-BD31-4B8C-83A1-F6EECF244321}">
                <p14:modId xmlns:p14="http://schemas.microsoft.com/office/powerpoint/2010/main" val="116981562"/>
              </p:ext>
            </p:extLst>
          </p:nvPr>
        </p:nvGraphicFramePr>
        <p:xfrm>
          <a:off x="5165596" y="4349859"/>
          <a:ext cx="2684874" cy="1371600"/>
        </p:xfrm>
        <a:graphic>
          <a:graphicData uri="http://schemas.openxmlformats.org/drawingml/2006/table">
            <a:tbl>
              <a:tblPr firstRow="1" bandRow="1">
                <a:tableStyleId>{5940675A-B579-460E-94D1-54222C63F5DA}</a:tableStyleId>
              </a:tblPr>
              <a:tblGrid>
                <a:gridCol w="894958">
                  <a:extLst>
                    <a:ext uri="{9D8B030D-6E8A-4147-A177-3AD203B41FA5}">
                      <a16:colId xmlns:a16="http://schemas.microsoft.com/office/drawing/2014/main" val="20000"/>
                    </a:ext>
                  </a:extLst>
                </a:gridCol>
                <a:gridCol w="894958">
                  <a:extLst>
                    <a:ext uri="{9D8B030D-6E8A-4147-A177-3AD203B41FA5}">
                      <a16:colId xmlns:a16="http://schemas.microsoft.com/office/drawing/2014/main" val="20001"/>
                    </a:ext>
                  </a:extLst>
                </a:gridCol>
                <a:gridCol w="894958">
                  <a:extLst>
                    <a:ext uri="{9D8B030D-6E8A-4147-A177-3AD203B41FA5}">
                      <a16:colId xmlns:a16="http://schemas.microsoft.com/office/drawing/2014/main" val="20002"/>
                    </a:ext>
                  </a:extLst>
                </a:gridCol>
              </a:tblGrid>
              <a:tr h="370840">
                <a:tc>
                  <a:txBody>
                    <a:bodyPr/>
                    <a:lstStyle/>
                    <a:p>
                      <a:pPr algn="ctr"/>
                      <a:r>
                        <a:rPr lang="en-US" sz="2400" dirty="0">
                          <a:solidFill>
                            <a:srgbClr val="FF0000"/>
                          </a:solidFill>
                        </a:rPr>
                        <a:t>0.9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solidFill>
                            <a:srgbClr val="FF0000"/>
                          </a:solidFill>
                        </a:rPr>
                        <a:t>0.075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solidFill>
                            <a:srgbClr val="FF0000"/>
                          </a:solidFill>
                        </a:rPr>
                        <a:t>0.025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sz="2400" dirty="0">
                          <a:solidFill>
                            <a:srgbClr val="0000FF"/>
                          </a:solidFill>
                        </a:rPr>
                        <a:t>0.15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solidFill>
                            <a:srgbClr val="0000FF"/>
                          </a:solidFill>
                        </a:rPr>
                        <a:t>0.8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solidFill>
                            <a:srgbClr val="0000FF"/>
                          </a:solidFill>
                        </a:rPr>
                        <a:t>0.05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sz="2400" dirty="0">
                          <a:solidFill>
                            <a:srgbClr val="00FF00"/>
                          </a:solidFill>
                        </a:rPr>
                        <a:t>0.25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solidFill>
                            <a:srgbClr val="00FF00"/>
                          </a:solidFill>
                        </a:rPr>
                        <a:t>0.25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solidFill>
                            <a:srgbClr val="00FF00"/>
                          </a:solidFill>
                        </a:rPr>
                        <a:t>0.5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11" name="Picture 10"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8721" y="4398697"/>
            <a:ext cx="152400" cy="1371600"/>
          </a:xfrm>
          <a:prstGeom prst="rect">
            <a:avLst/>
          </a:prstGeom>
        </p:spPr>
      </p:pic>
      <p:pic>
        <p:nvPicPr>
          <p:cNvPr id="12" name="Picture 11"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9093" y="4398697"/>
            <a:ext cx="152400" cy="1371600"/>
          </a:xfrm>
          <a:prstGeom prst="rect">
            <a:avLst/>
          </a:prstGeom>
        </p:spPr>
      </p:pic>
      <p:pic>
        <p:nvPicPr>
          <p:cNvPr id="13" name="Picture 12"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9352" y="4915478"/>
            <a:ext cx="4032002" cy="324000"/>
          </a:xfrm>
          <a:prstGeom prst="rect">
            <a:avLst/>
          </a:prstGeom>
        </p:spPr>
      </p:pic>
      <p:pic>
        <p:nvPicPr>
          <p:cNvPr id="18" name="Picture 17" descr="latex-image-1.pdf"/>
          <p:cNvPicPr>
            <a:picLocks/>
          </p:cNvPicPr>
          <p:nvPr/>
        </p:nvPicPr>
        <p:blipFill>
          <a:blip r:embed="rId7">
            <a:extLst>
              <a:ext uri="{28A0092B-C50C-407E-A947-70E740481C1C}">
                <a14:useLocalDpi xmlns:a14="http://schemas.microsoft.com/office/drawing/2010/main" val="0"/>
              </a:ext>
            </a:extLst>
          </a:blip>
          <a:stretch>
            <a:fillRect/>
          </a:stretch>
        </p:blipFill>
        <p:spPr>
          <a:xfrm rot="16200000">
            <a:off x="5371122" y="1734004"/>
            <a:ext cx="254000" cy="1439998"/>
          </a:xfrm>
          <a:prstGeom prst="rect">
            <a:avLst/>
          </a:prstGeom>
        </p:spPr>
      </p:pic>
      <p:pic>
        <p:nvPicPr>
          <p:cNvPr id="19" name="Picture 18" descr="latex-image-1.pdf"/>
          <p:cNvPicPr>
            <a:picLocks/>
          </p:cNvPicPr>
          <p:nvPr/>
        </p:nvPicPr>
        <p:blipFill>
          <a:blip r:embed="rId7">
            <a:extLst>
              <a:ext uri="{28A0092B-C50C-407E-A947-70E740481C1C}">
                <a14:useLocalDpi xmlns:a14="http://schemas.microsoft.com/office/drawing/2010/main" val="0"/>
              </a:ext>
            </a:extLst>
          </a:blip>
          <a:stretch>
            <a:fillRect/>
          </a:stretch>
        </p:blipFill>
        <p:spPr>
          <a:xfrm rot="16200000">
            <a:off x="7474365" y="1734003"/>
            <a:ext cx="254000" cy="1439998"/>
          </a:xfrm>
          <a:prstGeom prst="rect">
            <a:avLst/>
          </a:prstGeom>
        </p:spPr>
      </p:pic>
      <p:sp>
        <p:nvSpPr>
          <p:cNvPr id="20" name="TextBox 19"/>
          <p:cNvSpPr txBox="1"/>
          <p:nvPr/>
        </p:nvSpPr>
        <p:spPr>
          <a:xfrm>
            <a:off x="5164208" y="2539849"/>
            <a:ext cx="659155" cy="369332"/>
          </a:xfrm>
          <a:prstGeom prst="rect">
            <a:avLst/>
          </a:prstGeom>
          <a:noFill/>
        </p:spPr>
        <p:txBody>
          <a:bodyPr wrap="none" rtlCol="0">
            <a:spAutoFit/>
          </a:bodyPr>
          <a:lstStyle/>
          <a:p>
            <a:r>
              <a:rPr lang="en-US" dirty="0">
                <a:solidFill>
                  <a:srgbClr val="0000FF"/>
                </a:solidFill>
              </a:rPr>
              <a:t>PAST</a:t>
            </a:r>
          </a:p>
        </p:txBody>
      </p:sp>
      <p:sp>
        <p:nvSpPr>
          <p:cNvPr id="21" name="TextBox 20"/>
          <p:cNvSpPr txBox="1"/>
          <p:nvPr/>
        </p:nvSpPr>
        <p:spPr>
          <a:xfrm>
            <a:off x="7150908" y="2539849"/>
            <a:ext cx="937464" cy="369332"/>
          </a:xfrm>
          <a:prstGeom prst="rect">
            <a:avLst/>
          </a:prstGeom>
          <a:noFill/>
        </p:spPr>
        <p:txBody>
          <a:bodyPr wrap="none" rtlCol="0">
            <a:spAutoFit/>
          </a:bodyPr>
          <a:lstStyle/>
          <a:p>
            <a:r>
              <a:rPr lang="en-US" dirty="0">
                <a:solidFill>
                  <a:srgbClr val="FF0000"/>
                </a:solidFill>
              </a:rPr>
              <a:t>FUTURE</a:t>
            </a:r>
          </a:p>
        </p:txBody>
      </p:sp>
    </p:spTree>
    <p:extLst>
      <p:ext uri="{BB962C8B-B14F-4D97-AF65-F5344CB8AC3E}">
        <p14:creationId xmlns:p14="http://schemas.microsoft.com/office/powerpoint/2010/main" val="2113598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Why do we want to sample from p(x | y)?</a:t>
            </a:r>
          </a:p>
        </p:txBody>
      </p:sp>
      <p:pic>
        <p:nvPicPr>
          <p:cNvPr id="5" name="Picture 4" descr="latex-image-1.pdf"/>
          <p:cNvPicPr>
            <a:picLocks noChangeAspect="1"/>
          </p:cNvPicPr>
          <p:nvPr/>
        </p:nvPicPr>
        <p:blipFill rotWithShape="1">
          <a:blip r:embed="rId3">
            <a:extLst>
              <a:ext uri="{28A0092B-C50C-407E-A947-70E740481C1C}">
                <a14:useLocalDpi xmlns:a14="http://schemas.microsoft.com/office/drawing/2010/main" val="0"/>
              </a:ext>
            </a:extLst>
          </a:blip>
          <a:srcRect b="54158"/>
          <a:stretch/>
        </p:blipFill>
        <p:spPr>
          <a:xfrm>
            <a:off x="406800" y="1632824"/>
            <a:ext cx="8280000" cy="1835433"/>
          </a:xfrm>
          <a:prstGeom prst="rect">
            <a:avLst/>
          </a:prstGeom>
        </p:spPr>
      </p:pic>
    </p:spTree>
    <p:extLst>
      <p:ext uri="{BB962C8B-B14F-4D97-AF65-F5344CB8AC3E}">
        <p14:creationId xmlns:p14="http://schemas.microsoft.com/office/powerpoint/2010/main" val="3333792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Why do we want to sample from p(x | y)?</a:t>
            </a:r>
          </a:p>
        </p:txBody>
      </p:sp>
      <p:pic>
        <p:nvPicPr>
          <p:cNvPr id="5" name="Picture 4" descr="latex-image-1.pdf"/>
          <p:cNvPicPr>
            <a:picLocks noChangeAspect="1"/>
          </p:cNvPicPr>
          <p:nvPr/>
        </p:nvPicPr>
        <p:blipFill rotWithShape="1">
          <a:blip r:embed="rId3">
            <a:extLst>
              <a:ext uri="{28A0092B-C50C-407E-A947-70E740481C1C}">
                <a14:useLocalDpi xmlns:a14="http://schemas.microsoft.com/office/drawing/2010/main" val="0"/>
              </a:ext>
            </a:extLst>
          </a:blip>
          <a:srcRect b="18350"/>
          <a:stretch/>
        </p:blipFill>
        <p:spPr>
          <a:xfrm>
            <a:off x="406800" y="1632824"/>
            <a:ext cx="8280000" cy="3269161"/>
          </a:xfrm>
          <a:prstGeom prst="rect">
            <a:avLst/>
          </a:prstGeom>
        </p:spPr>
      </p:pic>
    </p:spTree>
    <p:extLst>
      <p:ext uri="{BB962C8B-B14F-4D97-AF65-F5344CB8AC3E}">
        <p14:creationId xmlns:p14="http://schemas.microsoft.com/office/powerpoint/2010/main" val="4160223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800" y="1632824"/>
            <a:ext cx="8280000" cy="4003868"/>
          </a:xfrm>
          <a:prstGeom prst="rect">
            <a:avLst/>
          </a:prstGeom>
        </p:spPr>
      </p:pic>
      <p:sp>
        <p:nvSpPr>
          <p:cNvPr id="2" name="Title 1"/>
          <p:cNvSpPr>
            <a:spLocks noGrp="1"/>
          </p:cNvSpPr>
          <p:nvPr>
            <p:ph type="title"/>
          </p:nvPr>
        </p:nvSpPr>
        <p:spPr/>
        <p:txBody>
          <a:bodyPr>
            <a:normAutofit/>
          </a:bodyPr>
          <a:lstStyle/>
          <a:p>
            <a:r>
              <a:rPr lang="en-US" sz="3400" dirty="0"/>
              <a:t>Why do we want to sample from p(x | y)?</a:t>
            </a:r>
          </a:p>
        </p:txBody>
      </p:sp>
    </p:spTree>
    <p:extLst>
      <p:ext uri="{BB962C8B-B14F-4D97-AF65-F5344CB8AC3E}">
        <p14:creationId xmlns:p14="http://schemas.microsoft.com/office/powerpoint/2010/main" val="4097899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Why do we want to sample from p(x | y)?</a:t>
            </a:r>
          </a:p>
        </p:txBody>
      </p:sp>
      <p:pic>
        <p:nvPicPr>
          <p:cNvPr id="5" name="Picture 4" descr="latex-image-1.pdf"/>
          <p:cNvPicPr>
            <a:picLocks noChangeAspect="1"/>
          </p:cNvPicPr>
          <p:nvPr/>
        </p:nvPicPr>
        <p:blipFill rotWithShape="1">
          <a:blip r:embed="rId3">
            <a:extLst>
              <a:ext uri="{28A0092B-C50C-407E-A947-70E740481C1C}">
                <a14:useLocalDpi xmlns:a14="http://schemas.microsoft.com/office/drawing/2010/main" val="0"/>
              </a:ext>
            </a:extLst>
          </a:blip>
          <a:srcRect b="90733"/>
          <a:stretch/>
        </p:blipFill>
        <p:spPr>
          <a:xfrm>
            <a:off x="406800" y="1417639"/>
            <a:ext cx="8280000" cy="432330"/>
          </a:xfrm>
          <a:prstGeom prst="rect">
            <a:avLst/>
          </a:prstGeom>
        </p:spPr>
      </p:pic>
    </p:spTree>
    <p:extLst>
      <p:ext uri="{BB962C8B-B14F-4D97-AF65-F5344CB8AC3E}">
        <p14:creationId xmlns:p14="http://schemas.microsoft.com/office/powerpoint/2010/main" val="2616562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Why do we want to sample from p(x | y)?</a:t>
            </a:r>
          </a:p>
        </p:txBody>
      </p:sp>
      <p:pic>
        <p:nvPicPr>
          <p:cNvPr id="5" name="Picture 4" descr="latex-image-1.pdf"/>
          <p:cNvPicPr>
            <a:picLocks noChangeAspect="1"/>
          </p:cNvPicPr>
          <p:nvPr/>
        </p:nvPicPr>
        <p:blipFill rotWithShape="1">
          <a:blip r:embed="rId3">
            <a:extLst>
              <a:ext uri="{28A0092B-C50C-407E-A947-70E740481C1C}">
                <a14:useLocalDpi xmlns:a14="http://schemas.microsoft.com/office/drawing/2010/main" val="0"/>
              </a:ext>
            </a:extLst>
          </a:blip>
          <a:srcRect b="77983"/>
          <a:stretch/>
        </p:blipFill>
        <p:spPr>
          <a:xfrm>
            <a:off x="406800" y="1417639"/>
            <a:ext cx="8280000" cy="1027112"/>
          </a:xfrm>
          <a:prstGeom prst="rect">
            <a:avLst/>
          </a:prstGeom>
        </p:spPr>
      </p:pic>
    </p:spTree>
    <p:extLst>
      <p:ext uri="{BB962C8B-B14F-4D97-AF65-F5344CB8AC3E}">
        <p14:creationId xmlns:p14="http://schemas.microsoft.com/office/powerpoint/2010/main" val="2051794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Why do we want to sample from p(x | y)?</a:t>
            </a:r>
          </a:p>
        </p:txBody>
      </p:sp>
      <p:pic>
        <p:nvPicPr>
          <p:cNvPr id="5" name="Picture 4" descr="latex-image-1.pdf"/>
          <p:cNvPicPr>
            <a:picLocks noChangeAspect="1"/>
          </p:cNvPicPr>
          <p:nvPr/>
        </p:nvPicPr>
        <p:blipFill rotWithShape="1">
          <a:blip r:embed="rId3">
            <a:extLst>
              <a:ext uri="{28A0092B-C50C-407E-A947-70E740481C1C}">
                <a14:useLocalDpi xmlns:a14="http://schemas.microsoft.com/office/drawing/2010/main" val="0"/>
              </a:ext>
            </a:extLst>
          </a:blip>
          <a:srcRect b="50078"/>
          <a:stretch/>
        </p:blipFill>
        <p:spPr>
          <a:xfrm>
            <a:off x="406800" y="1417639"/>
            <a:ext cx="8280000" cy="2328862"/>
          </a:xfrm>
          <a:prstGeom prst="rect">
            <a:avLst/>
          </a:prstGeom>
        </p:spPr>
      </p:pic>
    </p:spTree>
    <p:extLst>
      <p:ext uri="{BB962C8B-B14F-4D97-AF65-F5344CB8AC3E}">
        <p14:creationId xmlns:p14="http://schemas.microsoft.com/office/powerpoint/2010/main" val="1221404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Why do we want to sample from p(x | y)?</a:t>
            </a:r>
          </a:p>
        </p:txBody>
      </p:sp>
      <p:pic>
        <p:nvPicPr>
          <p:cNvPr id="5" name="Picture 4" descr="latex-image-1.pdf"/>
          <p:cNvPicPr>
            <a:picLocks noChangeAspect="1"/>
          </p:cNvPicPr>
          <p:nvPr/>
        </p:nvPicPr>
        <p:blipFill rotWithShape="1">
          <a:blip r:embed="rId3">
            <a:extLst>
              <a:ext uri="{28A0092B-C50C-407E-A947-70E740481C1C}">
                <a14:useLocalDpi xmlns:a14="http://schemas.microsoft.com/office/drawing/2010/main" val="0"/>
              </a:ext>
            </a:extLst>
          </a:blip>
          <a:srcRect b="30341"/>
          <a:stretch/>
        </p:blipFill>
        <p:spPr>
          <a:xfrm>
            <a:off x="406800" y="1417639"/>
            <a:ext cx="8280000" cy="3249612"/>
          </a:xfrm>
          <a:prstGeom prst="rect">
            <a:avLst/>
          </a:prstGeom>
        </p:spPr>
      </p:pic>
    </p:spTree>
    <p:extLst>
      <p:ext uri="{BB962C8B-B14F-4D97-AF65-F5344CB8AC3E}">
        <p14:creationId xmlns:p14="http://schemas.microsoft.com/office/powerpoint/2010/main" val="344889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Why do we want to sample from p(x | y)?</a:t>
            </a:r>
          </a:p>
        </p:txBody>
      </p:sp>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800" y="1417638"/>
            <a:ext cx="8280000" cy="4665015"/>
          </a:xfrm>
          <a:prstGeom prst="rect">
            <a:avLst/>
          </a:prstGeom>
        </p:spPr>
      </p:pic>
    </p:spTree>
    <p:extLst>
      <p:ext uri="{BB962C8B-B14F-4D97-AF65-F5344CB8AC3E}">
        <p14:creationId xmlns:p14="http://schemas.microsoft.com/office/powerpoint/2010/main" val="1425774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Why do we want to sample from p(x | y)?</a:t>
            </a:r>
          </a:p>
        </p:txBody>
      </p:sp>
      <p:pic>
        <p:nvPicPr>
          <p:cNvPr id="3" name="Picture 2" descr="latex-image-1.pdf"/>
          <p:cNvPicPr>
            <a:picLocks noChangeAspect="1"/>
          </p:cNvPicPr>
          <p:nvPr/>
        </p:nvPicPr>
        <p:blipFill rotWithShape="1">
          <a:blip r:embed="rId3">
            <a:extLst>
              <a:ext uri="{28A0092B-C50C-407E-A947-70E740481C1C}">
                <a14:useLocalDpi xmlns:a14="http://schemas.microsoft.com/office/drawing/2010/main" val="0"/>
              </a:ext>
            </a:extLst>
          </a:blip>
          <a:srcRect b="68852"/>
          <a:stretch/>
        </p:blipFill>
        <p:spPr>
          <a:xfrm>
            <a:off x="425450" y="1498782"/>
            <a:ext cx="8280000" cy="1438093"/>
          </a:xfrm>
          <a:prstGeom prst="rect">
            <a:avLst/>
          </a:prstGeom>
        </p:spPr>
      </p:pic>
    </p:spTree>
    <p:extLst>
      <p:ext uri="{BB962C8B-B14F-4D97-AF65-F5344CB8AC3E}">
        <p14:creationId xmlns:p14="http://schemas.microsoft.com/office/powerpoint/2010/main" val="1446978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Why do we want to sample from p(x | y)?</a:t>
            </a:r>
          </a:p>
        </p:txBody>
      </p:sp>
      <p:pic>
        <p:nvPicPr>
          <p:cNvPr id="3" name="Picture 2" descr="latex-image-1.pdf"/>
          <p:cNvPicPr>
            <a:picLocks noChangeAspect="1"/>
          </p:cNvPicPr>
          <p:nvPr/>
        </p:nvPicPr>
        <p:blipFill rotWithShape="1">
          <a:blip r:embed="rId3">
            <a:extLst>
              <a:ext uri="{28A0092B-C50C-407E-A947-70E740481C1C}">
                <a14:useLocalDpi xmlns:a14="http://schemas.microsoft.com/office/drawing/2010/main" val="0"/>
              </a:ext>
            </a:extLst>
          </a:blip>
          <a:srcRect b="38937"/>
          <a:stretch/>
        </p:blipFill>
        <p:spPr>
          <a:xfrm>
            <a:off x="425450" y="1498783"/>
            <a:ext cx="8280000" cy="2819218"/>
          </a:xfrm>
          <a:prstGeom prst="rect">
            <a:avLst/>
          </a:prstGeom>
        </p:spPr>
      </p:pic>
    </p:spTree>
    <p:extLst>
      <p:ext uri="{BB962C8B-B14F-4D97-AF65-F5344CB8AC3E}">
        <p14:creationId xmlns:p14="http://schemas.microsoft.com/office/powerpoint/2010/main" val="243057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Recap (2)</a:t>
            </a:r>
          </a:p>
        </p:txBody>
      </p:sp>
      <p:pic>
        <p:nvPicPr>
          <p:cNvPr id="12" name="Picture 11" descr="latex-image-1.pdf"/>
          <p:cNvPicPr>
            <a:picLocks noChangeAspect="1"/>
          </p:cNvPicPr>
          <p:nvPr/>
        </p:nvPicPr>
        <p:blipFill rotWithShape="1">
          <a:blip r:embed="rId3">
            <a:extLst>
              <a:ext uri="{28A0092B-C50C-407E-A947-70E740481C1C}">
                <a14:useLocalDpi xmlns:a14="http://schemas.microsoft.com/office/drawing/2010/main" val="0"/>
              </a:ext>
            </a:extLst>
          </a:blip>
          <a:srcRect b="74484"/>
          <a:stretch/>
        </p:blipFill>
        <p:spPr>
          <a:xfrm>
            <a:off x="436763" y="1263702"/>
            <a:ext cx="8280000" cy="1204861"/>
          </a:xfrm>
          <a:prstGeom prst="rect">
            <a:avLst/>
          </a:prstGeom>
        </p:spPr>
      </p:pic>
    </p:spTree>
    <p:extLst>
      <p:ext uri="{BB962C8B-B14F-4D97-AF65-F5344CB8AC3E}">
        <p14:creationId xmlns:p14="http://schemas.microsoft.com/office/powerpoint/2010/main" val="2404938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Why do we want to sample from p(x | y)?</a:t>
            </a:r>
          </a:p>
        </p:txBody>
      </p:sp>
      <p:pic>
        <p:nvPicPr>
          <p:cNvPr id="3" name="Picture 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50" y="1498782"/>
            <a:ext cx="8280000" cy="4616921"/>
          </a:xfrm>
          <a:prstGeom prst="rect">
            <a:avLst/>
          </a:prstGeom>
        </p:spPr>
      </p:pic>
    </p:spTree>
    <p:extLst>
      <p:ext uri="{BB962C8B-B14F-4D97-AF65-F5344CB8AC3E}">
        <p14:creationId xmlns:p14="http://schemas.microsoft.com/office/powerpoint/2010/main" val="3561667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0729"/>
            <a:ext cx="8229600" cy="1143000"/>
          </a:xfrm>
        </p:spPr>
        <p:txBody>
          <a:bodyPr/>
          <a:lstStyle/>
          <a:p>
            <a:r>
              <a:rPr lang="en-US" dirty="0"/>
              <a:t>Questions</a:t>
            </a:r>
          </a:p>
        </p:txBody>
      </p:sp>
    </p:spTree>
    <p:extLst>
      <p:ext uri="{BB962C8B-B14F-4D97-AF65-F5344CB8AC3E}">
        <p14:creationId xmlns:p14="http://schemas.microsoft.com/office/powerpoint/2010/main" val="628453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0729"/>
            <a:ext cx="8229600" cy="1143000"/>
          </a:xfrm>
        </p:spPr>
        <p:txBody>
          <a:bodyPr/>
          <a:lstStyle/>
          <a:p>
            <a:r>
              <a:rPr lang="en-US" dirty="0"/>
              <a:t>Why does Metropolis work?</a:t>
            </a:r>
          </a:p>
        </p:txBody>
      </p:sp>
    </p:spTree>
    <p:extLst>
      <p:ext uri="{BB962C8B-B14F-4D97-AF65-F5344CB8AC3E}">
        <p14:creationId xmlns:p14="http://schemas.microsoft.com/office/powerpoint/2010/main" val="27807305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226" y="274638"/>
            <a:ext cx="8420594" cy="1143000"/>
          </a:xfrm>
        </p:spPr>
        <p:txBody>
          <a:bodyPr>
            <a:normAutofit/>
          </a:bodyPr>
          <a:lstStyle/>
          <a:p>
            <a:r>
              <a:rPr lang="en-US" sz="3400" dirty="0"/>
              <a:t>Why does Metropolis Algorithm Work?</a:t>
            </a:r>
          </a:p>
        </p:txBody>
      </p:sp>
      <p:pic>
        <p:nvPicPr>
          <p:cNvPr id="4" name="Picture 3" descr="latex-image-1.pdf"/>
          <p:cNvPicPr>
            <a:picLocks noChangeAspect="1"/>
          </p:cNvPicPr>
          <p:nvPr/>
        </p:nvPicPr>
        <p:blipFill rotWithShape="1">
          <a:blip r:embed="rId3">
            <a:extLst>
              <a:ext uri="{28A0092B-C50C-407E-A947-70E740481C1C}">
                <a14:useLocalDpi xmlns:a14="http://schemas.microsoft.com/office/drawing/2010/main" val="0"/>
              </a:ext>
            </a:extLst>
          </a:blip>
          <a:srcRect b="7409"/>
          <a:stretch/>
        </p:blipFill>
        <p:spPr>
          <a:xfrm>
            <a:off x="436763" y="1494606"/>
            <a:ext cx="8280000" cy="4294925"/>
          </a:xfrm>
          <a:prstGeom prst="rect">
            <a:avLst/>
          </a:prstGeom>
        </p:spPr>
      </p:pic>
    </p:spTree>
    <p:extLst>
      <p:ext uri="{BB962C8B-B14F-4D97-AF65-F5344CB8AC3E}">
        <p14:creationId xmlns:p14="http://schemas.microsoft.com/office/powerpoint/2010/main" val="901338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0226" y="274638"/>
            <a:ext cx="8420594" cy="1143000"/>
          </a:xfrm>
        </p:spPr>
        <p:txBody>
          <a:bodyPr>
            <a:normAutofit/>
          </a:bodyPr>
          <a:lstStyle/>
          <a:p>
            <a:r>
              <a:rPr lang="en-US" sz="3400" dirty="0"/>
              <a:t>Why does Metropolis Algorithm Work?</a:t>
            </a:r>
          </a:p>
        </p:txBody>
      </p:sp>
      <p:pic>
        <p:nvPicPr>
          <p:cNvPr id="4" name="Picture 3" descr="latex-image-1.pdf"/>
          <p:cNvPicPr>
            <a:picLocks noChangeAspect="1"/>
          </p:cNvPicPr>
          <p:nvPr/>
        </p:nvPicPr>
        <p:blipFill rotWithShape="1">
          <a:blip r:embed="rId3">
            <a:extLst>
              <a:ext uri="{28A0092B-C50C-407E-A947-70E740481C1C}">
                <a14:useLocalDpi xmlns:a14="http://schemas.microsoft.com/office/drawing/2010/main" val="0"/>
              </a:ext>
            </a:extLst>
          </a:blip>
          <a:srcRect b="82127"/>
          <a:stretch/>
        </p:blipFill>
        <p:spPr>
          <a:xfrm>
            <a:off x="436763" y="1417638"/>
            <a:ext cx="8280000" cy="876327"/>
          </a:xfrm>
          <a:prstGeom prst="rect">
            <a:avLst/>
          </a:prstGeom>
        </p:spPr>
      </p:pic>
    </p:spTree>
    <p:extLst>
      <p:ext uri="{BB962C8B-B14F-4D97-AF65-F5344CB8AC3E}">
        <p14:creationId xmlns:p14="http://schemas.microsoft.com/office/powerpoint/2010/main" val="40786779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atex-image-1.pdf"/>
          <p:cNvPicPr>
            <a:picLocks noChangeAspect="1"/>
          </p:cNvPicPr>
          <p:nvPr/>
        </p:nvPicPr>
        <p:blipFill rotWithShape="1">
          <a:blip r:embed="rId3">
            <a:extLst>
              <a:ext uri="{28A0092B-C50C-407E-A947-70E740481C1C}">
                <a14:useLocalDpi xmlns:a14="http://schemas.microsoft.com/office/drawing/2010/main" val="0"/>
              </a:ext>
            </a:extLst>
          </a:blip>
          <a:srcRect b="41747"/>
          <a:stretch/>
        </p:blipFill>
        <p:spPr>
          <a:xfrm>
            <a:off x="436763" y="1417638"/>
            <a:ext cx="8280000" cy="2856238"/>
          </a:xfrm>
          <a:prstGeom prst="rect">
            <a:avLst/>
          </a:prstGeom>
        </p:spPr>
      </p:pic>
      <p:sp>
        <p:nvSpPr>
          <p:cNvPr id="6" name="Title 1"/>
          <p:cNvSpPr>
            <a:spLocks noGrp="1"/>
          </p:cNvSpPr>
          <p:nvPr>
            <p:ph type="title"/>
          </p:nvPr>
        </p:nvSpPr>
        <p:spPr>
          <a:xfrm>
            <a:off x="380226" y="274638"/>
            <a:ext cx="8420594" cy="1143000"/>
          </a:xfrm>
        </p:spPr>
        <p:txBody>
          <a:bodyPr>
            <a:normAutofit/>
          </a:bodyPr>
          <a:lstStyle/>
          <a:p>
            <a:r>
              <a:rPr lang="en-US" sz="3400" dirty="0"/>
              <a:t>Why does Metropolis Algorithm Work?</a:t>
            </a:r>
          </a:p>
        </p:txBody>
      </p:sp>
      <p:sp>
        <p:nvSpPr>
          <p:cNvPr id="4" name="Rectangle 3"/>
          <p:cNvSpPr/>
          <p:nvPr/>
        </p:nvSpPr>
        <p:spPr>
          <a:xfrm>
            <a:off x="3563878" y="3714491"/>
            <a:ext cx="4356256" cy="2930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9699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0226" y="274638"/>
            <a:ext cx="8420594" cy="1143000"/>
          </a:xfrm>
        </p:spPr>
        <p:txBody>
          <a:bodyPr>
            <a:normAutofit/>
          </a:bodyPr>
          <a:lstStyle/>
          <a:p>
            <a:r>
              <a:rPr lang="en-US" sz="3400" dirty="0"/>
              <a:t>Why does Metropolis Algorithm Work?</a:t>
            </a:r>
          </a:p>
        </p:txBody>
      </p:sp>
      <p:pic>
        <p:nvPicPr>
          <p:cNvPr id="4" name="Picture 3" descr="latex-image-1.pdf"/>
          <p:cNvPicPr>
            <a:picLocks noChangeAspect="1"/>
          </p:cNvPicPr>
          <p:nvPr/>
        </p:nvPicPr>
        <p:blipFill rotWithShape="1">
          <a:blip r:embed="rId3">
            <a:extLst>
              <a:ext uri="{28A0092B-C50C-407E-A947-70E740481C1C}">
                <a14:useLocalDpi xmlns:a14="http://schemas.microsoft.com/office/drawing/2010/main" val="0"/>
              </a:ext>
            </a:extLst>
          </a:blip>
          <a:srcRect b="42025"/>
          <a:stretch/>
        </p:blipFill>
        <p:spPr>
          <a:xfrm>
            <a:off x="436763" y="1417638"/>
            <a:ext cx="8280000" cy="2842583"/>
          </a:xfrm>
          <a:prstGeom prst="rect">
            <a:avLst/>
          </a:prstGeom>
        </p:spPr>
      </p:pic>
    </p:spTree>
    <p:extLst>
      <p:ext uri="{BB962C8B-B14F-4D97-AF65-F5344CB8AC3E}">
        <p14:creationId xmlns:p14="http://schemas.microsoft.com/office/powerpoint/2010/main" val="2372331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0226" y="274638"/>
            <a:ext cx="8420594" cy="1143000"/>
          </a:xfrm>
        </p:spPr>
        <p:txBody>
          <a:bodyPr>
            <a:normAutofit/>
          </a:bodyPr>
          <a:lstStyle/>
          <a:p>
            <a:r>
              <a:rPr lang="en-US" sz="3400" dirty="0"/>
              <a:t>Why does Metropolis Algorithm Work?</a:t>
            </a:r>
          </a:p>
        </p:txBody>
      </p:sp>
      <p:pic>
        <p:nvPicPr>
          <p:cNvPr id="7" name="Picture 6" descr="latex-image-1.pdf"/>
          <p:cNvPicPr>
            <a:picLocks noChangeAspect="1"/>
          </p:cNvPicPr>
          <p:nvPr/>
        </p:nvPicPr>
        <p:blipFill rotWithShape="1">
          <a:blip r:embed="rId3">
            <a:extLst>
              <a:ext uri="{28A0092B-C50C-407E-A947-70E740481C1C}">
                <a14:useLocalDpi xmlns:a14="http://schemas.microsoft.com/office/drawing/2010/main" val="0"/>
              </a:ext>
            </a:extLst>
          </a:blip>
          <a:srcRect b="17797"/>
          <a:stretch/>
        </p:blipFill>
        <p:spPr>
          <a:xfrm>
            <a:off x="436763" y="1417638"/>
            <a:ext cx="8280000" cy="4030529"/>
          </a:xfrm>
          <a:prstGeom prst="rect">
            <a:avLst/>
          </a:prstGeom>
        </p:spPr>
      </p:pic>
    </p:spTree>
    <p:extLst>
      <p:ext uri="{BB962C8B-B14F-4D97-AF65-F5344CB8AC3E}">
        <p14:creationId xmlns:p14="http://schemas.microsoft.com/office/powerpoint/2010/main" val="1764826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63" y="1417638"/>
            <a:ext cx="8280000" cy="4903116"/>
          </a:xfrm>
          <a:prstGeom prst="rect">
            <a:avLst/>
          </a:prstGeom>
        </p:spPr>
      </p:pic>
      <p:sp>
        <p:nvSpPr>
          <p:cNvPr id="6" name="Title 1"/>
          <p:cNvSpPr>
            <a:spLocks noGrp="1"/>
          </p:cNvSpPr>
          <p:nvPr>
            <p:ph type="title"/>
          </p:nvPr>
        </p:nvSpPr>
        <p:spPr>
          <a:xfrm>
            <a:off x="380226" y="274638"/>
            <a:ext cx="8420594" cy="1143000"/>
          </a:xfrm>
        </p:spPr>
        <p:txBody>
          <a:bodyPr>
            <a:normAutofit/>
          </a:bodyPr>
          <a:lstStyle/>
          <a:p>
            <a:r>
              <a:rPr lang="en-US" sz="3400" dirty="0"/>
              <a:t>Why does Metropolis Algorithm Work?</a:t>
            </a:r>
          </a:p>
        </p:txBody>
      </p:sp>
    </p:spTree>
    <p:extLst>
      <p:ext uri="{BB962C8B-B14F-4D97-AF65-F5344CB8AC3E}">
        <p14:creationId xmlns:p14="http://schemas.microsoft.com/office/powerpoint/2010/main" val="6896991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63" y="1487604"/>
            <a:ext cx="8280000" cy="1585218"/>
          </a:xfrm>
          <a:prstGeom prst="rect">
            <a:avLst/>
          </a:prstGeom>
        </p:spPr>
      </p:pic>
      <p:sp>
        <p:nvSpPr>
          <p:cNvPr id="2" name="Title 1"/>
          <p:cNvSpPr>
            <a:spLocks noGrp="1"/>
          </p:cNvSpPr>
          <p:nvPr>
            <p:ph type="title"/>
          </p:nvPr>
        </p:nvSpPr>
        <p:spPr>
          <a:xfrm>
            <a:off x="221255" y="274638"/>
            <a:ext cx="8711016" cy="1143000"/>
          </a:xfrm>
        </p:spPr>
        <p:txBody>
          <a:bodyPr>
            <a:normAutofit/>
          </a:bodyPr>
          <a:lstStyle/>
          <a:p>
            <a:r>
              <a:rPr lang="en-US" sz="3400" dirty="0"/>
              <a:t>Why Stationary Distribution is             (1)</a:t>
            </a:r>
          </a:p>
        </p:txBody>
      </p:sp>
      <p:pic>
        <p:nvPicPr>
          <p:cNvPr id="4" name="Picture 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9770" y="656751"/>
            <a:ext cx="977900" cy="469900"/>
          </a:xfrm>
          <a:prstGeom prst="rect">
            <a:avLst/>
          </a:prstGeom>
        </p:spPr>
      </p:pic>
    </p:spTree>
    <p:extLst>
      <p:ext uri="{BB962C8B-B14F-4D97-AF65-F5344CB8AC3E}">
        <p14:creationId xmlns:p14="http://schemas.microsoft.com/office/powerpoint/2010/main" val="1770393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Recap (2)</a:t>
            </a:r>
          </a:p>
        </p:txBody>
      </p:sp>
      <p:pic>
        <p:nvPicPr>
          <p:cNvPr id="12" name="Picture 11" descr="latex-image-1.pdf"/>
          <p:cNvPicPr>
            <a:picLocks noChangeAspect="1"/>
          </p:cNvPicPr>
          <p:nvPr/>
        </p:nvPicPr>
        <p:blipFill rotWithShape="1">
          <a:blip r:embed="rId3">
            <a:extLst>
              <a:ext uri="{28A0092B-C50C-407E-A947-70E740481C1C}">
                <a14:useLocalDpi xmlns:a14="http://schemas.microsoft.com/office/drawing/2010/main" val="0"/>
              </a:ext>
            </a:extLst>
          </a:blip>
          <a:srcRect b="64334"/>
          <a:stretch/>
        </p:blipFill>
        <p:spPr>
          <a:xfrm>
            <a:off x="436763" y="1263702"/>
            <a:ext cx="8280000" cy="1684121"/>
          </a:xfrm>
          <a:prstGeom prst="rect">
            <a:avLst/>
          </a:prstGeom>
        </p:spPr>
      </p:pic>
    </p:spTree>
    <p:extLst>
      <p:ext uri="{BB962C8B-B14F-4D97-AF65-F5344CB8AC3E}">
        <p14:creationId xmlns:p14="http://schemas.microsoft.com/office/powerpoint/2010/main" val="35768564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latex-image-1.pdf"/>
          <p:cNvPicPr>
            <a:picLocks noChangeAspect="1"/>
          </p:cNvPicPr>
          <p:nvPr/>
        </p:nvPicPr>
        <p:blipFill rotWithShape="1">
          <a:blip r:embed="rId3">
            <a:extLst>
              <a:ext uri="{28A0092B-C50C-407E-A947-70E740481C1C}">
                <a14:useLocalDpi xmlns:a14="http://schemas.microsoft.com/office/drawing/2010/main" val="0"/>
              </a:ext>
            </a:extLst>
          </a:blip>
          <a:srcRect b="64891"/>
          <a:stretch/>
        </p:blipFill>
        <p:spPr>
          <a:xfrm>
            <a:off x="436763" y="1417638"/>
            <a:ext cx="8280000" cy="1763873"/>
          </a:xfrm>
          <a:prstGeom prst="rect">
            <a:avLst/>
          </a:prstGeom>
        </p:spPr>
      </p:pic>
      <p:pic>
        <p:nvPicPr>
          <p:cNvPr id="13" name="Picture 1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254" y="2459178"/>
            <a:ext cx="3276973" cy="288000"/>
          </a:xfrm>
          <a:prstGeom prst="rect">
            <a:avLst/>
          </a:prstGeom>
        </p:spPr>
      </p:pic>
      <p:sp>
        <p:nvSpPr>
          <p:cNvPr id="2" name="Title 1"/>
          <p:cNvSpPr>
            <a:spLocks noGrp="1"/>
          </p:cNvSpPr>
          <p:nvPr>
            <p:ph type="title"/>
          </p:nvPr>
        </p:nvSpPr>
        <p:spPr>
          <a:xfrm>
            <a:off x="221255" y="274638"/>
            <a:ext cx="8711016" cy="1143000"/>
          </a:xfrm>
        </p:spPr>
        <p:txBody>
          <a:bodyPr>
            <a:normAutofit/>
          </a:bodyPr>
          <a:lstStyle/>
          <a:p>
            <a:r>
              <a:rPr lang="en-US" sz="3400" dirty="0"/>
              <a:t>Why Stationary Distribution is             (2)</a:t>
            </a:r>
          </a:p>
        </p:txBody>
      </p:sp>
      <p:pic>
        <p:nvPicPr>
          <p:cNvPr id="4" name="Picture 3"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9770" y="656751"/>
            <a:ext cx="977900" cy="469900"/>
          </a:xfrm>
          <a:prstGeom prst="rect">
            <a:avLst/>
          </a:prstGeom>
        </p:spPr>
      </p:pic>
      <p:cxnSp>
        <p:nvCxnSpPr>
          <p:cNvPr id="10" name="Straight Arrow Connector 9"/>
          <p:cNvCxnSpPr>
            <a:cxnSpLocks/>
          </p:cNvCxnSpPr>
          <p:nvPr/>
        </p:nvCxnSpPr>
        <p:spPr>
          <a:xfrm flipH="1">
            <a:off x="3088502" y="2599204"/>
            <a:ext cx="824524" cy="360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8123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255" y="274638"/>
            <a:ext cx="8711016" cy="1143000"/>
          </a:xfrm>
        </p:spPr>
        <p:txBody>
          <a:bodyPr>
            <a:normAutofit/>
          </a:bodyPr>
          <a:lstStyle/>
          <a:p>
            <a:r>
              <a:rPr lang="en-US" sz="3400" dirty="0"/>
              <a:t>Why Stationary Distribution is             (2)</a:t>
            </a:r>
          </a:p>
        </p:txBody>
      </p:sp>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770" y="656751"/>
            <a:ext cx="977900" cy="469900"/>
          </a:xfrm>
          <a:prstGeom prst="rect">
            <a:avLst/>
          </a:prstGeom>
        </p:spPr>
      </p:pic>
      <p:pic>
        <p:nvPicPr>
          <p:cNvPr id="12" name="Picture 11" descr="latex-image-1.pdf"/>
          <p:cNvPicPr>
            <a:picLocks noChangeAspect="1"/>
          </p:cNvPicPr>
          <p:nvPr/>
        </p:nvPicPr>
        <p:blipFill rotWithShape="1">
          <a:blip r:embed="rId4">
            <a:extLst>
              <a:ext uri="{28A0092B-C50C-407E-A947-70E740481C1C}">
                <a14:useLocalDpi xmlns:a14="http://schemas.microsoft.com/office/drawing/2010/main" val="0"/>
              </a:ext>
            </a:extLst>
          </a:blip>
          <a:srcRect b="50502"/>
          <a:stretch/>
        </p:blipFill>
        <p:spPr>
          <a:xfrm>
            <a:off x="436763" y="1417639"/>
            <a:ext cx="8280000" cy="2486744"/>
          </a:xfrm>
          <a:prstGeom prst="rect">
            <a:avLst/>
          </a:prstGeom>
        </p:spPr>
      </p:pic>
      <p:pic>
        <p:nvPicPr>
          <p:cNvPr id="15" name="Picture 14"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254" y="2459178"/>
            <a:ext cx="3276973" cy="288000"/>
          </a:xfrm>
          <a:prstGeom prst="rect">
            <a:avLst/>
          </a:prstGeom>
        </p:spPr>
      </p:pic>
      <p:cxnSp>
        <p:nvCxnSpPr>
          <p:cNvPr id="16" name="Straight Arrow Connector 15"/>
          <p:cNvCxnSpPr>
            <a:cxnSpLocks/>
          </p:cNvCxnSpPr>
          <p:nvPr/>
        </p:nvCxnSpPr>
        <p:spPr>
          <a:xfrm flipH="1">
            <a:off x="3088502" y="2599204"/>
            <a:ext cx="824524" cy="360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Curved Left Arrow 16"/>
          <p:cNvSpPr/>
          <p:nvPr/>
        </p:nvSpPr>
        <p:spPr>
          <a:xfrm>
            <a:off x="3961889" y="2961308"/>
            <a:ext cx="159500" cy="550992"/>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22" name="Picture 21"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2736" y="3032293"/>
            <a:ext cx="4320000" cy="267466"/>
          </a:xfrm>
          <a:prstGeom prst="rect">
            <a:avLst/>
          </a:prstGeom>
        </p:spPr>
      </p:pic>
    </p:spTree>
    <p:extLst>
      <p:ext uri="{BB962C8B-B14F-4D97-AF65-F5344CB8AC3E}">
        <p14:creationId xmlns:p14="http://schemas.microsoft.com/office/powerpoint/2010/main" val="521182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latex-image-1.pdf"/>
          <p:cNvPicPr>
            <a:picLocks noChangeAspect="1"/>
          </p:cNvPicPr>
          <p:nvPr/>
        </p:nvPicPr>
        <p:blipFill rotWithShape="1">
          <a:blip r:embed="rId3">
            <a:extLst>
              <a:ext uri="{28A0092B-C50C-407E-A947-70E740481C1C}">
                <a14:useLocalDpi xmlns:a14="http://schemas.microsoft.com/office/drawing/2010/main" val="0"/>
              </a:ext>
            </a:extLst>
          </a:blip>
          <a:srcRect b="33668"/>
          <a:stretch/>
        </p:blipFill>
        <p:spPr>
          <a:xfrm>
            <a:off x="436763" y="1417638"/>
            <a:ext cx="8280000" cy="3332534"/>
          </a:xfrm>
          <a:prstGeom prst="rect">
            <a:avLst/>
          </a:prstGeom>
        </p:spPr>
      </p:pic>
      <p:pic>
        <p:nvPicPr>
          <p:cNvPr id="3" name="Picture 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736" y="3732067"/>
            <a:ext cx="3168000" cy="290139"/>
          </a:xfrm>
          <a:prstGeom prst="rect">
            <a:avLst/>
          </a:prstGeom>
        </p:spPr>
      </p:pic>
      <p:sp>
        <p:nvSpPr>
          <p:cNvPr id="2" name="Title 1"/>
          <p:cNvSpPr>
            <a:spLocks noGrp="1"/>
          </p:cNvSpPr>
          <p:nvPr>
            <p:ph type="title"/>
          </p:nvPr>
        </p:nvSpPr>
        <p:spPr>
          <a:xfrm>
            <a:off x="221255" y="274638"/>
            <a:ext cx="8711016" cy="1143000"/>
          </a:xfrm>
        </p:spPr>
        <p:txBody>
          <a:bodyPr>
            <a:normAutofit/>
          </a:bodyPr>
          <a:lstStyle/>
          <a:p>
            <a:r>
              <a:rPr lang="en-US" sz="3400" dirty="0"/>
              <a:t>Why Stationary Distribution is             (2)</a:t>
            </a:r>
          </a:p>
        </p:txBody>
      </p:sp>
      <p:pic>
        <p:nvPicPr>
          <p:cNvPr id="4" name="Picture 3"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9770" y="656751"/>
            <a:ext cx="977900" cy="469900"/>
          </a:xfrm>
          <a:prstGeom prst="rect">
            <a:avLst/>
          </a:prstGeom>
        </p:spPr>
      </p:pic>
      <p:pic>
        <p:nvPicPr>
          <p:cNvPr id="17" name="Picture 16"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8254" y="2459178"/>
            <a:ext cx="3276973" cy="288000"/>
          </a:xfrm>
          <a:prstGeom prst="rect">
            <a:avLst/>
          </a:prstGeom>
        </p:spPr>
      </p:pic>
      <p:cxnSp>
        <p:nvCxnSpPr>
          <p:cNvPr id="19" name="Straight Arrow Connector 18"/>
          <p:cNvCxnSpPr>
            <a:cxnSpLocks/>
          </p:cNvCxnSpPr>
          <p:nvPr/>
        </p:nvCxnSpPr>
        <p:spPr>
          <a:xfrm flipH="1">
            <a:off x="3088502" y="2599204"/>
            <a:ext cx="824524" cy="360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Curved Left Arrow 19"/>
          <p:cNvSpPr/>
          <p:nvPr/>
        </p:nvSpPr>
        <p:spPr>
          <a:xfrm>
            <a:off x="3961889" y="2961308"/>
            <a:ext cx="159500" cy="550992"/>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Curved Left Arrow 20"/>
          <p:cNvSpPr/>
          <p:nvPr/>
        </p:nvSpPr>
        <p:spPr>
          <a:xfrm>
            <a:off x="3971352" y="3664700"/>
            <a:ext cx="159500" cy="550992"/>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25" name="Picture 24"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2736" y="3032293"/>
            <a:ext cx="4320000" cy="267466"/>
          </a:xfrm>
          <a:prstGeom prst="rect">
            <a:avLst/>
          </a:prstGeom>
        </p:spPr>
      </p:pic>
    </p:spTree>
    <p:extLst>
      <p:ext uri="{BB962C8B-B14F-4D97-AF65-F5344CB8AC3E}">
        <p14:creationId xmlns:p14="http://schemas.microsoft.com/office/powerpoint/2010/main" val="521182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255" y="274638"/>
            <a:ext cx="8711016" cy="1143000"/>
          </a:xfrm>
        </p:spPr>
        <p:txBody>
          <a:bodyPr>
            <a:normAutofit/>
          </a:bodyPr>
          <a:lstStyle/>
          <a:p>
            <a:r>
              <a:rPr lang="en-US" sz="3400" dirty="0"/>
              <a:t>Why Stationary Distribution is             (2)</a:t>
            </a:r>
          </a:p>
        </p:txBody>
      </p:sp>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770" y="656751"/>
            <a:ext cx="977900" cy="469900"/>
          </a:xfrm>
          <a:prstGeom prst="rect">
            <a:avLst/>
          </a:prstGeom>
        </p:spPr>
      </p:pic>
      <p:pic>
        <p:nvPicPr>
          <p:cNvPr id="17" name="Picture 1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736" y="4462172"/>
            <a:ext cx="3261405" cy="288000"/>
          </a:xfrm>
          <a:prstGeom prst="rect">
            <a:avLst/>
          </a:prstGeom>
        </p:spPr>
      </p:pic>
      <p:pic>
        <p:nvPicPr>
          <p:cNvPr id="19" name="Picture 18" descr="latex-image-1.pdf"/>
          <p:cNvPicPr>
            <a:picLocks noChangeAspect="1"/>
          </p:cNvPicPr>
          <p:nvPr/>
        </p:nvPicPr>
        <p:blipFill rotWithShape="1">
          <a:blip r:embed="rId5">
            <a:extLst>
              <a:ext uri="{28A0092B-C50C-407E-A947-70E740481C1C}">
                <a14:useLocalDpi xmlns:a14="http://schemas.microsoft.com/office/drawing/2010/main" val="0"/>
              </a:ext>
            </a:extLst>
          </a:blip>
          <a:srcRect b="18838"/>
          <a:stretch/>
        </p:blipFill>
        <p:spPr>
          <a:xfrm>
            <a:off x="436763" y="1417638"/>
            <a:ext cx="8280000" cy="4077557"/>
          </a:xfrm>
          <a:prstGeom prst="rect">
            <a:avLst/>
          </a:prstGeom>
        </p:spPr>
      </p:pic>
      <p:pic>
        <p:nvPicPr>
          <p:cNvPr id="21" name="Picture 20"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8254" y="2459178"/>
            <a:ext cx="3276973" cy="288000"/>
          </a:xfrm>
          <a:prstGeom prst="rect">
            <a:avLst/>
          </a:prstGeom>
        </p:spPr>
      </p:pic>
      <p:cxnSp>
        <p:nvCxnSpPr>
          <p:cNvPr id="24" name="Straight Arrow Connector 23"/>
          <p:cNvCxnSpPr>
            <a:cxnSpLocks/>
          </p:cNvCxnSpPr>
          <p:nvPr/>
        </p:nvCxnSpPr>
        <p:spPr>
          <a:xfrm flipH="1">
            <a:off x="3088502" y="2599204"/>
            <a:ext cx="824524" cy="360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Curved Left Arrow 24"/>
          <p:cNvSpPr/>
          <p:nvPr/>
        </p:nvSpPr>
        <p:spPr>
          <a:xfrm>
            <a:off x="3961889" y="2961308"/>
            <a:ext cx="159500" cy="550992"/>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6" name="Curved Left Arrow 25"/>
          <p:cNvSpPr/>
          <p:nvPr/>
        </p:nvSpPr>
        <p:spPr>
          <a:xfrm>
            <a:off x="3971352" y="3664700"/>
            <a:ext cx="159500" cy="550992"/>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7" name="Curved Left Arrow 26"/>
          <p:cNvSpPr/>
          <p:nvPr/>
        </p:nvSpPr>
        <p:spPr>
          <a:xfrm>
            <a:off x="3974601" y="4368092"/>
            <a:ext cx="159500" cy="550992"/>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29" name="Picture 28"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2736" y="3032293"/>
            <a:ext cx="4320000" cy="267466"/>
          </a:xfrm>
          <a:prstGeom prst="rect">
            <a:avLst/>
          </a:prstGeom>
        </p:spPr>
      </p:pic>
      <p:pic>
        <p:nvPicPr>
          <p:cNvPr id="13" name="Picture 12"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62736" y="3732067"/>
            <a:ext cx="3168000" cy="290139"/>
          </a:xfrm>
          <a:prstGeom prst="rect">
            <a:avLst/>
          </a:prstGeom>
        </p:spPr>
      </p:pic>
    </p:spTree>
    <p:extLst>
      <p:ext uri="{BB962C8B-B14F-4D97-AF65-F5344CB8AC3E}">
        <p14:creationId xmlns:p14="http://schemas.microsoft.com/office/powerpoint/2010/main" val="5211829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255" y="274638"/>
            <a:ext cx="8711016" cy="1143000"/>
          </a:xfrm>
        </p:spPr>
        <p:txBody>
          <a:bodyPr>
            <a:normAutofit/>
          </a:bodyPr>
          <a:lstStyle/>
          <a:p>
            <a:r>
              <a:rPr lang="en-US" sz="3400" dirty="0"/>
              <a:t>Why Stationary Distribution is             (2)</a:t>
            </a:r>
          </a:p>
        </p:txBody>
      </p:sp>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770" y="656751"/>
            <a:ext cx="977900" cy="469900"/>
          </a:xfrm>
          <a:prstGeom prst="rect">
            <a:avLst/>
          </a:prstGeom>
        </p:spPr>
      </p:pic>
      <p:pic>
        <p:nvPicPr>
          <p:cNvPr id="19" name="Picture 18"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1299" y="5171195"/>
            <a:ext cx="2243700" cy="324000"/>
          </a:xfrm>
          <a:prstGeom prst="rect">
            <a:avLst/>
          </a:prstGeom>
        </p:spPr>
      </p:pic>
      <p:pic>
        <p:nvPicPr>
          <p:cNvPr id="20" name="Picture 19"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2736" y="4462172"/>
            <a:ext cx="3261405" cy="288000"/>
          </a:xfrm>
          <a:prstGeom prst="rect">
            <a:avLst/>
          </a:prstGeom>
        </p:spPr>
      </p:pic>
      <p:pic>
        <p:nvPicPr>
          <p:cNvPr id="21" name="Picture 20" descr="latex-image-1.pdf"/>
          <p:cNvPicPr>
            <a:picLocks noChangeAspect="1"/>
          </p:cNvPicPr>
          <p:nvPr/>
        </p:nvPicPr>
        <p:blipFill rotWithShape="1">
          <a:blip r:embed="rId6">
            <a:extLst>
              <a:ext uri="{28A0092B-C50C-407E-A947-70E740481C1C}">
                <a14:useLocalDpi xmlns:a14="http://schemas.microsoft.com/office/drawing/2010/main" val="0"/>
              </a:ext>
            </a:extLst>
          </a:blip>
          <a:srcRect b="7272"/>
          <a:stretch/>
        </p:blipFill>
        <p:spPr>
          <a:xfrm>
            <a:off x="436763" y="1417638"/>
            <a:ext cx="8280000" cy="4658639"/>
          </a:xfrm>
          <a:prstGeom prst="rect">
            <a:avLst/>
          </a:prstGeom>
        </p:spPr>
      </p:pic>
      <p:pic>
        <p:nvPicPr>
          <p:cNvPr id="26" name="Picture 25"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8254" y="2459178"/>
            <a:ext cx="3276973" cy="288000"/>
          </a:xfrm>
          <a:prstGeom prst="rect">
            <a:avLst/>
          </a:prstGeom>
        </p:spPr>
      </p:pic>
      <p:cxnSp>
        <p:nvCxnSpPr>
          <p:cNvPr id="27" name="Straight Arrow Connector 26"/>
          <p:cNvCxnSpPr>
            <a:cxnSpLocks/>
          </p:cNvCxnSpPr>
          <p:nvPr/>
        </p:nvCxnSpPr>
        <p:spPr>
          <a:xfrm flipH="1">
            <a:off x="3088502" y="2599204"/>
            <a:ext cx="824524" cy="360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Curved Left Arrow 27"/>
          <p:cNvSpPr/>
          <p:nvPr/>
        </p:nvSpPr>
        <p:spPr>
          <a:xfrm>
            <a:off x="3961889" y="2961308"/>
            <a:ext cx="159500" cy="550992"/>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9" name="Curved Left Arrow 28"/>
          <p:cNvSpPr/>
          <p:nvPr/>
        </p:nvSpPr>
        <p:spPr>
          <a:xfrm>
            <a:off x="3971352" y="3664700"/>
            <a:ext cx="159500" cy="550992"/>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0" name="Curved Left Arrow 29"/>
          <p:cNvSpPr/>
          <p:nvPr/>
        </p:nvSpPr>
        <p:spPr>
          <a:xfrm>
            <a:off x="3974601" y="4368092"/>
            <a:ext cx="159500" cy="550992"/>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1" name="Curved Left Arrow 30"/>
          <p:cNvSpPr/>
          <p:nvPr/>
        </p:nvSpPr>
        <p:spPr>
          <a:xfrm>
            <a:off x="3974601" y="5082757"/>
            <a:ext cx="159500" cy="550992"/>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32" name="Picture 31"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62736" y="3032293"/>
            <a:ext cx="4320000" cy="267466"/>
          </a:xfrm>
          <a:prstGeom prst="rect">
            <a:avLst/>
          </a:prstGeom>
        </p:spPr>
      </p:pic>
      <p:pic>
        <p:nvPicPr>
          <p:cNvPr id="15" name="Picture 14"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62736" y="3732067"/>
            <a:ext cx="3168000" cy="290139"/>
          </a:xfrm>
          <a:prstGeom prst="rect">
            <a:avLst/>
          </a:prstGeom>
        </p:spPr>
      </p:pic>
    </p:spTree>
    <p:extLst>
      <p:ext uri="{BB962C8B-B14F-4D97-AF65-F5344CB8AC3E}">
        <p14:creationId xmlns:p14="http://schemas.microsoft.com/office/powerpoint/2010/main" val="521182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1299" y="5171195"/>
            <a:ext cx="2243700" cy="324000"/>
          </a:xfrm>
          <a:prstGeom prst="rect">
            <a:avLst/>
          </a:prstGeom>
        </p:spPr>
      </p:pic>
      <p:pic>
        <p:nvPicPr>
          <p:cNvPr id="13" name="Picture 1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736" y="4462172"/>
            <a:ext cx="3261405" cy="288000"/>
          </a:xfrm>
          <a:prstGeom prst="rect">
            <a:avLst/>
          </a:prstGeom>
        </p:spPr>
      </p:pic>
      <p:pic>
        <p:nvPicPr>
          <p:cNvPr id="5" name="Picture 4"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763" y="1417638"/>
            <a:ext cx="8280000" cy="5023986"/>
          </a:xfrm>
          <a:prstGeom prst="rect">
            <a:avLst/>
          </a:prstGeom>
        </p:spPr>
      </p:pic>
      <p:pic>
        <p:nvPicPr>
          <p:cNvPr id="9" name="Picture 8"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8254" y="2459178"/>
            <a:ext cx="3276973" cy="288000"/>
          </a:xfrm>
          <a:prstGeom prst="rect">
            <a:avLst/>
          </a:prstGeom>
        </p:spPr>
      </p:pic>
      <p:sp>
        <p:nvSpPr>
          <p:cNvPr id="2" name="Title 1"/>
          <p:cNvSpPr>
            <a:spLocks noGrp="1"/>
          </p:cNvSpPr>
          <p:nvPr>
            <p:ph type="title"/>
          </p:nvPr>
        </p:nvSpPr>
        <p:spPr>
          <a:xfrm>
            <a:off x="221255" y="274638"/>
            <a:ext cx="8711016" cy="1143000"/>
          </a:xfrm>
        </p:spPr>
        <p:txBody>
          <a:bodyPr>
            <a:normAutofit/>
          </a:bodyPr>
          <a:lstStyle/>
          <a:p>
            <a:r>
              <a:rPr lang="en-US" sz="3400" dirty="0"/>
              <a:t>Why Stationary Distribution is             (2)</a:t>
            </a:r>
          </a:p>
        </p:txBody>
      </p:sp>
      <p:pic>
        <p:nvPicPr>
          <p:cNvPr id="4" name="Picture 3"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69770" y="656751"/>
            <a:ext cx="977900" cy="469900"/>
          </a:xfrm>
          <a:prstGeom prst="rect">
            <a:avLst/>
          </a:prstGeom>
        </p:spPr>
      </p:pic>
      <p:cxnSp>
        <p:nvCxnSpPr>
          <p:cNvPr id="10" name="Straight Arrow Connector 9"/>
          <p:cNvCxnSpPr>
            <a:cxnSpLocks/>
          </p:cNvCxnSpPr>
          <p:nvPr/>
        </p:nvCxnSpPr>
        <p:spPr>
          <a:xfrm flipH="1">
            <a:off x="3088502" y="2599204"/>
            <a:ext cx="824524" cy="360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Curved Left Arrow 13"/>
          <p:cNvSpPr/>
          <p:nvPr/>
        </p:nvSpPr>
        <p:spPr>
          <a:xfrm>
            <a:off x="3961889" y="2961308"/>
            <a:ext cx="159500" cy="550992"/>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Curved Left Arrow 14"/>
          <p:cNvSpPr/>
          <p:nvPr/>
        </p:nvSpPr>
        <p:spPr>
          <a:xfrm>
            <a:off x="3971352" y="3664700"/>
            <a:ext cx="159500" cy="550992"/>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 name="Curved Left Arrow 15"/>
          <p:cNvSpPr/>
          <p:nvPr/>
        </p:nvSpPr>
        <p:spPr>
          <a:xfrm>
            <a:off x="3974601" y="4368092"/>
            <a:ext cx="159500" cy="550992"/>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Curved Left Arrow 16"/>
          <p:cNvSpPr/>
          <p:nvPr/>
        </p:nvSpPr>
        <p:spPr>
          <a:xfrm>
            <a:off x="3974601" y="5082757"/>
            <a:ext cx="159500" cy="550992"/>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8" name="Picture 17"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62736" y="3032293"/>
            <a:ext cx="4320000" cy="267466"/>
          </a:xfrm>
          <a:prstGeom prst="rect">
            <a:avLst/>
          </a:prstGeom>
        </p:spPr>
      </p:pic>
      <p:pic>
        <p:nvPicPr>
          <p:cNvPr id="20" name="Picture 19"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62736" y="3732067"/>
            <a:ext cx="3168000" cy="290139"/>
          </a:xfrm>
          <a:prstGeom prst="rect">
            <a:avLst/>
          </a:prstGeom>
        </p:spPr>
      </p:pic>
    </p:spTree>
    <p:extLst>
      <p:ext uri="{BB962C8B-B14F-4D97-AF65-F5344CB8AC3E}">
        <p14:creationId xmlns:p14="http://schemas.microsoft.com/office/powerpoint/2010/main" val="5211829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0729"/>
            <a:ext cx="8229600" cy="1143000"/>
          </a:xfrm>
        </p:spPr>
        <p:txBody>
          <a:bodyPr/>
          <a:lstStyle/>
          <a:p>
            <a:r>
              <a:rPr lang="en-US" dirty="0"/>
              <a:t>Questions</a:t>
            </a:r>
          </a:p>
        </p:txBody>
      </p:sp>
    </p:spTree>
    <p:extLst>
      <p:ext uri="{BB962C8B-B14F-4D97-AF65-F5344CB8AC3E}">
        <p14:creationId xmlns:p14="http://schemas.microsoft.com/office/powerpoint/2010/main" val="6284539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855" y="2420728"/>
            <a:ext cx="8229600" cy="1580055"/>
          </a:xfrm>
        </p:spPr>
        <p:txBody>
          <a:bodyPr>
            <a:normAutofit/>
          </a:bodyPr>
          <a:lstStyle/>
          <a:p>
            <a:r>
              <a:rPr lang="en-US" dirty="0"/>
              <a:t>Specifying Proposal </a:t>
            </a:r>
            <a:br>
              <a:rPr lang="en-US" dirty="0"/>
            </a:br>
            <a:r>
              <a:rPr lang="en-US" dirty="0"/>
              <a:t>Distribution q(x’ | x)</a:t>
            </a:r>
          </a:p>
        </p:txBody>
      </p:sp>
    </p:spTree>
    <p:extLst>
      <p:ext uri="{BB962C8B-B14F-4D97-AF65-F5344CB8AC3E}">
        <p14:creationId xmlns:p14="http://schemas.microsoft.com/office/powerpoint/2010/main" val="13978527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atex-image-1.pdf"/>
          <p:cNvPicPr>
            <a:picLocks noChangeAspect="1"/>
          </p:cNvPicPr>
          <p:nvPr/>
        </p:nvPicPr>
        <p:blipFill rotWithShape="1">
          <a:blip r:embed="rId3">
            <a:extLst>
              <a:ext uri="{28A0092B-C50C-407E-A947-70E740481C1C}">
                <a14:useLocalDpi xmlns:a14="http://schemas.microsoft.com/office/drawing/2010/main" val="0"/>
              </a:ext>
            </a:extLst>
          </a:blip>
          <a:srcRect b="64922"/>
          <a:stretch/>
        </p:blipFill>
        <p:spPr>
          <a:xfrm>
            <a:off x="438979" y="1417638"/>
            <a:ext cx="8280000" cy="1736564"/>
          </a:xfrm>
          <a:prstGeom prst="rect">
            <a:avLst/>
          </a:prstGeom>
        </p:spPr>
      </p:pic>
      <p:sp>
        <p:nvSpPr>
          <p:cNvPr id="6" name="Title 1"/>
          <p:cNvSpPr>
            <a:spLocks noGrp="1"/>
          </p:cNvSpPr>
          <p:nvPr>
            <p:ph type="title"/>
          </p:nvPr>
        </p:nvSpPr>
        <p:spPr>
          <a:xfrm>
            <a:off x="457200" y="274638"/>
            <a:ext cx="8229600" cy="1143000"/>
          </a:xfrm>
        </p:spPr>
        <p:txBody>
          <a:bodyPr>
            <a:normAutofit/>
          </a:bodyPr>
          <a:lstStyle/>
          <a:p>
            <a:r>
              <a:rPr lang="en-US" sz="3400" dirty="0"/>
              <a:t>Specifying proposal distribution q(x’ | x)</a:t>
            </a:r>
          </a:p>
        </p:txBody>
      </p:sp>
    </p:spTree>
    <p:extLst>
      <p:ext uri="{BB962C8B-B14F-4D97-AF65-F5344CB8AC3E}">
        <p14:creationId xmlns:p14="http://schemas.microsoft.com/office/powerpoint/2010/main" val="9674182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atex-image-1.pdf"/>
          <p:cNvPicPr>
            <a:picLocks noChangeAspect="1"/>
          </p:cNvPicPr>
          <p:nvPr/>
        </p:nvPicPr>
        <p:blipFill rotWithShape="1">
          <a:blip r:embed="rId3">
            <a:extLst>
              <a:ext uri="{28A0092B-C50C-407E-A947-70E740481C1C}">
                <a14:useLocalDpi xmlns:a14="http://schemas.microsoft.com/office/drawing/2010/main" val="0"/>
              </a:ext>
            </a:extLst>
          </a:blip>
          <a:srcRect b="27961"/>
          <a:stretch/>
        </p:blipFill>
        <p:spPr>
          <a:xfrm>
            <a:off x="438979" y="1417638"/>
            <a:ext cx="8280000" cy="3566274"/>
          </a:xfrm>
          <a:prstGeom prst="rect">
            <a:avLst/>
          </a:prstGeom>
        </p:spPr>
      </p:pic>
      <p:sp>
        <p:nvSpPr>
          <p:cNvPr id="7" name="Title 1"/>
          <p:cNvSpPr>
            <a:spLocks noGrp="1"/>
          </p:cNvSpPr>
          <p:nvPr>
            <p:ph type="title"/>
          </p:nvPr>
        </p:nvSpPr>
        <p:spPr>
          <a:xfrm>
            <a:off x="457200" y="274638"/>
            <a:ext cx="8229600" cy="1143000"/>
          </a:xfrm>
        </p:spPr>
        <p:txBody>
          <a:bodyPr>
            <a:normAutofit/>
          </a:bodyPr>
          <a:lstStyle/>
          <a:p>
            <a:r>
              <a:rPr lang="en-US" sz="3400" dirty="0"/>
              <a:t>Specifying proposal distribution q(x’ | x)</a:t>
            </a:r>
          </a:p>
        </p:txBody>
      </p:sp>
    </p:spTree>
    <p:extLst>
      <p:ext uri="{BB962C8B-B14F-4D97-AF65-F5344CB8AC3E}">
        <p14:creationId xmlns:p14="http://schemas.microsoft.com/office/powerpoint/2010/main" val="56923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Recap (2)</a:t>
            </a:r>
          </a:p>
        </p:txBody>
      </p:sp>
      <p:pic>
        <p:nvPicPr>
          <p:cNvPr id="12" name="Picture 11" descr="latex-image-1.pdf"/>
          <p:cNvPicPr>
            <a:picLocks noChangeAspect="1"/>
          </p:cNvPicPr>
          <p:nvPr/>
        </p:nvPicPr>
        <p:blipFill rotWithShape="1">
          <a:blip r:embed="rId3">
            <a:extLst>
              <a:ext uri="{28A0092B-C50C-407E-A947-70E740481C1C}">
                <a14:useLocalDpi xmlns:a14="http://schemas.microsoft.com/office/drawing/2010/main" val="0"/>
              </a:ext>
            </a:extLst>
          </a:blip>
          <a:srcRect b="41067"/>
          <a:stretch/>
        </p:blipFill>
        <p:spPr>
          <a:xfrm>
            <a:off x="436763" y="1263702"/>
            <a:ext cx="8280000" cy="2782795"/>
          </a:xfrm>
          <a:prstGeom prst="rect">
            <a:avLst/>
          </a:prstGeom>
        </p:spPr>
      </p:pic>
    </p:spTree>
    <p:extLst>
      <p:ext uri="{BB962C8B-B14F-4D97-AF65-F5344CB8AC3E}">
        <p14:creationId xmlns:p14="http://schemas.microsoft.com/office/powerpoint/2010/main" val="22154393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atex-image-1.pdf"/>
          <p:cNvPicPr>
            <a:picLocks noChangeAspect="1"/>
          </p:cNvPicPr>
          <p:nvPr/>
        </p:nvPicPr>
        <p:blipFill rotWithShape="1">
          <a:blip r:embed="rId3">
            <a:extLst>
              <a:ext uri="{28A0092B-C50C-407E-A947-70E740481C1C}">
                <a14:useLocalDpi xmlns:a14="http://schemas.microsoft.com/office/drawing/2010/main" val="0"/>
              </a:ext>
            </a:extLst>
          </a:blip>
          <a:srcRect b="6999"/>
          <a:stretch/>
        </p:blipFill>
        <p:spPr>
          <a:xfrm>
            <a:off x="438979" y="1417638"/>
            <a:ext cx="8280000" cy="4604021"/>
          </a:xfrm>
          <a:prstGeom prst="rect">
            <a:avLst/>
          </a:prstGeom>
        </p:spPr>
      </p:pic>
      <p:sp>
        <p:nvSpPr>
          <p:cNvPr id="9" name="Title 1"/>
          <p:cNvSpPr>
            <a:spLocks noGrp="1"/>
          </p:cNvSpPr>
          <p:nvPr>
            <p:ph type="title"/>
          </p:nvPr>
        </p:nvSpPr>
        <p:spPr>
          <a:xfrm>
            <a:off x="457200" y="274638"/>
            <a:ext cx="8229600" cy="1143000"/>
          </a:xfrm>
        </p:spPr>
        <p:txBody>
          <a:bodyPr>
            <a:normAutofit/>
          </a:bodyPr>
          <a:lstStyle/>
          <a:p>
            <a:r>
              <a:rPr lang="en-US" sz="3400" dirty="0"/>
              <a:t>Specifying proposal distribution q(x’ | x)</a:t>
            </a:r>
          </a:p>
        </p:txBody>
      </p:sp>
    </p:spTree>
    <p:extLst>
      <p:ext uri="{BB962C8B-B14F-4D97-AF65-F5344CB8AC3E}">
        <p14:creationId xmlns:p14="http://schemas.microsoft.com/office/powerpoint/2010/main" val="5692369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79" y="1417638"/>
            <a:ext cx="8280000" cy="4950518"/>
          </a:xfrm>
          <a:prstGeom prst="rect">
            <a:avLst/>
          </a:prstGeom>
        </p:spPr>
      </p:pic>
      <p:sp>
        <p:nvSpPr>
          <p:cNvPr id="2" name="Title 1"/>
          <p:cNvSpPr>
            <a:spLocks noGrp="1"/>
          </p:cNvSpPr>
          <p:nvPr>
            <p:ph type="title"/>
          </p:nvPr>
        </p:nvSpPr>
        <p:spPr/>
        <p:txBody>
          <a:bodyPr>
            <a:normAutofit/>
          </a:bodyPr>
          <a:lstStyle/>
          <a:p>
            <a:r>
              <a:rPr lang="en-US" sz="3400" dirty="0"/>
              <a:t>Specifying proposal distribution q(x’ | x)</a:t>
            </a:r>
          </a:p>
        </p:txBody>
      </p:sp>
    </p:spTree>
    <p:extLst>
      <p:ext uri="{BB962C8B-B14F-4D97-AF65-F5344CB8AC3E}">
        <p14:creationId xmlns:p14="http://schemas.microsoft.com/office/powerpoint/2010/main" val="5692369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Summary</a:t>
            </a:r>
          </a:p>
        </p:txBody>
      </p:sp>
      <p:pic>
        <p:nvPicPr>
          <p:cNvPr id="7" name="Picture 6" descr="latex-image-1.pdf"/>
          <p:cNvPicPr>
            <a:picLocks noChangeAspect="1"/>
          </p:cNvPicPr>
          <p:nvPr/>
        </p:nvPicPr>
        <p:blipFill rotWithShape="1">
          <a:blip r:embed="rId3">
            <a:extLst>
              <a:ext uri="{28A0092B-C50C-407E-A947-70E740481C1C}">
                <a14:useLocalDpi xmlns:a14="http://schemas.microsoft.com/office/drawing/2010/main" val="0"/>
              </a:ext>
            </a:extLst>
          </a:blip>
          <a:srcRect b="59468"/>
          <a:stretch/>
        </p:blipFill>
        <p:spPr>
          <a:xfrm>
            <a:off x="457200" y="1523856"/>
            <a:ext cx="8280000" cy="1507456"/>
          </a:xfrm>
          <a:prstGeom prst="rect">
            <a:avLst/>
          </a:prstGeom>
        </p:spPr>
      </p:pic>
    </p:spTree>
    <p:extLst>
      <p:ext uri="{BB962C8B-B14F-4D97-AF65-F5344CB8AC3E}">
        <p14:creationId xmlns:p14="http://schemas.microsoft.com/office/powerpoint/2010/main" val="22559742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Summary</a:t>
            </a:r>
          </a:p>
        </p:txBody>
      </p:sp>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23855"/>
            <a:ext cx="8280000" cy="3719187"/>
          </a:xfrm>
          <a:prstGeom prst="rect">
            <a:avLst/>
          </a:prstGeom>
        </p:spPr>
      </p:pic>
    </p:spTree>
    <p:extLst>
      <p:ext uri="{BB962C8B-B14F-4D97-AF65-F5344CB8AC3E}">
        <p14:creationId xmlns:p14="http://schemas.microsoft.com/office/powerpoint/2010/main" val="225597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Further Optional Readings</a:t>
            </a:r>
          </a:p>
        </p:txBody>
      </p:sp>
      <p:sp>
        <p:nvSpPr>
          <p:cNvPr id="3" name="Content Placeholder 2"/>
          <p:cNvSpPr>
            <a:spLocks noGrp="1"/>
          </p:cNvSpPr>
          <p:nvPr>
            <p:ph idx="1"/>
          </p:nvPr>
        </p:nvSpPr>
        <p:spPr/>
        <p:txBody>
          <a:bodyPr>
            <a:normAutofit/>
          </a:bodyPr>
          <a:lstStyle/>
          <a:p>
            <a:r>
              <a:rPr lang="en-US" sz="2400" dirty="0"/>
              <a:t>IVLE: </a:t>
            </a:r>
            <a:r>
              <a:rPr lang="en-US" sz="2400" dirty="0" err="1"/>
              <a:t>Persi</a:t>
            </a:r>
            <a:r>
              <a:rPr lang="en-US" sz="2400" dirty="0"/>
              <a:t> </a:t>
            </a:r>
            <a:r>
              <a:rPr lang="en-US" sz="2400" dirty="0" err="1"/>
              <a:t>Diaconis</a:t>
            </a:r>
            <a:r>
              <a:rPr lang="en-US" sz="2400" dirty="0"/>
              <a:t>, The Markov Chain Monte Carlo Revolution (</a:t>
            </a:r>
            <a:r>
              <a:rPr lang="en-US" sz="2400" dirty="0" err="1"/>
              <a:t>MCMCRev.pdf</a:t>
            </a:r>
            <a:r>
              <a:rPr lang="en-US" sz="2400" dirty="0"/>
              <a:t>)</a:t>
            </a:r>
          </a:p>
          <a:p>
            <a:endParaRPr lang="en-US" sz="2400" dirty="0"/>
          </a:p>
          <a:p>
            <a:r>
              <a:rPr lang="en-US" sz="2400" dirty="0"/>
              <a:t>Another example of Metropolis algorithm: http://</a:t>
            </a:r>
            <a:r>
              <a:rPr lang="en-US" sz="2400" dirty="0" err="1"/>
              <a:t>www.youtube.com</a:t>
            </a:r>
            <a:r>
              <a:rPr lang="en-US" sz="2400" dirty="0"/>
              <a:t>/</a:t>
            </a:r>
            <a:r>
              <a:rPr lang="en-US" sz="2400" dirty="0" err="1"/>
              <a:t>watch?v</a:t>
            </a:r>
            <a:r>
              <a:rPr lang="en-US" sz="2400" dirty="0"/>
              <a:t>=Dzx5xNT79TI</a:t>
            </a:r>
          </a:p>
          <a:p>
            <a:endParaRPr lang="en-US" sz="2400" dirty="0"/>
          </a:p>
          <a:p>
            <a:r>
              <a:rPr lang="en-US" sz="2400" dirty="0"/>
              <a:t>Search for terms on Wikipedia like “Markov </a:t>
            </a:r>
            <a:r>
              <a:rPr lang="en-US" sz="2400"/>
              <a:t>Chain”, “</a:t>
            </a:r>
            <a:r>
              <a:rPr lang="en-US" sz="2400" dirty="0"/>
              <a:t>Metropolis-Hastings”, “MCMC”</a:t>
            </a:r>
          </a:p>
          <a:p>
            <a:endParaRPr lang="en-US" sz="2400" dirty="0"/>
          </a:p>
          <a:p>
            <a:endParaRPr lang="en-US" sz="2400" dirty="0"/>
          </a:p>
          <a:p>
            <a:endParaRPr lang="en-US" sz="2400" dirty="0"/>
          </a:p>
        </p:txBody>
      </p:sp>
    </p:spTree>
    <p:extLst>
      <p:ext uri="{BB962C8B-B14F-4D97-AF65-F5344CB8AC3E}">
        <p14:creationId xmlns:p14="http://schemas.microsoft.com/office/powerpoint/2010/main" val="1267588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0729"/>
            <a:ext cx="8229600" cy="1143000"/>
          </a:xfrm>
        </p:spPr>
        <p:txBody>
          <a:bodyPr/>
          <a:lstStyle/>
          <a:p>
            <a:r>
              <a:rPr lang="en-US" dirty="0"/>
              <a:t>Additional Material</a:t>
            </a:r>
          </a:p>
        </p:txBody>
      </p:sp>
    </p:spTree>
    <p:extLst>
      <p:ext uri="{BB962C8B-B14F-4D97-AF65-F5344CB8AC3E}">
        <p14:creationId xmlns:p14="http://schemas.microsoft.com/office/powerpoint/2010/main" val="24063685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9761" y="5281023"/>
            <a:ext cx="1802769" cy="252000"/>
          </a:xfrm>
          <a:prstGeom prst="rect">
            <a:avLst/>
          </a:prstGeom>
        </p:spPr>
      </p:pic>
      <p:pic>
        <p:nvPicPr>
          <p:cNvPr id="12" name="Picture 11"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9205" y="4901624"/>
            <a:ext cx="1660615" cy="252000"/>
          </a:xfrm>
          <a:prstGeom prst="rect">
            <a:avLst/>
          </a:prstGeom>
        </p:spPr>
      </p:pic>
      <p:pic>
        <p:nvPicPr>
          <p:cNvPr id="10" name="Picture 9"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4199" y="3566040"/>
            <a:ext cx="1802769" cy="252000"/>
          </a:xfrm>
          <a:prstGeom prst="rect">
            <a:avLst/>
          </a:prstGeom>
        </p:spPr>
      </p:pic>
      <p:pic>
        <p:nvPicPr>
          <p:cNvPr id="9" name="Picture 8"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40246" y="5277097"/>
            <a:ext cx="1802769" cy="252000"/>
          </a:xfrm>
          <a:prstGeom prst="rect">
            <a:avLst/>
          </a:prstGeom>
        </p:spPr>
      </p:pic>
      <p:pic>
        <p:nvPicPr>
          <p:cNvPr id="3" name="Picture 2"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6716" y="1389478"/>
            <a:ext cx="4968908" cy="4500000"/>
          </a:xfrm>
          <a:prstGeom prst="rect">
            <a:avLst/>
          </a:prstGeom>
        </p:spPr>
      </p:pic>
      <p:pic>
        <p:nvPicPr>
          <p:cNvPr id="8" name="Picture 7"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85823" y="4465279"/>
            <a:ext cx="1473488" cy="576000"/>
          </a:xfrm>
          <a:prstGeom prst="rect">
            <a:avLst/>
          </a:prstGeom>
        </p:spPr>
      </p:pic>
      <p:pic>
        <p:nvPicPr>
          <p:cNvPr id="7" name="Picture 6"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78587" y="4094331"/>
            <a:ext cx="1660615" cy="252000"/>
          </a:xfrm>
          <a:prstGeom prst="rect">
            <a:avLst/>
          </a:prstGeom>
        </p:spPr>
      </p:pic>
      <p:pic>
        <p:nvPicPr>
          <p:cNvPr id="6" name="Picture 5" descr="latex-image-1.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18561" y="3640228"/>
            <a:ext cx="1802769" cy="252000"/>
          </a:xfrm>
          <a:prstGeom prst="rect">
            <a:avLst/>
          </a:prstGeom>
        </p:spPr>
      </p:pic>
      <p:pic>
        <p:nvPicPr>
          <p:cNvPr id="5" name="Picture 4" descr="latex-image-1.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57581" y="2996127"/>
            <a:ext cx="2613534" cy="2484000"/>
          </a:xfrm>
          <a:prstGeom prst="rect">
            <a:avLst/>
          </a:prstGeom>
        </p:spPr>
      </p:pic>
      <p:sp>
        <p:nvSpPr>
          <p:cNvPr id="2" name="Title 1"/>
          <p:cNvSpPr>
            <a:spLocks noGrp="1"/>
          </p:cNvSpPr>
          <p:nvPr>
            <p:ph type="title"/>
          </p:nvPr>
        </p:nvSpPr>
        <p:spPr>
          <a:xfrm>
            <a:off x="221255" y="274638"/>
            <a:ext cx="8711016" cy="1143000"/>
          </a:xfrm>
        </p:spPr>
        <p:txBody>
          <a:bodyPr>
            <a:normAutofit/>
          </a:bodyPr>
          <a:lstStyle/>
          <a:p>
            <a:r>
              <a:rPr lang="en-US" sz="3400" dirty="0"/>
              <a:t>Why Stationary Distribution is             (1)</a:t>
            </a:r>
          </a:p>
        </p:txBody>
      </p:sp>
      <p:pic>
        <p:nvPicPr>
          <p:cNvPr id="4" name="Picture 3" descr="latex-image-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69770" y="656751"/>
            <a:ext cx="977900" cy="469900"/>
          </a:xfrm>
          <a:prstGeom prst="rect">
            <a:avLst/>
          </a:prstGeom>
        </p:spPr>
      </p:pic>
      <p:pic>
        <p:nvPicPr>
          <p:cNvPr id="11" name="Picture 10" descr="latex-image-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6716" y="6038739"/>
            <a:ext cx="7811999" cy="486945"/>
          </a:xfrm>
          <a:prstGeom prst="rect">
            <a:avLst/>
          </a:prstGeom>
        </p:spPr>
      </p:pic>
      <p:sp>
        <p:nvSpPr>
          <p:cNvPr id="16" name="Curved Left Arrow 15"/>
          <p:cNvSpPr/>
          <p:nvPr/>
        </p:nvSpPr>
        <p:spPr>
          <a:xfrm>
            <a:off x="2444823" y="3725106"/>
            <a:ext cx="159500" cy="431065"/>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Curved Left Arrow 16"/>
          <p:cNvSpPr/>
          <p:nvPr/>
        </p:nvSpPr>
        <p:spPr>
          <a:xfrm>
            <a:off x="2461831" y="4156171"/>
            <a:ext cx="159500" cy="431065"/>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 name="Curved Left Arrow 17"/>
          <p:cNvSpPr/>
          <p:nvPr/>
        </p:nvSpPr>
        <p:spPr>
          <a:xfrm>
            <a:off x="2973449" y="4536931"/>
            <a:ext cx="159500" cy="568488"/>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Curved Left Arrow 18"/>
          <p:cNvSpPr/>
          <p:nvPr/>
        </p:nvSpPr>
        <p:spPr>
          <a:xfrm>
            <a:off x="3045028" y="5156731"/>
            <a:ext cx="159500" cy="568488"/>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0" name="Curved Left Arrow 29"/>
          <p:cNvSpPr/>
          <p:nvPr/>
        </p:nvSpPr>
        <p:spPr>
          <a:xfrm>
            <a:off x="7522346" y="3846001"/>
            <a:ext cx="159500" cy="431065"/>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 name="Curved Left Arrow 22"/>
          <p:cNvSpPr/>
          <p:nvPr/>
        </p:nvSpPr>
        <p:spPr>
          <a:xfrm>
            <a:off x="7016394" y="4911719"/>
            <a:ext cx="159500" cy="395998"/>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6" name="Curved Left Arrow 25"/>
          <p:cNvSpPr/>
          <p:nvPr/>
        </p:nvSpPr>
        <p:spPr>
          <a:xfrm>
            <a:off x="7562434" y="4422346"/>
            <a:ext cx="159500" cy="431065"/>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05131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Recap (2)</a:t>
            </a:r>
          </a:p>
        </p:txBody>
      </p:sp>
      <p:pic>
        <p:nvPicPr>
          <p:cNvPr id="12" name="Picture 11" descr="latex-image-1.pdf"/>
          <p:cNvPicPr>
            <a:picLocks noChangeAspect="1"/>
          </p:cNvPicPr>
          <p:nvPr/>
        </p:nvPicPr>
        <p:blipFill rotWithShape="1">
          <a:blip r:embed="rId3">
            <a:extLst>
              <a:ext uri="{28A0092B-C50C-407E-A947-70E740481C1C}">
                <a14:useLocalDpi xmlns:a14="http://schemas.microsoft.com/office/drawing/2010/main" val="0"/>
              </a:ext>
            </a:extLst>
          </a:blip>
          <a:srcRect b="30464"/>
          <a:stretch/>
        </p:blipFill>
        <p:spPr>
          <a:xfrm>
            <a:off x="436763" y="1263702"/>
            <a:ext cx="8280000" cy="3283471"/>
          </a:xfrm>
          <a:prstGeom prst="rect">
            <a:avLst/>
          </a:prstGeom>
        </p:spPr>
      </p:pic>
    </p:spTree>
    <p:extLst>
      <p:ext uri="{BB962C8B-B14F-4D97-AF65-F5344CB8AC3E}">
        <p14:creationId xmlns:p14="http://schemas.microsoft.com/office/powerpoint/2010/main" val="48264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63" y="1263702"/>
            <a:ext cx="8280000" cy="4721957"/>
          </a:xfrm>
          <a:prstGeom prst="rect">
            <a:avLst/>
          </a:prstGeom>
        </p:spPr>
      </p:pic>
      <p:sp>
        <p:nvSpPr>
          <p:cNvPr id="2" name="Title 1"/>
          <p:cNvSpPr>
            <a:spLocks noGrp="1"/>
          </p:cNvSpPr>
          <p:nvPr>
            <p:ph type="title"/>
          </p:nvPr>
        </p:nvSpPr>
        <p:spPr/>
        <p:txBody>
          <a:bodyPr>
            <a:normAutofit/>
          </a:bodyPr>
          <a:lstStyle/>
          <a:p>
            <a:r>
              <a:rPr lang="en-US" sz="3400" dirty="0"/>
              <a:t>Recap (2)</a:t>
            </a:r>
          </a:p>
        </p:txBody>
      </p:sp>
    </p:spTree>
    <p:extLst>
      <p:ext uri="{BB962C8B-B14F-4D97-AF65-F5344CB8AC3E}">
        <p14:creationId xmlns:p14="http://schemas.microsoft.com/office/powerpoint/2010/main" val="2957247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Recap (2)</a:t>
            </a:r>
          </a:p>
        </p:txBody>
      </p:sp>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63" y="1263702"/>
            <a:ext cx="8280000" cy="5308637"/>
          </a:xfrm>
          <a:prstGeom prst="rect">
            <a:avLst/>
          </a:prstGeom>
        </p:spPr>
      </p:pic>
    </p:spTree>
    <p:extLst>
      <p:ext uri="{BB962C8B-B14F-4D97-AF65-F5344CB8AC3E}">
        <p14:creationId xmlns:p14="http://schemas.microsoft.com/office/powerpoint/2010/main" val="2345024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5049</TotalTime>
  <Words>5696</Words>
  <Application>Microsoft Macintosh PowerPoint</Application>
  <PresentationFormat>On-screen Show (4:3)</PresentationFormat>
  <Paragraphs>552</Paragraphs>
  <Slides>66</Slides>
  <Notes>65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Courier</vt:lpstr>
      <vt:lpstr>Office Theme</vt:lpstr>
      <vt:lpstr>EE3731C Statistical Signal 3.5</vt:lpstr>
      <vt:lpstr>Recap (1)</vt:lpstr>
      <vt:lpstr>Recap (1)</vt:lpstr>
      <vt:lpstr>Recap (2)</vt:lpstr>
      <vt:lpstr>Recap (2)</vt:lpstr>
      <vt:lpstr>Recap (2)</vt:lpstr>
      <vt:lpstr>Recap (2)</vt:lpstr>
      <vt:lpstr>Recap (2)</vt:lpstr>
      <vt:lpstr>Recap (2)</vt:lpstr>
      <vt:lpstr>Questions</vt:lpstr>
      <vt:lpstr>Markov Chain Monte Carlo (MCMC)</vt:lpstr>
      <vt:lpstr>Markov Chain Monte Carlo (MCMC)</vt:lpstr>
      <vt:lpstr>Markov Chain Monte Carlo (MCMC)</vt:lpstr>
      <vt:lpstr>Markov Chain Monte Carlo (MCMC)</vt:lpstr>
      <vt:lpstr>Markov Chain Monte Carlo (MCMC)</vt:lpstr>
      <vt:lpstr>Sampling             with Metropolis Algorithm</vt:lpstr>
      <vt:lpstr>Sampling             with Metropolis Algorithm</vt:lpstr>
      <vt:lpstr>Sampling             with Metropolis Algorithm</vt:lpstr>
      <vt:lpstr>Sampling             with Metropolis Algorithm</vt:lpstr>
      <vt:lpstr>Biased Dice Metropolis Example</vt:lpstr>
      <vt:lpstr>Biased Dice Metropolis Example</vt:lpstr>
      <vt:lpstr>Biased Dice Metropolis Example</vt:lpstr>
      <vt:lpstr>Biased Dice Metropolis Example</vt:lpstr>
      <vt:lpstr>10 iterations of Biased Dice Example</vt:lpstr>
      <vt:lpstr>10 iterations of Biased Dice Example</vt:lpstr>
      <vt:lpstr>10 iterations of Biased Dice Example</vt:lpstr>
      <vt:lpstr>10 iterations of Biased Dice Example</vt:lpstr>
      <vt:lpstr>Repeat 1000 times to get 1000 samples</vt:lpstr>
      <vt:lpstr>Repeat 1000 times to get 1000 samples</vt:lpstr>
      <vt:lpstr>Why do we want to sample from p(x | y)?</vt:lpstr>
      <vt:lpstr>Why do we want to sample from p(x | y)?</vt:lpstr>
      <vt:lpstr>Why do we want to sample from p(x | y)?</vt:lpstr>
      <vt:lpstr>Why do we want to sample from p(x | y)?</vt:lpstr>
      <vt:lpstr>Why do we want to sample from p(x | y)?</vt:lpstr>
      <vt:lpstr>Why do we want to sample from p(x | y)?</vt:lpstr>
      <vt:lpstr>Why do we want to sample from p(x | y)?</vt:lpstr>
      <vt:lpstr>Why do we want to sample from p(x | y)?</vt:lpstr>
      <vt:lpstr>Why do we want to sample from p(x | y)?</vt:lpstr>
      <vt:lpstr>Why do we want to sample from p(x | y)?</vt:lpstr>
      <vt:lpstr>Why do we want to sample from p(x | y)?</vt:lpstr>
      <vt:lpstr>Questions</vt:lpstr>
      <vt:lpstr>Why does Metropolis work?</vt:lpstr>
      <vt:lpstr>Why does Metropolis Algorithm Work?</vt:lpstr>
      <vt:lpstr>Why does Metropolis Algorithm Work?</vt:lpstr>
      <vt:lpstr>Why does Metropolis Algorithm Work?</vt:lpstr>
      <vt:lpstr>Why does Metropolis Algorithm Work?</vt:lpstr>
      <vt:lpstr>Why does Metropolis Algorithm Work?</vt:lpstr>
      <vt:lpstr>Why does Metropolis Algorithm Work?</vt:lpstr>
      <vt:lpstr>Why Stationary Distribution is             (1)</vt:lpstr>
      <vt:lpstr>Why Stationary Distribution is             (2)</vt:lpstr>
      <vt:lpstr>Why Stationary Distribution is             (2)</vt:lpstr>
      <vt:lpstr>Why Stationary Distribution is             (2)</vt:lpstr>
      <vt:lpstr>Why Stationary Distribution is             (2)</vt:lpstr>
      <vt:lpstr>Why Stationary Distribution is             (2)</vt:lpstr>
      <vt:lpstr>Why Stationary Distribution is             (2)</vt:lpstr>
      <vt:lpstr>Questions</vt:lpstr>
      <vt:lpstr>Specifying Proposal  Distribution q(x’ | x)</vt:lpstr>
      <vt:lpstr>Specifying proposal distribution q(x’ | x)</vt:lpstr>
      <vt:lpstr>Specifying proposal distribution q(x’ | x)</vt:lpstr>
      <vt:lpstr>Specifying proposal distribution q(x’ | x)</vt:lpstr>
      <vt:lpstr>Specifying proposal distribution q(x’ | x)</vt:lpstr>
      <vt:lpstr>Summary</vt:lpstr>
      <vt:lpstr>Summary</vt:lpstr>
      <vt:lpstr>Further Optional Readings</vt:lpstr>
      <vt:lpstr>Additional Material</vt:lpstr>
      <vt:lpstr>Why Stationary Distribution is             (1)</vt:lpstr>
    </vt:vector>
  </TitlesOfParts>
  <Company>NUS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Theory Review</dc:title>
  <dc:creator>Thomas Yeo</dc:creator>
  <cp:lastModifiedBy>Thomas Yeo</cp:lastModifiedBy>
  <cp:revision>5369</cp:revision>
  <dcterms:created xsi:type="dcterms:W3CDTF">2014-09-09T03:40:59Z</dcterms:created>
  <dcterms:modified xsi:type="dcterms:W3CDTF">2019-07-18T07:00:02Z</dcterms:modified>
</cp:coreProperties>
</file>