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67" r:id="rId4"/>
    <p:sldId id="268" r:id="rId5"/>
    <p:sldId id="269" r:id="rId6"/>
    <p:sldId id="264" r:id="rId7"/>
    <p:sldId id="274" r:id="rId8"/>
    <p:sldId id="271" r:id="rId9"/>
    <p:sldId id="272" r:id="rId10"/>
    <p:sldId id="273" r:id="rId11"/>
    <p:sldId id="270" r:id="rId12"/>
    <p:sldId id="311" r:id="rId13"/>
    <p:sldId id="312" r:id="rId14"/>
    <p:sldId id="280" r:id="rId15"/>
    <p:sldId id="310" r:id="rId16"/>
    <p:sldId id="281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84" r:id="rId25"/>
    <p:sldId id="285" r:id="rId26"/>
    <p:sldId id="286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3891" autoAdjust="0"/>
  </p:normalViewPr>
  <p:slideViewPr>
    <p:cSldViewPr snapToGrid="0">
      <p:cViewPr varScale="1">
        <p:scale>
          <a:sx n="84" d="100"/>
          <a:sy n="84" d="100"/>
        </p:scale>
        <p:origin x="-9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977F0-40F6-4534-8A3D-1C4831613B3E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7E4C5-1035-4D94-9824-238A35B8A9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10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that contains several apples, apples are elements of the sequence, box is the data structure that holds it (e.g. tuple, list, </a:t>
            </a:r>
            <a:r>
              <a:rPr lang="en-US" dirty="0" err="1"/>
              <a:t>dict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7E4C5-1035-4D94-9824-238A35B8A9F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8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Box-and-arrow 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7E4C5-1035-4D94-9824-238A35B8A9F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6553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Box-and-arrow 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7E4C5-1035-4D94-9824-238A35B8A9F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7096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Box-and-arrow 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7E4C5-1035-4D94-9824-238A35B8A9F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180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Box-and-arrow 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7E4C5-1035-4D94-9824-238A35B8A9F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45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that contains several apples, apples are elements of the sequence, box is the data structure that holds it (e.g. tuple, list, </a:t>
            </a:r>
            <a:r>
              <a:rPr lang="en-US" dirty="0" err="1"/>
              <a:t>dict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7E4C5-1035-4D94-9824-238A35B8A9F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344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Sequence[0] = first apple, [1] = second apple </a:t>
            </a:r>
            <a:r>
              <a:rPr lang="en-US" dirty="0" err="1"/>
              <a:t>etc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7E4C5-1035-4D94-9824-238A35B8A9F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05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Box-and-arrow 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7E4C5-1035-4D94-9824-238A35B8A9F7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198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Box-and-arrow 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7E4C5-1035-4D94-9824-238A35B8A9F7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57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Box-and-arrow 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7E4C5-1035-4D94-9824-238A35B8A9F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984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Box-and-arrow 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7E4C5-1035-4D94-9824-238A35B8A9F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070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Box-and-arrow 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7E4C5-1035-4D94-9824-238A35B8A9F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631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Box-and-arrow 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7E4C5-1035-4D94-9824-238A35B8A9F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610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3BA21F-781C-4255-941B-09500869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10FFC2A-06C3-4248-A606-801BD4FB4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A10F71-1757-43AE-A0BE-979B0242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F649-F7CE-45F6-A1E8-7FC12CF505FB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ECCE7E-D7DF-4DBC-8043-CE4C198F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92AA93-CEA5-4C45-9A4A-FAA6AB6F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B0A-F78F-4B38-B58A-033A1DEE13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1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58FDCD-0332-4379-8E5A-F5B3A71F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E62E71D-8D9F-41F0-AC3D-28523A0E0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60CD7F-0B5C-4DE8-99E5-547C565A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F649-F7CE-45F6-A1E8-7FC12CF505FB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CDCFFB-4843-46AD-8D13-75A64151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753DB9-6B7E-4D2A-BA19-CA6768C0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B0A-F78F-4B38-B58A-033A1DEE13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84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683688-4E66-41C4-B019-4A8CE5B5D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63DA72F-759F-451F-8D11-C3D40DF47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A85AD9-9C57-46B3-A2AB-54DC56FC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F649-F7CE-45F6-A1E8-7FC12CF505FB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7A2B19-4023-4326-B64C-4F7A4423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D7F13F-1147-4056-A15E-9D8387CF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B0A-F78F-4B38-B58A-033A1DEE13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87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59F885-7691-43B6-ABF0-D520EC27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BBD9DB-3A9C-45D4-93A9-0DA1484C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B01638-E49F-42D0-9DDC-38A66C31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F649-F7CE-45F6-A1E8-7FC12CF505FB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A11F1C-AF32-4907-967B-D6F75C4A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0E1D6C-43C1-4667-B37C-F5FB52C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B0A-F78F-4B38-B58A-033A1DEE13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90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D33CB8-505E-454E-ACBA-78E0988E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F381A2-FCDD-4BD9-9580-5BF418F91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95FE9D-48A3-4654-9332-BD7AAFCC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F649-F7CE-45F6-A1E8-7FC12CF505FB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C5D9D6-6BB4-484F-BE7E-62EA02A5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15161C-0E16-4765-B914-E51C1825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B0A-F78F-4B38-B58A-033A1DEE13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701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3CDE5-78AB-42CE-BC2E-C4845532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833A87-AD04-48EC-B725-6DF36EC6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DB21CE4-1758-4325-A6A7-8615778D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A59AC2C-22FC-4869-8BFF-98BBEE1A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F649-F7CE-45F6-A1E8-7FC12CF505FB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0CC753-5C07-4135-AEBE-52199B34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D6796D-197A-46C2-963F-85D44E09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B0A-F78F-4B38-B58A-033A1DEE13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17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17A012-369F-4D75-B706-86F57374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11FEB4-7865-46B6-BCB7-2FE8910B7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794F57-1390-4E9D-A0BB-60F0EEBCC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198802-17D8-414E-964C-3D52DE4DA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10FE0ED-6BC6-4A5E-BEC7-4F4631F49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9C1A7E2-2F46-473C-86FB-97C82269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F649-F7CE-45F6-A1E8-7FC12CF505FB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1C901C5-8CBC-4AF3-9FD9-750745B7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66375D3-4EA5-4594-A616-E75BC1A1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B0A-F78F-4B38-B58A-033A1DEE13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30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E6F16D-EE6C-4A3F-87E6-3F9E0B7C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42EE634-8DE1-4207-99B9-89D24B3E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F649-F7CE-45F6-A1E8-7FC12CF505FB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DD707DA-241D-4FC4-9FD3-4300A9B9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94B037-C2DC-40FF-A2C1-2760447A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B0A-F78F-4B38-B58A-033A1DEE13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5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0F19BC-DD74-4AA6-B8BB-F535F3DA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F649-F7CE-45F6-A1E8-7FC12CF505FB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BA58D9D-A179-4ABC-9AD4-5E964BDC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AC3D63-B179-47B6-8267-BF73DA7A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B0A-F78F-4B38-B58A-033A1DEE13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83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149F0-BDE0-4665-9B49-637C702A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4DC63A-D9DB-4202-94BE-0B3337CE9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633E25-2AD5-4248-AA81-77488DB8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586322-86FA-4846-8A53-D1E97180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F649-F7CE-45F6-A1E8-7FC12CF505FB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5A60838-AEF3-4E40-A247-F1739EFC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E781DD-9CA2-4430-9437-E244B575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B0A-F78F-4B38-B58A-033A1DEE13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5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005758-B326-479D-92D1-9D22F82F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7C5B8F1-D53A-40E1-90C9-98D256B9C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8F3D41-476C-4959-8BD7-31650D26E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C3DBE33-146C-4920-8C99-3540E68A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F649-F7CE-45F6-A1E8-7FC12CF505FB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4647CE-5534-40CC-A307-4E57AAC6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9290C0-144F-48B8-B60F-B85D39B4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3B0A-F78F-4B38-B58A-033A1DEE13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936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FDA3CCD-3BD8-489A-8524-9C3836DC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C5DE53-DF38-492A-BB1D-AB8467A87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1794C2-2F9D-49F8-8836-7F20E13C9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F649-F7CE-45F6-A1E8-7FC12CF505FB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B78BA4-2040-47CE-9C46-30C324338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8CE262-4718-4DF8-BE90-4020EAEC1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3B0A-F78F-4B38-B58A-033A1DEE13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81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3413D1-1B83-4B9A-B696-F6F09E190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7835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+mn-lt"/>
              </a:rPr>
              <a:t>IT1007</a:t>
            </a:r>
            <a:endParaRPr lang="en-SG" sz="96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0546E63-CC3A-4896-8D77-CB11E30BF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51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TUTORIAL / LAB 3</a:t>
            </a:r>
            <a:endParaRPr lang="en-SG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36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Tuple-</a:t>
            </a:r>
            <a:r>
              <a:rPr lang="en-US" b="1" dirty="0" err="1">
                <a:latin typeface="+mn-lt"/>
              </a:rPr>
              <a:t>ception</a:t>
            </a:r>
            <a:endParaRPr lang="en-SG" b="1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E74715F-E3B1-4F75-BF20-D8B769AC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(1,2,3)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b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(4,5,6)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c[0]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1,2,3)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c[1][2]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6283E03-45D8-484D-9930-AB381FD324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30" y="1825625"/>
            <a:ext cx="3677968" cy="16676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4A4A046-493B-4FC3-A345-4380BC3C139D}"/>
              </a:ext>
            </a:extLst>
          </p:cNvPr>
          <p:cNvSpPr txBox="1">
            <a:spLocks/>
          </p:cNvSpPr>
          <p:nvPr/>
        </p:nvSpPr>
        <p:spPr>
          <a:xfrm>
            <a:off x="4805916" y="3880883"/>
            <a:ext cx="3522158" cy="281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What’s the Difference?</a:t>
            </a:r>
            <a:endParaRPr lang="en-SG" b="1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EBCEED5-FA3C-4C37-9D36-5FE279C4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8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(1,2,3)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y += (3,2,1)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x[0] = 5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CED2B74-E786-4772-9C0A-0D1F6CB98F2A}"/>
              </a:ext>
            </a:extLst>
          </p:cNvPr>
          <p:cNvSpPr txBox="1">
            <a:spLocks/>
          </p:cNvSpPr>
          <p:nvPr/>
        </p:nvSpPr>
        <p:spPr>
          <a:xfrm>
            <a:off x="6753446" y="1825625"/>
            <a:ext cx="4339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[1,2,3]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y += [3,2,1]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x[0] =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F39D532-81F4-4313-973F-7BC97E3FF0DE}"/>
              </a:ext>
            </a:extLst>
          </p:cNvPr>
          <p:cNvSpPr txBox="1"/>
          <p:nvPr/>
        </p:nvSpPr>
        <p:spPr>
          <a:xfrm>
            <a:off x="2604977" y="3848984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(1,2,3)</a:t>
            </a:r>
            <a:endParaRPr lang="en-SG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75CD98D-F018-4C4B-AF71-6FE7DC61D11B}"/>
              </a:ext>
            </a:extLst>
          </p:cNvPr>
          <p:cNvSpPr txBox="1"/>
          <p:nvPr/>
        </p:nvSpPr>
        <p:spPr>
          <a:xfrm>
            <a:off x="2604977" y="4372204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(1,2,3,3,2,1)</a:t>
            </a:r>
            <a:endParaRPr lang="en-SG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E00BCB1-DE31-4994-A62F-CA26EE3452BD}"/>
              </a:ext>
            </a:extLst>
          </p:cNvPr>
          <p:cNvSpPr txBox="1"/>
          <p:nvPr/>
        </p:nvSpPr>
        <p:spPr>
          <a:xfrm>
            <a:off x="8520223" y="3831171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[1,2,3,3,2,1]</a:t>
            </a:r>
            <a:endParaRPr lang="en-SG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E5C6D06-EC09-46B6-96F1-6B95319B4657}"/>
              </a:ext>
            </a:extLst>
          </p:cNvPr>
          <p:cNvSpPr txBox="1"/>
          <p:nvPr/>
        </p:nvSpPr>
        <p:spPr>
          <a:xfrm>
            <a:off x="8520223" y="4354391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[1,2,3,3,2,1]</a:t>
            </a:r>
            <a:endParaRPr lang="en-SG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090B4AE4-C252-4D0C-8528-6F1C75AD7D37}"/>
              </a:ext>
            </a:extLst>
          </p:cNvPr>
          <p:cNvSpPr txBox="1">
            <a:spLocks/>
          </p:cNvSpPr>
          <p:nvPr/>
        </p:nvSpPr>
        <p:spPr>
          <a:xfrm>
            <a:off x="838200" y="5801418"/>
            <a:ext cx="10515600" cy="6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+mj-lt"/>
              </a:rPr>
              <a:t>Tuples are immutable and cannot be modified but lists can!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05DC894-A0BB-4F81-9F88-A6D160C01290}"/>
              </a:ext>
            </a:extLst>
          </p:cNvPr>
          <p:cNvSpPr txBox="1"/>
          <p:nvPr/>
        </p:nvSpPr>
        <p:spPr>
          <a:xfrm>
            <a:off x="8520223" y="4863525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5,2,3,3,2,1]</a:t>
            </a:r>
            <a:endParaRPr lang="en-SG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8E0D4B1-21C0-4639-A8F7-C707164C52D6}"/>
              </a:ext>
            </a:extLst>
          </p:cNvPr>
          <p:cNvSpPr txBox="1"/>
          <p:nvPr/>
        </p:nvSpPr>
        <p:spPr>
          <a:xfrm>
            <a:off x="2616496" y="4867973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+mj-lt"/>
              </a:rPr>
              <a:t>TypeError</a:t>
            </a:r>
            <a:endParaRPr lang="en-SG" sz="2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14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Trouble of List</a:t>
            </a:r>
            <a:endParaRPr lang="en-SG" b="1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EBCEED5-FA3C-4C37-9D36-5FE279C4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856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When you do </a:t>
            </a: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x</a:t>
            </a:r>
          </a:p>
          <a:p>
            <a:r>
              <a:rPr lang="en-US" dirty="0" smtClean="0">
                <a:latin typeface="+mj-lt"/>
              </a:rPr>
              <a:t>You do NOT have two list</a:t>
            </a:r>
          </a:p>
          <a:p>
            <a:r>
              <a:rPr lang="en-US" dirty="0" smtClean="0">
                <a:latin typeface="+mj-lt"/>
              </a:rPr>
              <a:t>y IS x, they share the same contents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If you want to clone another copy for y, you can</a:t>
            </a: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list(x)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CED2B74-E786-4772-9C0A-0D1F6CB98F2A}"/>
              </a:ext>
            </a:extLst>
          </p:cNvPr>
          <p:cNvSpPr txBox="1">
            <a:spLocks/>
          </p:cNvSpPr>
          <p:nvPr/>
        </p:nvSpPr>
        <p:spPr>
          <a:xfrm>
            <a:off x="6753446" y="1825625"/>
            <a:ext cx="4339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[1,2,3]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+= [3,2,1]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x[0] =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E00BCB1-DE31-4994-A62F-CA26EE3452BD}"/>
              </a:ext>
            </a:extLst>
          </p:cNvPr>
          <p:cNvSpPr txBox="1"/>
          <p:nvPr/>
        </p:nvSpPr>
        <p:spPr>
          <a:xfrm>
            <a:off x="8520223" y="3831171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[1,2,3,3,2,1]</a:t>
            </a:r>
            <a:endParaRPr lang="en-SG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E5C6D06-EC09-46B6-96F1-6B95319B4657}"/>
              </a:ext>
            </a:extLst>
          </p:cNvPr>
          <p:cNvSpPr txBox="1"/>
          <p:nvPr/>
        </p:nvSpPr>
        <p:spPr>
          <a:xfrm>
            <a:off x="8520223" y="4354391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[1,2,3,3,2,1]</a:t>
            </a:r>
            <a:endParaRPr lang="en-SG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05DC894-A0BB-4F81-9F88-A6D160C01290}"/>
              </a:ext>
            </a:extLst>
          </p:cNvPr>
          <p:cNvSpPr txBox="1"/>
          <p:nvPr/>
        </p:nvSpPr>
        <p:spPr>
          <a:xfrm>
            <a:off x="8520223" y="4863525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5,2,3,3,2,1]</a:t>
            </a:r>
            <a:endParaRPr lang="en-SG" sz="28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629465" y="2560320"/>
            <a:ext cx="2912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Trouble of List</a:t>
            </a:r>
            <a:endParaRPr lang="en-SG" b="1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EBCEED5-FA3C-4C37-9D36-5FE279C4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856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When you do </a:t>
            </a: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x</a:t>
            </a:r>
          </a:p>
          <a:p>
            <a:r>
              <a:rPr lang="en-US" dirty="0" smtClean="0">
                <a:latin typeface="+mj-lt"/>
              </a:rPr>
              <a:t>You do NOT have two list</a:t>
            </a:r>
          </a:p>
          <a:p>
            <a:r>
              <a:rPr lang="en-US" dirty="0" smtClean="0">
                <a:latin typeface="+mj-lt"/>
              </a:rPr>
              <a:t>y IS x, they share the same contents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If you want to clone another copy for y, you can</a:t>
            </a: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list(x)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CED2B74-E786-4772-9C0A-0D1F6CB98F2A}"/>
              </a:ext>
            </a:extLst>
          </p:cNvPr>
          <p:cNvSpPr txBox="1">
            <a:spLocks/>
          </p:cNvSpPr>
          <p:nvPr/>
        </p:nvSpPr>
        <p:spPr>
          <a:xfrm>
            <a:off x="6753446" y="1825625"/>
            <a:ext cx="4339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[1,2,3]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list(x)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+= [3,2,1]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x[0] =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E00BCB1-DE31-4994-A62F-CA26EE3452BD}"/>
              </a:ext>
            </a:extLst>
          </p:cNvPr>
          <p:cNvSpPr txBox="1"/>
          <p:nvPr/>
        </p:nvSpPr>
        <p:spPr>
          <a:xfrm>
            <a:off x="8520223" y="3831171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1,2,3]</a:t>
            </a:r>
            <a:endParaRPr lang="en-SG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E5C6D06-EC09-46B6-96F1-6B95319B4657}"/>
              </a:ext>
            </a:extLst>
          </p:cNvPr>
          <p:cNvSpPr txBox="1"/>
          <p:nvPr/>
        </p:nvSpPr>
        <p:spPr>
          <a:xfrm>
            <a:off x="8520223" y="4354391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[1,2,3,3,2,1]</a:t>
            </a:r>
            <a:endParaRPr lang="en-SG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05DC894-A0BB-4F81-9F88-A6D160C01290}"/>
              </a:ext>
            </a:extLst>
          </p:cNvPr>
          <p:cNvSpPr txBox="1"/>
          <p:nvPr/>
        </p:nvSpPr>
        <p:spPr>
          <a:xfrm>
            <a:off x="8520223" y="4863525"/>
            <a:ext cx="1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[5,2,3]</a:t>
            </a:r>
            <a:endParaRPr lang="en-SG" sz="2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List Manipulation</a:t>
            </a:r>
            <a:endParaRPr lang="en-SG" b="1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E74715F-E3B1-4F75-BF20-D8B769AC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list(range(0,5))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0,1,2,3,4]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EFB9CD0-0A1E-4A66-AA5A-39DFEFC5FCF4}"/>
              </a:ext>
            </a:extLst>
          </p:cNvPr>
          <p:cNvSpPr txBox="1">
            <a:spLocks/>
          </p:cNvSpPr>
          <p:nvPr/>
        </p:nvSpPr>
        <p:spPr>
          <a:xfrm>
            <a:off x="6753445" y="1825624"/>
            <a:ext cx="5105619" cy="5029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a.append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0,1,2,3,4,5]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as a += [5,]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a.extend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([6,7,8])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0,1,2,3,4,5,6,7,8]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as a += [6,7,8]</a:t>
            </a:r>
          </a:p>
        </p:txBody>
      </p:sp>
    </p:spTree>
    <p:extLst>
      <p:ext uri="{BB962C8B-B14F-4D97-AF65-F5344CB8AC3E}">
        <p14:creationId xmlns:p14="http://schemas.microsoft.com/office/powerpoint/2010/main" val="224496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List Manipulation</a:t>
            </a:r>
            <a:endParaRPr lang="en-SG" b="1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E74715F-E3B1-4F75-BF20-D8B769AC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list(range(0,5))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[0,1,2,3,4]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But how about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a.append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([6,7,8])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a.extend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EFB9CD0-0A1E-4A66-AA5A-39DFEFC5FCF4}"/>
              </a:ext>
            </a:extLst>
          </p:cNvPr>
          <p:cNvSpPr txBox="1">
            <a:spLocks/>
          </p:cNvSpPr>
          <p:nvPr/>
        </p:nvSpPr>
        <p:spPr>
          <a:xfrm>
            <a:off x="6753445" y="1825624"/>
            <a:ext cx="5260363" cy="5029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0,1,2,3,4,5]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as a += [5,]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a.extend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([6,7,8])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0,1,2,3,4,5,6,7,8]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as a += [6,7,8]</a:t>
            </a:r>
          </a:p>
        </p:txBody>
      </p:sp>
    </p:spTree>
    <p:extLst>
      <p:ext uri="{BB962C8B-B14F-4D97-AF65-F5344CB8AC3E}">
        <p14:creationId xmlns:p14="http://schemas.microsoft.com/office/powerpoint/2010/main" val="3959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List Manipulation</a:t>
            </a:r>
            <a:endParaRPr lang="en-SG" b="1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E74715F-E3B1-4F75-BF20-D8B769AC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[0,1,2,3,4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1,2,3,4]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a[:]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5B87082-464B-4C86-8311-12976657D839}"/>
              </a:ext>
            </a:extLst>
          </p:cNvPr>
          <p:cNvSpPr txBox="1">
            <a:spLocks/>
          </p:cNvSpPr>
          <p:nvPr/>
        </p:nvSpPr>
        <p:spPr>
          <a:xfrm>
            <a:off x="6753446" y="1825625"/>
            <a:ext cx="4339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‘a’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96874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In-built List Manipulation Functions</a:t>
            </a:r>
            <a:endParaRPr lang="en-SG" b="1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4075923-E2C0-4CD9-A138-7F247044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655"/>
            <a:ext cx="10515600" cy="4443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[In-built function] </a:t>
            </a:r>
            <a:r>
              <a:rPr lang="en-SG" b="1" u="sng" dirty="0">
                <a:latin typeface="Consolas" panose="020B0609020204030204" pitchFamily="49" charset="0"/>
                <a:cs typeface="Consolas" panose="020B0609020204030204" pitchFamily="49" charset="0"/>
              </a:rPr>
              <a:t>reverse(list)</a:t>
            </a:r>
          </a:p>
          <a:p>
            <a:pPr marL="0" indent="0" algn="ctr">
              <a:buNone/>
            </a:pPr>
            <a:endParaRPr lang="en-US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 = [1,2,3,4,5]</a:t>
            </a:r>
          </a:p>
          <a:p>
            <a:pPr marL="0" indent="0" algn="just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a.reverse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</a:t>
            </a:r>
          </a:p>
          <a:p>
            <a:pPr marL="0" indent="0" algn="just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5,4,3,2,1]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1199406-4C35-4A1C-9C76-93B6E806F0BD}"/>
              </a:ext>
            </a:extLst>
          </p:cNvPr>
          <p:cNvSpPr txBox="1">
            <a:spLocks/>
          </p:cNvSpPr>
          <p:nvPr/>
        </p:nvSpPr>
        <p:spPr>
          <a:xfrm>
            <a:off x="4263655" y="4029744"/>
            <a:ext cx="7453423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+mj-lt"/>
              </a:rPr>
              <a:t>What’s the difference between reverse and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a[::-1]</a:t>
            </a:r>
            <a:r>
              <a:rPr lang="en-US" b="1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4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In-built List Manipulation Functions</a:t>
            </a:r>
            <a:endParaRPr lang="en-SG" b="1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4075923-E2C0-4CD9-A138-7F247044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655"/>
            <a:ext cx="10515600" cy="4443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[In-built function] </a:t>
            </a:r>
            <a:r>
              <a:rPr lang="en-SG" b="1" u="sng" dirty="0">
                <a:latin typeface="Consolas" panose="020B0609020204030204" pitchFamily="49" charset="0"/>
                <a:cs typeface="Consolas" panose="020B0609020204030204" pitchFamily="49" charset="0"/>
              </a:rPr>
              <a:t>reverse(list)</a:t>
            </a:r>
          </a:p>
          <a:p>
            <a:pPr marL="0" indent="0" algn="ctr">
              <a:buNone/>
            </a:pPr>
            <a:endParaRPr lang="en-US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 = [1,2,3,4,5]</a:t>
            </a:r>
          </a:p>
          <a:p>
            <a:pPr marL="0" indent="0" algn="just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a.reverse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</a:t>
            </a:r>
          </a:p>
          <a:p>
            <a:pPr marL="0" indent="0" algn="just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5,4,3,2,1]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37F1CB9-FE59-47DE-BCC6-FC4F4A5C30BE}"/>
              </a:ext>
            </a:extLst>
          </p:cNvPr>
          <p:cNvSpPr txBox="1">
            <a:spLocks/>
          </p:cNvSpPr>
          <p:nvPr/>
        </p:nvSpPr>
        <p:spPr>
          <a:xfrm>
            <a:off x="6753446" y="3997841"/>
            <a:ext cx="4339856" cy="2530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a[::-1]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1,2,3,4,5]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96B08200-45F0-44F4-BE73-D884E08E3863}"/>
              </a:ext>
            </a:extLst>
          </p:cNvPr>
          <p:cNvSpPr txBox="1">
            <a:spLocks/>
          </p:cNvSpPr>
          <p:nvPr/>
        </p:nvSpPr>
        <p:spPr>
          <a:xfrm>
            <a:off x="838200" y="5801418"/>
            <a:ext cx="10515600" cy="6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+mj-lt"/>
              </a:rPr>
              <a:t>List is directly modified using reverse() but [::-1]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creates</a:t>
            </a:r>
            <a:r>
              <a:rPr lang="en-US" sz="3200" b="1" dirty="0">
                <a:latin typeface="+mj-lt"/>
              </a:rPr>
              <a:t> a new list</a:t>
            </a:r>
          </a:p>
        </p:txBody>
      </p:sp>
    </p:spTree>
    <p:extLst>
      <p:ext uri="{BB962C8B-B14F-4D97-AF65-F5344CB8AC3E}">
        <p14:creationId xmlns:p14="http://schemas.microsoft.com/office/powerpoint/2010/main" val="32494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In-built List Manipulation Functions</a:t>
            </a:r>
            <a:endParaRPr lang="en-SG" b="1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4075923-E2C0-4CD9-A138-7F247044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655"/>
            <a:ext cx="10515600" cy="4443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[In-built function] </a:t>
            </a:r>
            <a:r>
              <a:rPr lang="en-SG" b="1" u="sng" dirty="0">
                <a:latin typeface="Consolas" panose="020B0609020204030204" pitchFamily="49" charset="0"/>
                <a:cs typeface="Consolas" panose="020B0609020204030204" pitchFamily="49" charset="0"/>
              </a:rPr>
              <a:t>insert(</a:t>
            </a:r>
            <a:r>
              <a:rPr lang="en-SG" b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position,object</a:t>
            </a:r>
            <a:r>
              <a:rPr lang="en-SG" b="1" u="sng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 = [1,2,3,4,5]</a:t>
            </a:r>
          </a:p>
          <a:p>
            <a:pPr marL="0" indent="0" algn="just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a.insert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(4,3)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</a:t>
            </a:r>
          </a:p>
          <a:p>
            <a:pPr marL="0" indent="0" algn="just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1,2,3,4,3,5]</a:t>
            </a:r>
          </a:p>
        </p:txBody>
      </p:sp>
    </p:spTree>
    <p:extLst>
      <p:ext uri="{BB962C8B-B14F-4D97-AF65-F5344CB8AC3E}">
        <p14:creationId xmlns:p14="http://schemas.microsoft.com/office/powerpoint/2010/main" val="41683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C55FB-EF8B-41BE-83F7-5BAEB0B1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SEQUENCES</a:t>
            </a:r>
            <a:endParaRPr lang="en-SG" b="1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EB550ED-5FF6-4963-94E3-816BEA728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13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In-built List Manipulation Functions</a:t>
            </a:r>
            <a:endParaRPr lang="en-SG" b="1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4075923-E2C0-4CD9-A138-7F247044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655"/>
            <a:ext cx="10515600" cy="4443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[In-built function] </a:t>
            </a:r>
            <a:r>
              <a:rPr lang="en-SG" b="1" u="sng" dirty="0">
                <a:latin typeface="Consolas" panose="020B0609020204030204" pitchFamily="49" charset="0"/>
                <a:cs typeface="Consolas" panose="020B0609020204030204" pitchFamily="49" charset="0"/>
              </a:rPr>
              <a:t>remove(object)</a:t>
            </a:r>
          </a:p>
          <a:p>
            <a:pPr marL="0" indent="0" algn="ctr">
              <a:buNone/>
            </a:pPr>
            <a:endParaRPr lang="en-US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 = [1,2,3,4,3,5]</a:t>
            </a:r>
          </a:p>
          <a:p>
            <a:pPr marL="0" indent="0" algn="just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</a:t>
            </a:r>
          </a:p>
          <a:p>
            <a:pPr marL="0" indent="0" algn="just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1,2,4,3,5]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6A2636C-08B9-471F-8A77-918EBCEB82EE}"/>
              </a:ext>
            </a:extLst>
          </p:cNvPr>
          <p:cNvSpPr txBox="1">
            <a:spLocks/>
          </p:cNvSpPr>
          <p:nvPr/>
        </p:nvSpPr>
        <p:spPr>
          <a:xfrm>
            <a:off x="4263655" y="4029744"/>
            <a:ext cx="7453423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+mj-lt"/>
              </a:rPr>
              <a:t>Always removes the </a:t>
            </a:r>
            <a:r>
              <a:rPr lang="en-US" b="1" u="sng" dirty="0">
                <a:solidFill>
                  <a:srgbClr val="FF0000"/>
                </a:solidFill>
                <a:latin typeface="+mj-lt"/>
              </a:rPr>
              <a:t>first instance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of the object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25292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In-built List Manipulation Functions</a:t>
            </a:r>
            <a:endParaRPr lang="en-SG" b="1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4075923-E2C0-4CD9-A138-7F247044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655"/>
            <a:ext cx="10515600" cy="4710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[In-built function] </a:t>
            </a:r>
            <a:r>
              <a:rPr lang="en-SG" b="1" u="sng" dirty="0">
                <a:latin typeface="Consolas" panose="020B0609020204030204" pitchFamily="49" charset="0"/>
                <a:cs typeface="Consolas" panose="020B0609020204030204" pitchFamily="49" charset="0"/>
              </a:rPr>
              <a:t>pop(position)</a:t>
            </a:r>
          </a:p>
          <a:p>
            <a:pPr marL="0" indent="0" algn="ctr">
              <a:buNone/>
            </a:pPr>
            <a:endParaRPr lang="en-US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 = [1,2,3,4,3,5]</a:t>
            </a:r>
          </a:p>
          <a:p>
            <a:pPr marL="0" indent="0" algn="just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 algn="just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</a:t>
            </a:r>
          </a:p>
          <a:p>
            <a:pPr marL="0" indent="0" algn="just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1,2,3,4,5]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AD568BCF-7641-468A-B8B3-0F2A235E758C}"/>
              </a:ext>
            </a:extLst>
          </p:cNvPr>
          <p:cNvSpPr txBox="1">
            <a:spLocks/>
          </p:cNvSpPr>
          <p:nvPr/>
        </p:nvSpPr>
        <p:spPr>
          <a:xfrm>
            <a:off x="4263655" y="4029744"/>
            <a:ext cx="7453423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+mj-lt"/>
              </a:rPr>
              <a:t>Returns popped element of the sequence</a:t>
            </a:r>
          </a:p>
        </p:txBody>
      </p:sp>
    </p:spTree>
    <p:extLst>
      <p:ext uri="{BB962C8B-B14F-4D97-AF65-F5344CB8AC3E}">
        <p14:creationId xmlns:p14="http://schemas.microsoft.com/office/powerpoint/2010/main" val="364176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In-built List Manipulation Functions</a:t>
            </a:r>
            <a:endParaRPr lang="en-SG" b="1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4075923-E2C0-4CD9-A138-7F247044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655"/>
            <a:ext cx="10515600" cy="4710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[In-built function] </a:t>
            </a:r>
            <a:r>
              <a:rPr lang="en-SG" b="1" u="sng" dirty="0"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</a:p>
          <a:p>
            <a:pPr marL="0" indent="0" algn="ctr">
              <a:buNone/>
            </a:pPr>
            <a:endParaRPr lang="en-US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 = [1,2,3,4,3,5]</a:t>
            </a:r>
          </a:p>
          <a:p>
            <a:pPr marL="0" indent="0" algn="just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</a:t>
            </a:r>
          </a:p>
          <a:p>
            <a:pPr marL="0" indent="0" algn="just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1,2,3,4,3]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AD568BCF-7641-468A-B8B3-0F2A235E758C}"/>
              </a:ext>
            </a:extLst>
          </p:cNvPr>
          <p:cNvSpPr txBox="1">
            <a:spLocks/>
          </p:cNvSpPr>
          <p:nvPr/>
        </p:nvSpPr>
        <p:spPr>
          <a:xfrm>
            <a:off x="4263655" y="4029744"/>
            <a:ext cx="7453423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+mj-lt"/>
              </a:rPr>
              <a:t>If no argument provided, last element is popped</a:t>
            </a:r>
          </a:p>
        </p:txBody>
      </p:sp>
    </p:spTree>
    <p:extLst>
      <p:ext uri="{BB962C8B-B14F-4D97-AF65-F5344CB8AC3E}">
        <p14:creationId xmlns:p14="http://schemas.microsoft.com/office/powerpoint/2010/main" val="116299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In-built List Manipulation Functions</a:t>
            </a:r>
            <a:endParaRPr lang="en-SG" b="1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4075923-E2C0-4CD9-A138-7F247044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655"/>
            <a:ext cx="10515600" cy="4443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[In-built function] </a:t>
            </a:r>
            <a:r>
              <a:rPr lang="en-SG" b="1" u="sng" dirty="0"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pPr marL="0" indent="0" algn="ctr">
              <a:buNone/>
            </a:pPr>
            <a:endParaRPr lang="en-US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 = [1,2,3,4,5]</a:t>
            </a:r>
          </a:p>
          <a:p>
            <a:pPr marL="0" indent="0" algn="just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a.clear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</a:t>
            </a:r>
          </a:p>
          <a:p>
            <a:pPr marL="0" indent="0" algn="just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37F1CB9-FE59-47DE-BCC6-FC4F4A5C30BE}"/>
              </a:ext>
            </a:extLst>
          </p:cNvPr>
          <p:cNvSpPr txBox="1">
            <a:spLocks/>
          </p:cNvSpPr>
          <p:nvPr/>
        </p:nvSpPr>
        <p:spPr>
          <a:xfrm>
            <a:off x="6753446" y="3997841"/>
            <a:ext cx="4339856" cy="2530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del a[:]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	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Deep </a:t>
            </a:r>
            <a:r>
              <a:rPr lang="en-US" b="1" dirty="0" smtClean="0">
                <a:latin typeface="+mn-lt"/>
              </a:rPr>
              <a:t>Count</a:t>
            </a:r>
            <a:endParaRPr lang="en-SG" b="1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4075923-E2C0-4CD9-A138-7F247044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1"/>
            <a:ext cx="10515600" cy="4894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latin typeface="+mj-lt"/>
              </a:rPr>
              <a:t>How many elements are there in this list?</a:t>
            </a:r>
          </a:p>
          <a:p>
            <a:pPr marL="0" indent="0" algn="ctr">
              <a:buNone/>
            </a:pPr>
            <a:r>
              <a:rPr lang="en-US" sz="3200" b="1" dirty="0" smtClean="0">
                <a:latin typeface="+mj-lt"/>
              </a:rPr>
              <a:t>a </a:t>
            </a:r>
            <a:r>
              <a:rPr lang="en-US" sz="3200" b="1" dirty="0">
                <a:latin typeface="+mj-lt"/>
              </a:rPr>
              <a:t>= (1, 2, (3,4), (5,6,7,8), (9,10))</a:t>
            </a:r>
            <a:endParaRPr lang="en-US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32504" y="2689395"/>
            <a:ext cx="4206961" cy="4098413"/>
            <a:chOff x="3932504" y="2336140"/>
            <a:chExt cx="4206961" cy="4098413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0749CEC0-1509-4FF5-B17C-890C90925FF2}"/>
                </a:ext>
              </a:extLst>
            </p:cNvPr>
            <p:cNvSpPr/>
            <p:nvPr/>
          </p:nvSpPr>
          <p:spPr>
            <a:xfrm>
              <a:off x="4795096" y="3020332"/>
              <a:ext cx="1045536" cy="53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64878E15-0F49-4ACF-8326-3408E37783BB}"/>
                </a:ext>
              </a:extLst>
            </p:cNvPr>
            <p:cNvCxnSpPr>
              <a:cxnSpLocks/>
              <a:stCxn id="6" idx="0"/>
              <a:endCxn id="6" idx="2"/>
            </p:cNvCxnSpPr>
            <p:nvPr/>
          </p:nvCxnSpPr>
          <p:spPr>
            <a:xfrm>
              <a:off x="5317864" y="3020332"/>
              <a:ext cx="0" cy="5394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18614B27-3164-400A-A372-ABCA306F7E85}"/>
                </a:ext>
              </a:extLst>
            </p:cNvPr>
            <p:cNvSpPr/>
            <p:nvPr/>
          </p:nvSpPr>
          <p:spPr>
            <a:xfrm>
              <a:off x="5840632" y="3020332"/>
              <a:ext cx="1045536" cy="53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1F29F61C-2BFE-4CDF-A2FD-5C28FA0E095B}"/>
                </a:ext>
              </a:extLst>
            </p:cNvPr>
            <p:cNvCxnSpPr>
              <a:cxnSpLocks/>
              <a:stCxn id="36" idx="0"/>
              <a:endCxn id="36" idx="2"/>
            </p:cNvCxnSpPr>
            <p:nvPr/>
          </p:nvCxnSpPr>
          <p:spPr>
            <a:xfrm>
              <a:off x="6363400" y="3020332"/>
              <a:ext cx="0" cy="5394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29253434-8317-4A4B-960F-4E96371BC2A8}"/>
                </a:ext>
              </a:extLst>
            </p:cNvPr>
            <p:cNvSpPr/>
            <p:nvPr/>
          </p:nvSpPr>
          <p:spPr>
            <a:xfrm>
              <a:off x="6363399" y="3020332"/>
              <a:ext cx="1045536" cy="53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6378612F-4196-4AEC-8930-49C5D52DCB36}"/>
                </a:ext>
              </a:extLst>
            </p:cNvPr>
            <p:cNvSpPr/>
            <p:nvPr/>
          </p:nvSpPr>
          <p:spPr>
            <a:xfrm>
              <a:off x="3957321" y="4292103"/>
              <a:ext cx="1045536" cy="53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07C8FEBC-DFE0-4C0A-9725-5FF047088E55}"/>
                </a:ext>
              </a:extLst>
            </p:cNvPr>
            <p:cNvCxnSpPr>
              <a:cxnSpLocks/>
              <a:stCxn id="39" idx="0"/>
              <a:endCxn id="39" idx="2"/>
            </p:cNvCxnSpPr>
            <p:nvPr/>
          </p:nvCxnSpPr>
          <p:spPr>
            <a:xfrm>
              <a:off x="4480089" y="4292103"/>
              <a:ext cx="0" cy="5394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3C88177-94A7-4044-89A6-7BB47769AE08}"/>
                </a:ext>
              </a:extLst>
            </p:cNvPr>
            <p:cNvSpPr/>
            <p:nvPr/>
          </p:nvSpPr>
          <p:spPr>
            <a:xfrm>
              <a:off x="7093929" y="4292103"/>
              <a:ext cx="1045536" cy="53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D807E0A7-D88A-41E9-AA5B-B3F85AA728CA}"/>
                </a:ext>
              </a:extLst>
            </p:cNvPr>
            <p:cNvCxnSpPr>
              <a:cxnSpLocks/>
              <a:stCxn id="41" idx="0"/>
              <a:endCxn id="41" idx="2"/>
            </p:cNvCxnSpPr>
            <p:nvPr/>
          </p:nvCxnSpPr>
          <p:spPr>
            <a:xfrm>
              <a:off x="7616697" y="4292103"/>
              <a:ext cx="0" cy="5394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4D8E78E3-CEC6-4056-8765-3880072AE817}"/>
                </a:ext>
              </a:extLst>
            </p:cNvPr>
            <p:cNvSpPr/>
            <p:nvPr/>
          </p:nvSpPr>
          <p:spPr>
            <a:xfrm>
              <a:off x="5002857" y="5221777"/>
              <a:ext cx="1045536" cy="53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3B9D6B58-DEAA-44DC-845D-5208F813C448}"/>
                </a:ext>
              </a:extLst>
            </p:cNvPr>
            <p:cNvCxnSpPr>
              <a:cxnSpLocks/>
              <a:stCxn id="43" idx="0"/>
              <a:endCxn id="43" idx="2"/>
            </p:cNvCxnSpPr>
            <p:nvPr/>
          </p:nvCxnSpPr>
          <p:spPr>
            <a:xfrm>
              <a:off x="5525625" y="5221777"/>
              <a:ext cx="0" cy="5394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8DD724A3-55A3-4BA1-B253-631F43A77922}"/>
                </a:ext>
              </a:extLst>
            </p:cNvPr>
            <p:cNvSpPr/>
            <p:nvPr/>
          </p:nvSpPr>
          <p:spPr>
            <a:xfrm>
              <a:off x="6048393" y="5221777"/>
              <a:ext cx="1045536" cy="53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689B8C28-BF9E-47BE-AF97-4D683B276AAE}"/>
                </a:ext>
              </a:extLst>
            </p:cNvPr>
            <p:cNvCxnSpPr>
              <a:cxnSpLocks/>
              <a:stCxn id="45" idx="0"/>
              <a:endCxn id="45" idx="2"/>
            </p:cNvCxnSpPr>
            <p:nvPr/>
          </p:nvCxnSpPr>
          <p:spPr>
            <a:xfrm>
              <a:off x="6571161" y="5221777"/>
              <a:ext cx="0" cy="5394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A10A88F2-6B41-438B-A60B-26DC3ACB0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8189" y="3362309"/>
              <a:ext cx="970999" cy="1188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="" xmlns:a16="http://schemas.microsoft.com/office/drawing/2014/main" id="{7FABB2C4-D4A6-46F6-B9F9-E1BDBB9EC6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8039" y="3362309"/>
              <a:ext cx="695733" cy="1729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="" xmlns:a16="http://schemas.microsoft.com/office/drawing/2014/main" id="{3846AAAA-6E04-45E9-B9CF-BAD03AA6291F}"/>
                </a:ext>
              </a:extLst>
            </p:cNvPr>
            <p:cNvCxnSpPr>
              <a:cxnSpLocks/>
            </p:cNvCxnSpPr>
            <p:nvPr/>
          </p:nvCxnSpPr>
          <p:spPr>
            <a:xfrm>
              <a:off x="7132608" y="3362309"/>
              <a:ext cx="450362" cy="757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="" xmlns:a16="http://schemas.microsoft.com/office/drawing/2014/main" id="{1FA918E6-5CAD-4CBA-B47E-773B25BE808E}"/>
                </a:ext>
              </a:extLst>
            </p:cNvPr>
            <p:cNvCxnSpPr>
              <a:cxnSpLocks/>
            </p:cNvCxnSpPr>
            <p:nvPr/>
          </p:nvCxnSpPr>
          <p:spPr>
            <a:xfrm>
              <a:off x="4214261" y="4551256"/>
              <a:ext cx="0" cy="560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="" xmlns:a16="http://schemas.microsoft.com/office/drawing/2014/main" id="{ACD9FCC7-22F2-48BF-B05B-6934726F4A62}"/>
                </a:ext>
              </a:extLst>
            </p:cNvPr>
            <p:cNvCxnSpPr>
              <a:cxnSpLocks/>
            </p:cNvCxnSpPr>
            <p:nvPr/>
          </p:nvCxnSpPr>
          <p:spPr>
            <a:xfrm>
              <a:off x="4722796" y="4551256"/>
              <a:ext cx="0" cy="560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="" xmlns:a16="http://schemas.microsoft.com/office/drawing/2014/main" id="{4AC61F5E-D70A-4A6A-B6D8-4D57C0D89FBC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5480930"/>
              <a:ext cx="0" cy="560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FE1A5A05-BC2D-4F07-9BFF-5B91B4A90E99}"/>
                </a:ext>
              </a:extLst>
            </p:cNvPr>
            <p:cNvCxnSpPr>
              <a:cxnSpLocks/>
            </p:cNvCxnSpPr>
            <p:nvPr/>
          </p:nvCxnSpPr>
          <p:spPr>
            <a:xfrm>
              <a:off x="5751095" y="5480930"/>
              <a:ext cx="0" cy="560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F247011E-CC63-4CBB-8117-671206282ACB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86" y="5480930"/>
              <a:ext cx="0" cy="560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0A702357-F8A8-4328-A607-A332B4287A47}"/>
                </a:ext>
              </a:extLst>
            </p:cNvPr>
            <p:cNvCxnSpPr>
              <a:cxnSpLocks/>
            </p:cNvCxnSpPr>
            <p:nvPr/>
          </p:nvCxnSpPr>
          <p:spPr>
            <a:xfrm>
              <a:off x="6828621" y="5480930"/>
              <a:ext cx="0" cy="560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="" xmlns:a16="http://schemas.microsoft.com/office/drawing/2014/main" id="{9AECE89E-35E3-4148-8343-4BE598271E14}"/>
                </a:ext>
              </a:extLst>
            </p:cNvPr>
            <p:cNvCxnSpPr>
              <a:cxnSpLocks/>
            </p:cNvCxnSpPr>
            <p:nvPr/>
          </p:nvCxnSpPr>
          <p:spPr>
            <a:xfrm>
              <a:off x="7368140" y="4551256"/>
              <a:ext cx="0" cy="560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="" xmlns:a16="http://schemas.microsoft.com/office/drawing/2014/main" id="{C5CA1BBE-F2A4-41FE-BF9C-4C2C3B512FD6}"/>
                </a:ext>
              </a:extLst>
            </p:cNvPr>
            <p:cNvCxnSpPr>
              <a:cxnSpLocks/>
            </p:cNvCxnSpPr>
            <p:nvPr/>
          </p:nvCxnSpPr>
          <p:spPr>
            <a:xfrm>
              <a:off x="7876675" y="4551256"/>
              <a:ext cx="0" cy="560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="" xmlns:a16="http://schemas.microsoft.com/office/drawing/2014/main" id="{256415BB-02FB-4A43-ACF4-C2D2FB573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5215" y="2688737"/>
              <a:ext cx="0" cy="560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="" xmlns:a16="http://schemas.microsoft.com/office/drawing/2014/main" id="{BCA4A748-11CC-4BD2-B6BE-9A5673E65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3750" y="2688737"/>
              <a:ext cx="0" cy="560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F82B3F1F-277F-4801-B53D-47A11DD49E1A}"/>
                </a:ext>
              </a:extLst>
            </p:cNvPr>
            <p:cNvSpPr txBox="1"/>
            <p:nvPr/>
          </p:nvSpPr>
          <p:spPr>
            <a:xfrm>
              <a:off x="4790171" y="2338943"/>
              <a:ext cx="519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1</a:t>
              </a:r>
              <a:endParaRPr lang="en-SG" sz="2000" dirty="0">
                <a:latin typeface="+mj-lt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549EBE7D-CCD8-4F43-8FE2-DF02F5627C52}"/>
                </a:ext>
              </a:extLst>
            </p:cNvPr>
            <p:cNvSpPr txBox="1"/>
            <p:nvPr/>
          </p:nvSpPr>
          <p:spPr>
            <a:xfrm>
              <a:off x="5335335" y="2336140"/>
              <a:ext cx="519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2</a:t>
              </a:r>
              <a:endParaRPr lang="en-SG" sz="2000" dirty="0">
                <a:latin typeface="+mj-lt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DB1B0D0-B514-4720-A9C8-7510FE6FE0EA}"/>
                </a:ext>
              </a:extLst>
            </p:cNvPr>
            <p:cNvSpPr txBox="1"/>
            <p:nvPr/>
          </p:nvSpPr>
          <p:spPr>
            <a:xfrm>
              <a:off x="3932504" y="5099405"/>
              <a:ext cx="519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3</a:t>
              </a:r>
              <a:endParaRPr lang="en-SG" sz="2000" dirty="0">
                <a:latin typeface="+mj-lt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A84B9BEA-4E33-4EB5-AADC-4F4B1A208FCD}"/>
                </a:ext>
              </a:extLst>
            </p:cNvPr>
            <p:cNvSpPr txBox="1"/>
            <p:nvPr/>
          </p:nvSpPr>
          <p:spPr>
            <a:xfrm>
              <a:off x="4477668" y="5096602"/>
              <a:ext cx="519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4</a:t>
              </a:r>
              <a:endParaRPr lang="en-SG" sz="2000" dirty="0"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30BA0638-A3CA-4B59-8683-9AF1EF4FE9F1}"/>
                </a:ext>
              </a:extLst>
            </p:cNvPr>
            <p:cNvSpPr txBox="1"/>
            <p:nvPr/>
          </p:nvSpPr>
          <p:spPr>
            <a:xfrm>
              <a:off x="7097988" y="5119152"/>
              <a:ext cx="519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9</a:t>
              </a:r>
              <a:endParaRPr lang="en-SG" sz="2000" dirty="0">
                <a:latin typeface="+mj-lt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60DAD33D-52C1-48D3-8A90-3831FAB2CE11}"/>
                </a:ext>
              </a:extLst>
            </p:cNvPr>
            <p:cNvSpPr txBox="1"/>
            <p:nvPr/>
          </p:nvSpPr>
          <p:spPr>
            <a:xfrm>
              <a:off x="7614277" y="5116349"/>
              <a:ext cx="519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10</a:t>
              </a:r>
              <a:endParaRPr lang="en-SG" sz="2000" dirty="0">
                <a:latin typeface="+mj-l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9D73200-54F2-49E2-86CC-4EDB781E6BD5}"/>
                </a:ext>
              </a:extLst>
            </p:cNvPr>
            <p:cNvSpPr txBox="1"/>
            <p:nvPr/>
          </p:nvSpPr>
          <p:spPr>
            <a:xfrm>
              <a:off x="4980461" y="6034443"/>
              <a:ext cx="519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5</a:t>
              </a:r>
              <a:endParaRPr lang="en-SG" sz="2000" dirty="0">
                <a:latin typeface="+mj-lt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7765F9AB-BB19-40CF-8F04-E9E1762BE5A3}"/>
                </a:ext>
              </a:extLst>
            </p:cNvPr>
            <p:cNvSpPr txBox="1"/>
            <p:nvPr/>
          </p:nvSpPr>
          <p:spPr>
            <a:xfrm>
              <a:off x="5525625" y="6031640"/>
              <a:ext cx="519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6</a:t>
              </a:r>
              <a:endParaRPr lang="en-SG" sz="2000" dirty="0">
                <a:latin typeface="+mj-lt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FF73414F-1ECB-4576-BA17-487F9973FA48}"/>
                </a:ext>
              </a:extLst>
            </p:cNvPr>
            <p:cNvSpPr txBox="1"/>
            <p:nvPr/>
          </p:nvSpPr>
          <p:spPr>
            <a:xfrm>
              <a:off x="6029001" y="6023185"/>
              <a:ext cx="519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7</a:t>
              </a:r>
              <a:endParaRPr lang="en-SG" sz="2000" dirty="0">
                <a:latin typeface="+mj-lt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C0D8BDFB-7CEB-41D0-AB73-CBB9AA9505D7}"/>
                </a:ext>
              </a:extLst>
            </p:cNvPr>
            <p:cNvSpPr txBox="1"/>
            <p:nvPr/>
          </p:nvSpPr>
          <p:spPr>
            <a:xfrm>
              <a:off x="6574165" y="6020382"/>
              <a:ext cx="519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8</a:t>
              </a:r>
              <a:endParaRPr lang="en-SG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6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Deep </a:t>
            </a:r>
            <a:r>
              <a:rPr lang="en-US" b="1" dirty="0" smtClean="0">
                <a:latin typeface="+mn-lt"/>
              </a:rPr>
              <a:t>Count</a:t>
            </a:r>
            <a:endParaRPr lang="en-SG" b="1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4075923-E2C0-4CD9-A138-7F247044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1"/>
            <a:ext cx="10515600" cy="4894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a = (1, 2, (3,4), (5,6,7,8), (9,10))</a:t>
            </a:r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749CEC0-1509-4FF5-B17C-890C90925FF2}"/>
              </a:ext>
            </a:extLst>
          </p:cNvPr>
          <p:cNvSpPr/>
          <p:nvPr/>
        </p:nvSpPr>
        <p:spPr>
          <a:xfrm>
            <a:off x="1807343" y="3020332"/>
            <a:ext cx="1045536" cy="539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878E15-0F49-4ACF-8326-3408E37783BB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2330111" y="3020332"/>
            <a:ext cx="0" cy="53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18614B27-3164-400A-A372-ABCA306F7E85}"/>
              </a:ext>
            </a:extLst>
          </p:cNvPr>
          <p:cNvSpPr/>
          <p:nvPr/>
        </p:nvSpPr>
        <p:spPr>
          <a:xfrm>
            <a:off x="2852879" y="3020332"/>
            <a:ext cx="1045536" cy="539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1F29F61C-2BFE-4CDF-A2FD-5C28FA0E095B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3375647" y="3020332"/>
            <a:ext cx="0" cy="53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29253434-8317-4A4B-960F-4E96371BC2A8}"/>
              </a:ext>
            </a:extLst>
          </p:cNvPr>
          <p:cNvSpPr/>
          <p:nvPr/>
        </p:nvSpPr>
        <p:spPr>
          <a:xfrm>
            <a:off x="3375646" y="3020332"/>
            <a:ext cx="1045536" cy="539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378612F-4196-4AEC-8930-49C5D52DCB36}"/>
              </a:ext>
            </a:extLst>
          </p:cNvPr>
          <p:cNvSpPr/>
          <p:nvPr/>
        </p:nvSpPr>
        <p:spPr>
          <a:xfrm>
            <a:off x="969568" y="4292103"/>
            <a:ext cx="1045536" cy="539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07C8FEBC-DFE0-4C0A-9725-5FF047088E55}"/>
              </a:ext>
            </a:extLst>
          </p:cNvPr>
          <p:cNvCxnSpPr>
            <a:cxnSpLocks/>
            <a:stCxn id="39" idx="0"/>
            <a:endCxn id="39" idx="2"/>
          </p:cNvCxnSpPr>
          <p:nvPr/>
        </p:nvCxnSpPr>
        <p:spPr>
          <a:xfrm>
            <a:off x="1492336" y="4292103"/>
            <a:ext cx="0" cy="53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63C88177-94A7-4044-89A6-7BB47769AE08}"/>
              </a:ext>
            </a:extLst>
          </p:cNvPr>
          <p:cNvSpPr/>
          <p:nvPr/>
        </p:nvSpPr>
        <p:spPr>
          <a:xfrm>
            <a:off x="4106176" y="4292103"/>
            <a:ext cx="1045536" cy="539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D807E0A7-D88A-41E9-AA5B-B3F85AA728CA}"/>
              </a:ext>
            </a:extLst>
          </p:cNvPr>
          <p:cNvCxnSpPr>
            <a:cxnSpLocks/>
            <a:stCxn id="41" idx="0"/>
            <a:endCxn id="41" idx="2"/>
          </p:cNvCxnSpPr>
          <p:nvPr/>
        </p:nvCxnSpPr>
        <p:spPr>
          <a:xfrm>
            <a:off x="4628944" y="4292103"/>
            <a:ext cx="0" cy="53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4D8E78E3-CEC6-4056-8765-3880072AE817}"/>
              </a:ext>
            </a:extLst>
          </p:cNvPr>
          <p:cNvSpPr/>
          <p:nvPr/>
        </p:nvSpPr>
        <p:spPr>
          <a:xfrm>
            <a:off x="2015104" y="5221777"/>
            <a:ext cx="1045536" cy="539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3B9D6B58-DEAA-44DC-845D-5208F813C448}"/>
              </a:ext>
            </a:extLst>
          </p:cNvPr>
          <p:cNvCxnSpPr>
            <a:cxnSpLocks/>
            <a:stCxn id="43" idx="0"/>
            <a:endCxn id="43" idx="2"/>
          </p:cNvCxnSpPr>
          <p:nvPr/>
        </p:nvCxnSpPr>
        <p:spPr>
          <a:xfrm>
            <a:off x="2537872" y="5221777"/>
            <a:ext cx="0" cy="53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8DD724A3-55A3-4BA1-B253-631F43A77922}"/>
              </a:ext>
            </a:extLst>
          </p:cNvPr>
          <p:cNvSpPr/>
          <p:nvPr/>
        </p:nvSpPr>
        <p:spPr>
          <a:xfrm>
            <a:off x="3060640" y="5221777"/>
            <a:ext cx="1045536" cy="539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689B8C28-BF9E-47BE-AF97-4D683B276AAE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3583408" y="5221777"/>
            <a:ext cx="0" cy="53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A10A88F2-6B41-438B-A60B-26DC3ACB0424}"/>
              </a:ext>
            </a:extLst>
          </p:cNvPr>
          <p:cNvCxnSpPr>
            <a:cxnSpLocks/>
          </p:cNvCxnSpPr>
          <p:nvPr/>
        </p:nvCxnSpPr>
        <p:spPr>
          <a:xfrm flipH="1">
            <a:off x="2130436" y="3362309"/>
            <a:ext cx="970999" cy="1188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7FABB2C4-D4A6-46F6-B9F9-E1BDBB9EC6EC}"/>
              </a:ext>
            </a:extLst>
          </p:cNvPr>
          <p:cNvCxnSpPr>
            <a:cxnSpLocks/>
          </p:cNvCxnSpPr>
          <p:nvPr/>
        </p:nvCxnSpPr>
        <p:spPr>
          <a:xfrm flipH="1">
            <a:off x="2970286" y="3362309"/>
            <a:ext cx="695733" cy="1729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3846AAAA-6E04-45E9-B9CF-BAD03AA6291F}"/>
              </a:ext>
            </a:extLst>
          </p:cNvPr>
          <p:cNvCxnSpPr>
            <a:cxnSpLocks/>
          </p:cNvCxnSpPr>
          <p:nvPr/>
        </p:nvCxnSpPr>
        <p:spPr>
          <a:xfrm>
            <a:off x="4144855" y="3362309"/>
            <a:ext cx="450362" cy="757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1FA918E6-5CAD-4CBA-B47E-773B25BE808E}"/>
              </a:ext>
            </a:extLst>
          </p:cNvPr>
          <p:cNvCxnSpPr>
            <a:cxnSpLocks/>
          </p:cNvCxnSpPr>
          <p:nvPr/>
        </p:nvCxnSpPr>
        <p:spPr>
          <a:xfrm>
            <a:off x="1226508" y="4551256"/>
            <a:ext cx="0" cy="56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ACD9FCC7-22F2-48BF-B05B-6934726F4A62}"/>
              </a:ext>
            </a:extLst>
          </p:cNvPr>
          <p:cNvCxnSpPr>
            <a:cxnSpLocks/>
          </p:cNvCxnSpPr>
          <p:nvPr/>
        </p:nvCxnSpPr>
        <p:spPr>
          <a:xfrm>
            <a:off x="1735043" y="4551256"/>
            <a:ext cx="0" cy="56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4AC61F5E-D70A-4A6A-B6D8-4D57C0D89FBC}"/>
              </a:ext>
            </a:extLst>
          </p:cNvPr>
          <p:cNvCxnSpPr>
            <a:cxnSpLocks/>
          </p:cNvCxnSpPr>
          <p:nvPr/>
        </p:nvCxnSpPr>
        <p:spPr>
          <a:xfrm>
            <a:off x="2254807" y="5480930"/>
            <a:ext cx="0" cy="56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FE1A5A05-BC2D-4F07-9BFF-5B91B4A90E99}"/>
              </a:ext>
            </a:extLst>
          </p:cNvPr>
          <p:cNvCxnSpPr>
            <a:cxnSpLocks/>
          </p:cNvCxnSpPr>
          <p:nvPr/>
        </p:nvCxnSpPr>
        <p:spPr>
          <a:xfrm>
            <a:off x="2763342" y="5480930"/>
            <a:ext cx="0" cy="56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F247011E-CC63-4CBB-8117-671206282ACB}"/>
              </a:ext>
            </a:extLst>
          </p:cNvPr>
          <p:cNvCxnSpPr>
            <a:cxnSpLocks/>
          </p:cNvCxnSpPr>
          <p:nvPr/>
        </p:nvCxnSpPr>
        <p:spPr>
          <a:xfrm>
            <a:off x="3332333" y="5480930"/>
            <a:ext cx="0" cy="56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0A702357-F8A8-4328-A607-A332B4287A47}"/>
              </a:ext>
            </a:extLst>
          </p:cNvPr>
          <p:cNvCxnSpPr>
            <a:cxnSpLocks/>
          </p:cNvCxnSpPr>
          <p:nvPr/>
        </p:nvCxnSpPr>
        <p:spPr>
          <a:xfrm>
            <a:off x="3840868" y="5480930"/>
            <a:ext cx="0" cy="56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9AECE89E-35E3-4148-8343-4BE598271E14}"/>
              </a:ext>
            </a:extLst>
          </p:cNvPr>
          <p:cNvCxnSpPr>
            <a:cxnSpLocks/>
          </p:cNvCxnSpPr>
          <p:nvPr/>
        </p:nvCxnSpPr>
        <p:spPr>
          <a:xfrm>
            <a:off x="4380387" y="4551256"/>
            <a:ext cx="0" cy="56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C5CA1BBE-F2A4-41FE-BF9C-4C2C3B512FD6}"/>
              </a:ext>
            </a:extLst>
          </p:cNvPr>
          <p:cNvCxnSpPr>
            <a:cxnSpLocks/>
          </p:cNvCxnSpPr>
          <p:nvPr/>
        </p:nvCxnSpPr>
        <p:spPr>
          <a:xfrm>
            <a:off x="4888922" y="4551256"/>
            <a:ext cx="0" cy="56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256415BB-02FB-4A43-ACF4-C2D2FB573953}"/>
              </a:ext>
            </a:extLst>
          </p:cNvPr>
          <p:cNvCxnSpPr>
            <a:cxnSpLocks/>
          </p:cNvCxnSpPr>
          <p:nvPr/>
        </p:nvCxnSpPr>
        <p:spPr>
          <a:xfrm flipV="1">
            <a:off x="2077462" y="2688737"/>
            <a:ext cx="0" cy="56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BCA4A748-11CC-4BD2-B6BE-9A5673E65D89}"/>
              </a:ext>
            </a:extLst>
          </p:cNvPr>
          <p:cNvCxnSpPr>
            <a:cxnSpLocks/>
          </p:cNvCxnSpPr>
          <p:nvPr/>
        </p:nvCxnSpPr>
        <p:spPr>
          <a:xfrm flipV="1">
            <a:off x="2585997" y="2688737"/>
            <a:ext cx="0" cy="56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82B3F1F-277F-4801-B53D-47A11DD49E1A}"/>
              </a:ext>
            </a:extLst>
          </p:cNvPr>
          <p:cNvSpPr txBox="1"/>
          <p:nvPr/>
        </p:nvSpPr>
        <p:spPr>
          <a:xfrm>
            <a:off x="1802418" y="2338943"/>
            <a:ext cx="5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1</a:t>
            </a:r>
            <a:endParaRPr lang="en-SG" sz="2000" dirty="0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49EBE7D-CCD8-4F43-8FE2-DF02F5627C52}"/>
              </a:ext>
            </a:extLst>
          </p:cNvPr>
          <p:cNvSpPr txBox="1"/>
          <p:nvPr/>
        </p:nvSpPr>
        <p:spPr>
          <a:xfrm>
            <a:off x="2347582" y="2336140"/>
            <a:ext cx="5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2</a:t>
            </a:r>
            <a:endParaRPr lang="en-SG" sz="2000" dirty="0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BDB1B0D0-B514-4720-A9C8-7510FE6FE0EA}"/>
              </a:ext>
            </a:extLst>
          </p:cNvPr>
          <p:cNvSpPr txBox="1"/>
          <p:nvPr/>
        </p:nvSpPr>
        <p:spPr>
          <a:xfrm>
            <a:off x="944751" y="5099405"/>
            <a:ext cx="5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3</a:t>
            </a:r>
            <a:endParaRPr lang="en-SG" sz="2000" dirty="0"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84B9BEA-4E33-4EB5-AADC-4F4B1A208FCD}"/>
              </a:ext>
            </a:extLst>
          </p:cNvPr>
          <p:cNvSpPr txBox="1"/>
          <p:nvPr/>
        </p:nvSpPr>
        <p:spPr>
          <a:xfrm>
            <a:off x="1489915" y="5096602"/>
            <a:ext cx="5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4</a:t>
            </a:r>
            <a:endParaRPr lang="en-SG" sz="2000" dirty="0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30BA0638-A3CA-4B59-8683-9AF1EF4FE9F1}"/>
              </a:ext>
            </a:extLst>
          </p:cNvPr>
          <p:cNvSpPr txBox="1"/>
          <p:nvPr/>
        </p:nvSpPr>
        <p:spPr>
          <a:xfrm>
            <a:off x="4110235" y="5119152"/>
            <a:ext cx="5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9</a:t>
            </a:r>
            <a:endParaRPr lang="en-SG" sz="2000" dirty="0"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DAD33D-52C1-48D3-8A90-3831FAB2CE11}"/>
              </a:ext>
            </a:extLst>
          </p:cNvPr>
          <p:cNvSpPr txBox="1"/>
          <p:nvPr/>
        </p:nvSpPr>
        <p:spPr>
          <a:xfrm>
            <a:off x="4626524" y="5116349"/>
            <a:ext cx="5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10</a:t>
            </a:r>
            <a:endParaRPr lang="en-SG" sz="2000" dirty="0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9D73200-54F2-49E2-86CC-4EDB781E6BD5}"/>
              </a:ext>
            </a:extLst>
          </p:cNvPr>
          <p:cNvSpPr txBox="1"/>
          <p:nvPr/>
        </p:nvSpPr>
        <p:spPr>
          <a:xfrm>
            <a:off x="1992708" y="6034443"/>
            <a:ext cx="5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5</a:t>
            </a:r>
            <a:endParaRPr lang="en-SG" sz="2000" dirty="0"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7765F9AB-BB19-40CF-8F04-E9E1762BE5A3}"/>
              </a:ext>
            </a:extLst>
          </p:cNvPr>
          <p:cNvSpPr txBox="1"/>
          <p:nvPr/>
        </p:nvSpPr>
        <p:spPr>
          <a:xfrm>
            <a:off x="2537872" y="6031640"/>
            <a:ext cx="5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6</a:t>
            </a:r>
            <a:endParaRPr lang="en-SG" sz="2000" dirty="0"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F73414F-1ECB-4576-BA17-487F9973FA48}"/>
              </a:ext>
            </a:extLst>
          </p:cNvPr>
          <p:cNvSpPr txBox="1"/>
          <p:nvPr/>
        </p:nvSpPr>
        <p:spPr>
          <a:xfrm>
            <a:off x="3041248" y="6023185"/>
            <a:ext cx="5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7</a:t>
            </a:r>
            <a:endParaRPr lang="en-SG" sz="2000" dirty="0"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0D8BDFB-7CEB-41D0-AB73-CBB9AA9505D7}"/>
              </a:ext>
            </a:extLst>
          </p:cNvPr>
          <p:cNvSpPr txBox="1"/>
          <p:nvPr/>
        </p:nvSpPr>
        <p:spPr>
          <a:xfrm>
            <a:off x="3586412" y="6020382"/>
            <a:ext cx="5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8</a:t>
            </a:r>
            <a:endParaRPr lang="en-SG" sz="2000" dirty="0">
              <a:latin typeface="+mj-lt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AA549AC0-BD04-4B4B-A393-ECD205CAEB2E}"/>
              </a:ext>
            </a:extLst>
          </p:cNvPr>
          <p:cNvSpPr txBox="1">
            <a:spLocks/>
          </p:cNvSpPr>
          <p:nvPr/>
        </p:nvSpPr>
        <p:spPr>
          <a:xfrm>
            <a:off x="5512688" y="2945219"/>
            <a:ext cx="5841111" cy="377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Iterate across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If </a:t>
            </a:r>
            <a:r>
              <a:rPr lang="en-US" dirty="0" err="1">
                <a:latin typeface="+mj-lt"/>
              </a:rPr>
              <a:t>seq</a:t>
            </a:r>
            <a:r>
              <a:rPr lang="en-US" dirty="0">
                <a:latin typeface="+mj-lt"/>
              </a:rPr>
              <a:t>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is a blank tuple/list, means reached end of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If </a:t>
            </a:r>
            <a:r>
              <a:rPr lang="en-US" dirty="0" err="1">
                <a:latin typeface="+mj-lt"/>
              </a:rPr>
              <a:t>seq</a:t>
            </a:r>
            <a:r>
              <a:rPr lang="en-US" dirty="0">
                <a:latin typeface="+mj-lt"/>
              </a:rPr>
              <a:t>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is a tuple/list, recursively call function on inner tuple/list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If not, count += 1</a:t>
            </a:r>
          </a:p>
        </p:txBody>
      </p:sp>
    </p:spTree>
    <p:extLst>
      <p:ext uri="{BB962C8B-B14F-4D97-AF65-F5344CB8AC3E}">
        <p14:creationId xmlns:p14="http://schemas.microsoft.com/office/powerpoint/2010/main" val="191826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Deep </a:t>
            </a:r>
            <a:r>
              <a:rPr lang="en-US" b="1" dirty="0" smtClean="0">
                <a:latin typeface="+mn-lt"/>
              </a:rPr>
              <a:t>Count</a:t>
            </a:r>
            <a:endParaRPr lang="en-SG" b="1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4075923-E2C0-4CD9-A138-7F247044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655"/>
            <a:ext cx="10515600" cy="44437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133663"/>
            <a:ext cx="10778839" cy="30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308270" y="1104405"/>
            <a:ext cx="1567544" cy="146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75813" y="688769"/>
            <a:ext cx="435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() 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[]: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3413D1-1B83-4B9A-B696-F6F09E1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dirty="0">
                <a:latin typeface="+mn-lt"/>
              </a:rPr>
              <a:t>LAB TIME!</a:t>
            </a:r>
            <a:endParaRPr lang="en-SG" sz="9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 reminders</a:t>
            </a:r>
          </a:p>
          <a:p>
            <a:pPr lvl="1"/>
            <a:r>
              <a:rPr lang="en-US" sz="3600" dirty="0" smtClean="0"/>
              <a:t>Part A and Part B are </a:t>
            </a:r>
            <a:r>
              <a:rPr lang="en-US" sz="3600" dirty="0" smtClean="0">
                <a:solidFill>
                  <a:srgbClr val="FF0000"/>
                </a:solidFill>
              </a:rPr>
              <a:t>40%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FF0000"/>
                </a:solidFill>
              </a:rPr>
              <a:t>60%</a:t>
            </a:r>
            <a:r>
              <a:rPr lang="en-US" sz="3600" dirty="0" smtClean="0"/>
              <a:t> respectively</a:t>
            </a:r>
          </a:p>
          <a:p>
            <a:pPr lvl="1"/>
            <a:r>
              <a:rPr lang="en-US" sz="3600" dirty="0" smtClean="0"/>
              <a:t>You </a:t>
            </a:r>
            <a:r>
              <a:rPr lang="en-US" sz="3600" dirty="0"/>
              <a:t>should not use any package other than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9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What are Sequences?</a:t>
            </a:r>
            <a:endParaRPr lang="en-SG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0344-3462-4F44-BCF9-A276111D4E65}"/>
              </a:ext>
            </a:extLst>
          </p:cNvPr>
          <p:cNvSpPr/>
          <p:nvPr/>
        </p:nvSpPr>
        <p:spPr>
          <a:xfrm>
            <a:off x="1795130" y="2796367"/>
            <a:ext cx="8601740" cy="32429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apple icon">
            <a:extLst>
              <a:ext uri="{FF2B5EF4-FFF2-40B4-BE49-F238E27FC236}">
                <a16:creationId xmlns="" xmlns:a16="http://schemas.microsoft.com/office/drawing/2014/main" id="{659FAD69-140D-4592-BCB1-EBEC060A4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67" y="34653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pple icon">
            <a:extLst>
              <a:ext uri="{FF2B5EF4-FFF2-40B4-BE49-F238E27FC236}">
                <a16:creationId xmlns="" xmlns:a16="http://schemas.microsoft.com/office/drawing/2014/main" id="{0D185993-2C34-457B-AA1C-B997CCE74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69" y="34653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pple icon">
            <a:extLst>
              <a:ext uri="{FF2B5EF4-FFF2-40B4-BE49-F238E27FC236}">
                <a16:creationId xmlns="" xmlns:a16="http://schemas.microsoft.com/office/drawing/2014/main" id="{3384563F-04D3-411C-A782-041B339E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71" y="34653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pple icon">
            <a:extLst>
              <a:ext uri="{FF2B5EF4-FFF2-40B4-BE49-F238E27FC236}">
                <a16:creationId xmlns="" xmlns:a16="http://schemas.microsoft.com/office/drawing/2014/main" id="{8B731BB2-063A-4465-9CEC-693E2E5A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73" y="34653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A1137EE7-CD0A-4DBA-9B7F-5E840E40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+mj-lt"/>
              </a:rPr>
              <a:t>“Glue” data together</a:t>
            </a:r>
          </a:p>
        </p:txBody>
      </p:sp>
    </p:spTree>
    <p:extLst>
      <p:ext uri="{BB962C8B-B14F-4D97-AF65-F5344CB8AC3E}">
        <p14:creationId xmlns:p14="http://schemas.microsoft.com/office/powerpoint/2010/main" val="14669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Remember String Slicing?</a:t>
            </a:r>
            <a:endParaRPr lang="en-SG" b="1" dirty="0">
              <a:latin typeface="+mn-l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F7D2FF59-A8F0-49CE-8195-FBB4A73BD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>
                <a:latin typeface="+mj-lt"/>
              </a:rPr>
              <a:t>s = “</a:t>
            </a:r>
            <a:r>
              <a:rPr lang="en-US" sz="3600" b="1" dirty="0" err="1">
                <a:latin typeface="+mj-lt"/>
              </a:rPr>
              <a:t>abcdef</a:t>
            </a:r>
            <a:r>
              <a:rPr lang="en-US" sz="3600" b="1" dirty="0">
                <a:latin typeface="+mj-lt"/>
              </a:rPr>
              <a:t>”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s[0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‘a’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&gt;&gt;&gt;s[1:4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[-1]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‘f’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514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Sequences</a:t>
            </a:r>
            <a:endParaRPr lang="en-SG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0344-3462-4F44-BCF9-A276111D4E65}"/>
              </a:ext>
            </a:extLst>
          </p:cNvPr>
          <p:cNvSpPr/>
          <p:nvPr/>
        </p:nvSpPr>
        <p:spPr>
          <a:xfrm>
            <a:off x="1795130" y="2402958"/>
            <a:ext cx="8601740" cy="32429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apple icon">
            <a:extLst>
              <a:ext uri="{FF2B5EF4-FFF2-40B4-BE49-F238E27FC236}">
                <a16:creationId xmlns="" xmlns:a16="http://schemas.microsoft.com/office/drawing/2014/main" id="{659FAD69-140D-4592-BCB1-EBEC060A4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67" y="30719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pple icon">
            <a:extLst>
              <a:ext uri="{FF2B5EF4-FFF2-40B4-BE49-F238E27FC236}">
                <a16:creationId xmlns="" xmlns:a16="http://schemas.microsoft.com/office/drawing/2014/main" id="{0D185993-2C34-457B-AA1C-B997CCE74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69" y="30719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pple icon">
            <a:extLst>
              <a:ext uri="{FF2B5EF4-FFF2-40B4-BE49-F238E27FC236}">
                <a16:creationId xmlns="" xmlns:a16="http://schemas.microsoft.com/office/drawing/2014/main" id="{3384563F-04D3-411C-A782-041B339E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71" y="30719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pple icon">
            <a:extLst>
              <a:ext uri="{FF2B5EF4-FFF2-40B4-BE49-F238E27FC236}">
                <a16:creationId xmlns="" xmlns:a16="http://schemas.microsoft.com/office/drawing/2014/main" id="{8B731BB2-063A-4465-9CEC-693E2E5A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73" y="30719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2A06E4-C47F-4141-8B8A-BE4218364CC5}"/>
              </a:ext>
            </a:extLst>
          </p:cNvPr>
          <p:cNvSpPr txBox="1"/>
          <p:nvPr/>
        </p:nvSpPr>
        <p:spPr>
          <a:xfrm>
            <a:off x="2459674" y="3817088"/>
            <a:ext cx="1105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+mj-lt"/>
              </a:rPr>
              <a:t>0</a:t>
            </a:r>
            <a:endParaRPr lang="en-SG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959365C-2C20-4572-BE73-F22FAFA4F61F}"/>
              </a:ext>
            </a:extLst>
          </p:cNvPr>
          <p:cNvSpPr txBox="1"/>
          <p:nvPr/>
        </p:nvSpPr>
        <p:spPr>
          <a:xfrm>
            <a:off x="4523276" y="3817088"/>
            <a:ext cx="1105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1</a:t>
            </a:r>
            <a:endParaRPr lang="en-SG" sz="40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07DBC78-6629-4CF3-B23D-2E3952806448}"/>
              </a:ext>
            </a:extLst>
          </p:cNvPr>
          <p:cNvSpPr txBox="1"/>
          <p:nvPr/>
        </p:nvSpPr>
        <p:spPr>
          <a:xfrm>
            <a:off x="6586878" y="3817088"/>
            <a:ext cx="1105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2</a:t>
            </a:r>
            <a:endParaRPr lang="en-SG" sz="40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3B8E01-36C5-45D3-B62E-F94326BA5E56}"/>
              </a:ext>
            </a:extLst>
          </p:cNvPr>
          <p:cNvSpPr txBox="1"/>
          <p:nvPr/>
        </p:nvSpPr>
        <p:spPr>
          <a:xfrm>
            <a:off x="8650480" y="3817088"/>
            <a:ext cx="1105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3</a:t>
            </a:r>
            <a:endParaRPr lang="en-SG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47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Tuples</a:t>
            </a:r>
            <a:endParaRPr lang="en-SG" b="1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E74715F-E3B1-4F75-BF20-D8B769AC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(1,2,3,4,5,6,7,8)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&gt;&gt;&gt;a[0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&gt;&gt;&gt;s[1:4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2, 3, 4)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ACFB5562-F9E5-4015-8856-078577ECD312}"/>
              </a:ext>
            </a:extLst>
          </p:cNvPr>
          <p:cNvSpPr txBox="1">
            <a:spLocks/>
          </p:cNvSpPr>
          <p:nvPr/>
        </p:nvSpPr>
        <p:spPr>
          <a:xfrm>
            <a:off x="6753446" y="1825625"/>
            <a:ext cx="4339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&gt;&gt;&gt;b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(1,)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&gt;&gt;&gt;type(a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‘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&gt;&gt;&gt;type(b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‘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’&gt;</a:t>
            </a:r>
          </a:p>
        </p:txBody>
      </p:sp>
    </p:spTree>
    <p:extLst>
      <p:ext uri="{BB962C8B-B14F-4D97-AF65-F5344CB8AC3E}">
        <p14:creationId xmlns:p14="http://schemas.microsoft.com/office/powerpoint/2010/main" val="41483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Tuples</a:t>
            </a:r>
            <a:endParaRPr lang="en-SG" b="1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5872495-1E84-46A1-8360-8F37224E1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(1,2,3)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&gt;&gt;&gt;b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(4,5,6)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&gt;&gt;&gt;a*2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1,2,3,1,2,3)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(1,2,3,4,5,6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72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Tuple-</a:t>
            </a:r>
            <a:r>
              <a:rPr lang="en-US" b="1" dirty="0" err="1">
                <a:latin typeface="+mn-lt"/>
              </a:rPr>
              <a:t>ception</a:t>
            </a:r>
            <a:endParaRPr lang="en-SG" b="1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E74715F-E3B1-4F75-BF20-D8B769AC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(1,2,3)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&gt;&gt;&gt;b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(4,5,6)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1,2,3),(4,5,6))</a:t>
            </a:r>
          </a:p>
        </p:txBody>
      </p:sp>
    </p:spTree>
    <p:extLst>
      <p:ext uri="{BB962C8B-B14F-4D97-AF65-F5344CB8AC3E}">
        <p14:creationId xmlns:p14="http://schemas.microsoft.com/office/powerpoint/2010/main" val="160477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A732E-755A-456D-8388-5A24FF70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Tuple Illustration</a:t>
            </a:r>
            <a:endParaRPr lang="en-SG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B844EC4-3ADE-4330-9E70-5347004BCA18}"/>
              </a:ext>
            </a:extLst>
          </p:cNvPr>
          <p:cNvSpPr/>
          <p:nvPr/>
        </p:nvSpPr>
        <p:spPr>
          <a:xfrm>
            <a:off x="4972493" y="2169039"/>
            <a:ext cx="2385237" cy="1140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A5AABB42-EC01-4E39-ABE0-67A93778CDAB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6165112" y="2169039"/>
            <a:ext cx="0" cy="1140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5DD5C12-7C94-4325-A0A0-A01C9E267CD6}"/>
              </a:ext>
            </a:extLst>
          </p:cNvPr>
          <p:cNvSpPr/>
          <p:nvPr/>
        </p:nvSpPr>
        <p:spPr>
          <a:xfrm>
            <a:off x="1052624" y="4490480"/>
            <a:ext cx="2385237" cy="1140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1CD27B3-6D8A-44AA-9408-338840A607E6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2245243" y="4490480"/>
            <a:ext cx="0" cy="1140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FF88B36-2EA4-402A-96E3-8AD0EF01F0F4}"/>
              </a:ext>
            </a:extLst>
          </p:cNvPr>
          <p:cNvSpPr/>
          <p:nvPr/>
        </p:nvSpPr>
        <p:spPr>
          <a:xfrm>
            <a:off x="2245242" y="4490480"/>
            <a:ext cx="2385237" cy="1140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5ACFB214-9B5C-45F3-BB9F-A977C90614DA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>
            <a:off x="3437861" y="4490480"/>
            <a:ext cx="0" cy="1140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A74692-A17B-4E71-9E10-2DA35673DF37}"/>
              </a:ext>
            </a:extLst>
          </p:cNvPr>
          <p:cNvSpPr/>
          <p:nvPr/>
        </p:nvSpPr>
        <p:spPr>
          <a:xfrm>
            <a:off x="7775945" y="4490480"/>
            <a:ext cx="2385237" cy="1140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E52495C1-CCF1-4E3E-BA60-5BFDC86D15D8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8968564" y="4490480"/>
            <a:ext cx="0" cy="1140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78233F2-1567-4486-9268-8541FE06D2E5}"/>
              </a:ext>
            </a:extLst>
          </p:cNvPr>
          <p:cNvSpPr/>
          <p:nvPr/>
        </p:nvSpPr>
        <p:spPr>
          <a:xfrm>
            <a:off x="8968563" y="4490480"/>
            <a:ext cx="2385237" cy="1140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135A5BA-9E83-4032-AF15-FD90A9B3F380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10161182" y="4490480"/>
            <a:ext cx="0" cy="1140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DFC53DB-C3CA-4A1A-8349-5D759AE31C42}"/>
              </a:ext>
            </a:extLst>
          </p:cNvPr>
          <p:cNvSpPr txBox="1"/>
          <p:nvPr/>
        </p:nvSpPr>
        <p:spPr>
          <a:xfrm>
            <a:off x="1191734" y="597093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1</a:t>
            </a:r>
            <a:endParaRPr lang="en-SG" sz="36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D8F8D2E-9E76-4664-B2D4-1CC3D9AED2BC}"/>
              </a:ext>
            </a:extLst>
          </p:cNvPr>
          <p:cNvSpPr txBox="1"/>
          <p:nvPr/>
        </p:nvSpPr>
        <p:spPr>
          <a:xfrm>
            <a:off x="2384352" y="597093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2</a:t>
            </a:r>
            <a:endParaRPr lang="en-SG" sz="36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C647A80-B39C-4897-A295-BEB8AE18BB5B}"/>
              </a:ext>
            </a:extLst>
          </p:cNvPr>
          <p:cNvSpPr txBox="1"/>
          <p:nvPr/>
        </p:nvSpPr>
        <p:spPr>
          <a:xfrm>
            <a:off x="3576969" y="59709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3</a:t>
            </a:r>
            <a:endParaRPr lang="en-SG" sz="36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7919526-4DC4-48A3-856A-64BD80F02FAB}"/>
              </a:ext>
            </a:extLst>
          </p:cNvPr>
          <p:cNvSpPr txBox="1"/>
          <p:nvPr/>
        </p:nvSpPr>
        <p:spPr>
          <a:xfrm>
            <a:off x="7915055" y="59709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4</a:t>
            </a:r>
            <a:endParaRPr lang="en-SG" sz="36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ADAB8DF-F533-40F4-8E12-D46AD323C3FF}"/>
              </a:ext>
            </a:extLst>
          </p:cNvPr>
          <p:cNvSpPr txBox="1"/>
          <p:nvPr/>
        </p:nvSpPr>
        <p:spPr>
          <a:xfrm>
            <a:off x="9107673" y="59709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5</a:t>
            </a:r>
            <a:endParaRPr lang="en-SG" sz="3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E92716-2D42-48AE-8216-01429173096E}"/>
              </a:ext>
            </a:extLst>
          </p:cNvPr>
          <p:cNvSpPr txBox="1"/>
          <p:nvPr/>
        </p:nvSpPr>
        <p:spPr>
          <a:xfrm>
            <a:off x="10300290" y="597093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6</a:t>
            </a:r>
            <a:endParaRPr lang="en-SG" sz="36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8D1E695-D796-473A-A308-5613DE9A7761}"/>
              </a:ext>
            </a:extLst>
          </p:cNvPr>
          <p:cNvSpPr txBox="1"/>
          <p:nvPr/>
        </p:nvSpPr>
        <p:spPr>
          <a:xfrm>
            <a:off x="2385680" y="242830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a</a:t>
            </a:r>
            <a:endParaRPr lang="en-SG" sz="3600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8DE8DBE-6869-42B4-BD6E-3A19B7EB1D40}"/>
              </a:ext>
            </a:extLst>
          </p:cNvPr>
          <p:cNvSpPr txBox="1"/>
          <p:nvPr/>
        </p:nvSpPr>
        <p:spPr>
          <a:xfrm>
            <a:off x="9128938" y="242830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b</a:t>
            </a:r>
            <a:endParaRPr lang="en-SG" sz="3600" dirty="0"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679FAA80-E0DF-4952-9526-0C20C235DC2F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3300080" y="2751470"/>
            <a:ext cx="2102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8F9A89BB-0BFB-4B7A-8243-3CF48C9641A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789775" y="2751470"/>
            <a:ext cx="23391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23363FE-6147-4F78-9C66-8AD993378374}"/>
              </a:ext>
            </a:extLst>
          </p:cNvPr>
          <p:cNvSpPr txBox="1"/>
          <p:nvPr/>
        </p:nvSpPr>
        <p:spPr>
          <a:xfrm>
            <a:off x="5715442" y="428491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c</a:t>
            </a:r>
            <a:endParaRPr lang="en-SG" sz="3600" b="1" dirty="0">
              <a:latin typeface="+mj-l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A24E8083-20F6-4C18-9854-F3DCB432497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842880" y="3074635"/>
            <a:ext cx="0" cy="1210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C06A417A-910B-4AEB-AA3E-02E22119626F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586138" y="3074635"/>
            <a:ext cx="0" cy="1210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3C985327-F26E-4141-89FB-B96DEC598E92}"/>
              </a:ext>
            </a:extLst>
          </p:cNvPr>
          <p:cNvCxnSpPr>
            <a:cxnSpLocks/>
          </p:cNvCxnSpPr>
          <p:nvPr/>
        </p:nvCxnSpPr>
        <p:spPr>
          <a:xfrm>
            <a:off x="1634313" y="5050462"/>
            <a:ext cx="0" cy="920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2F84103B-938B-400E-8761-74FCD82EAA8C}"/>
              </a:ext>
            </a:extLst>
          </p:cNvPr>
          <p:cNvCxnSpPr>
            <a:cxnSpLocks/>
          </p:cNvCxnSpPr>
          <p:nvPr/>
        </p:nvCxnSpPr>
        <p:spPr>
          <a:xfrm>
            <a:off x="2842880" y="5050462"/>
            <a:ext cx="0" cy="920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C3BE90CB-123C-4D14-BE2C-9949F171A646}"/>
              </a:ext>
            </a:extLst>
          </p:cNvPr>
          <p:cNvCxnSpPr>
            <a:cxnSpLocks/>
          </p:cNvCxnSpPr>
          <p:nvPr/>
        </p:nvCxnSpPr>
        <p:spPr>
          <a:xfrm>
            <a:off x="4016006" y="5050462"/>
            <a:ext cx="0" cy="920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3FB2D293-0BEA-49D6-ABCE-5811763FD22D}"/>
              </a:ext>
            </a:extLst>
          </p:cNvPr>
          <p:cNvCxnSpPr>
            <a:cxnSpLocks/>
          </p:cNvCxnSpPr>
          <p:nvPr/>
        </p:nvCxnSpPr>
        <p:spPr>
          <a:xfrm>
            <a:off x="8389532" y="5050462"/>
            <a:ext cx="0" cy="920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818F0733-AC10-42AE-BFC7-3F2696AD1057}"/>
              </a:ext>
            </a:extLst>
          </p:cNvPr>
          <p:cNvCxnSpPr>
            <a:cxnSpLocks/>
          </p:cNvCxnSpPr>
          <p:nvPr/>
        </p:nvCxnSpPr>
        <p:spPr>
          <a:xfrm>
            <a:off x="9598099" y="5050462"/>
            <a:ext cx="0" cy="920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B4D6468C-31A7-49A2-9A54-CCCFEC536152}"/>
              </a:ext>
            </a:extLst>
          </p:cNvPr>
          <p:cNvCxnSpPr>
            <a:cxnSpLocks/>
          </p:cNvCxnSpPr>
          <p:nvPr/>
        </p:nvCxnSpPr>
        <p:spPr>
          <a:xfrm>
            <a:off x="10771225" y="5050462"/>
            <a:ext cx="0" cy="920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58DA1682-0B59-48AA-BC4C-5128CF8211DA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6172641" y="3515100"/>
            <a:ext cx="1" cy="769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853</Words>
  <Application>Microsoft Office PowerPoint</Application>
  <PresentationFormat>Custom</PresentationFormat>
  <Paragraphs>314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IT1007</vt:lpstr>
      <vt:lpstr>SEQUENCES</vt:lpstr>
      <vt:lpstr>What are Sequences?</vt:lpstr>
      <vt:lpstr>Remember String Slicing?</vt:lpstr>
      <vt:lpstr>Sequences</vt:lpstr>
      <vt:lpstr>Tuples</vt:lpstr>
      <vt:lpstr>Tuples</vt:lpstr>
      <vt:lpstr>Tuple-ception</vt:lpstr>
      <vt:lpstr>Tuple Illustration</vt:lpstr>
      <vt:lpstr>Tuple-ception</vt:lpstr>
      <vt:lpstr>What’s the Difference?</vt:lpstr>
      <vt:lpstr>Trouble of List</vt:lpstr>
      <vt:lpstr>Trouble of List</vt:lpstr>
      <vt:lpstr>List Manipulation</vt:lpstr>
      <vt:lpstr>List Manipulation</vt:lpstr>
      <vt:lpstr>List Manipulation</vt:lpstr>
      <vt:lpstr>In-built List Manipulation Functions</vt:lpstr>
      <vt:lpstr>In-built List Manipulation Functions</vt:lpstr>
      <vt:lpstr>In-built List Manipulation Functions</vt:lpstr>
      <vt:lpstr>In-built List Manipulation Functions</vt:lpstr>
      <vt:lpstr>In-built List Manipulation Functions</vt:lpstr>
      <vt:lpstr>In-built List Manipulation Functions</vt:lpstr>
      <vt:lpstr>In-built List Manipulation Functions</vt:lpstr>
      <vt:lpstr>Deep Count</vt:lpstr>
      <vt:lpstr>Deep Count</vt:lpstr>
      <vt:lpstr>Deep Count</vt:lpstr>
      <vt:lpstr>LAB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IT1007</dc:title>
  <dc:creator>Hay, Bryan Phee</dc:creator>
  <cp:lastModifiedBy>Cheng Holun</cp:lastModifiedBy>
  <cp:revision>68</cp:revision>
  <dcterms:created xsi:type="dcterms:W3CDTF">2017-09-02T18:40:59Z</dcterms:created>
  <dcterms:modified xsi:type="dcterms:W3CDTF">2017-09-11T01:09:27Z</dcterms:modified>
</cp:coreProperties>
</file>