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6" r:id="rId17"/>
    <p:sldId id="277" r:id="rId18"/>
    <p:sldId id="278" r:id="rId19"/>
    <p:sldId id="279" r:id="rId20"/>
    <p:sldId id="280" r:id="rId21"/>
    <p:sldId id="272" r:id="rId22"/>
    <p:sldId id="273" r:id="rId23"/>
    <p:sldId id="270" r:id="rId24"/>
    <p:sldId id="274" r:id="rId25"/>
    <p:sldId id="27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>
      <p:cViewPr varScale="1">
        <p:scale>
          <a:sx n="81" d="100"/>
          <a:sy n="81" d="100"/>
        </p:scale>
        <p:origin x="-8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297D1-6B6B-4200-93F8-2AD1FE3EE92F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27C01-F13E-45C2-9C90-EE232CEC2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55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27C01-F13E-45C2-9C90-EE232CEC2F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18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27C01-F13E-45C2-9C90-EE232CEC2F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18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xkcd.com/189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IT1007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TUTORIAL / LAB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2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my_fruit_inventory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[“pears”] = 100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print(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my_fruit_inventory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{“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apples”:450, ”oranges”:200,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“pears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”:100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/>
          </a:p>
          <a:p>
            <a:r>
              <a:rPr lang="en-US" dirty="0"/>
              <a:t>Caution: This OVERWRITES existing values!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my_fruit_inventory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[“oranges”] = 100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print(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my_fruit_inventory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{“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apples”:450, ”oranges”: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“pears”:100}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39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my_fruit_inventory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{“apples”:450,”oranges”:200}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my_fruit_inventory.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(“apples”)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print(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my_fruit_inventory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{‘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oranges’:200}</a:t>
            </a:r>
          </a:p>
          <a:p>
            <a:endParaRPr lang="en-US" dirty="0"/>
          </a:p>
          <a:p>
            <a:r>
              <a:rPr lang="en-US" dirty="0"/>
              <a:t>OR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&gt;&gt;&gt; del </a:t>
            </a:r>
            <a:r>
              <a:rPr lang="en-US" dirty="0" err="1"/>
              <a:t>my_fruit_inventory</a:t>
            </a:r>
            <a:r>
              <a:rPr lang="en-US" dirty="0"/>
              <a:t>[“apples”]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0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Dictionary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.clear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.copy()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.keys()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.values()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.items()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clear all</a:t>
            </a:r>
          </a:p>
          <a:p>
            <a:r>
              <a:rPr lang="en-US" dirty="0" smtClean="0"/>
              <a:t>make a copy</a:t>
            </a:r>
          </a:p>
          <a:p>
            <a:r>
              <a:rPr lang="en-US" dirty="0" smtClean="0"/>
              <a:t>return all keys</a:t>
            </a:r>
          </a:p>
          <a:p>
            <a:r>
              <a:rPr lang="en-US" dirty="0" smtClean="0"/>
              <a:t>return all values</a:t>
            </a:r>
          </a:p>
          <a:p>
            <a:r>
              <a:rPr lang="en-US" dirty="0" smtClean="0"/>
              <a:t>return all keys +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32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Dictionary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68770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10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Dictionary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compact code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732"/>
          <a:stretch/>
        </p:blipFill>
        <p:spPr bwMode="auto">
          <a:xfrm>
            <a:off x="533400" y="1600200"/>
            <a:ext cx="6877050" cy="146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28" y="3276600"/>
            <a:ext cx="72104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57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XKCD comic</a:t>
            </a:r>
            <a:endParaRPr lang="en-US" dirty="0" smtClean="0"/>
          </a:p>
          <a:p>
            <a:pPr lvl="1"/>
            <a:r>
              <a:rPr lang="en-US" dirty="0" smtClean="0"/>
              <a:t>Should you bring ‘</a:t>
            </a:r>
            <a:r>
              <a:rPr lang="en-US" dirty="0" smtClean="0">
                <a:solidFill>
                  <a:srgbClr val="FF0000"/>
                </a:solidFill>
              </a:rPr>
              <a:t>A LID</a:t>
            </a:r>
            <a:r>
              <a:rPr lang="en-US" dirty="0" smtClean="0"/>
              <a:t>’ to ‘</a:t>
            </a:r>
            <a:r>
              <a:rPr lang="en-US" dirty="0" smtClean="0">
                <a:solidFill>
                  <a:srgbClr val="FF0000"/>
                </a:solidFill>
              </a:rPr>
              <a:t>A KNIFE FIGHT</a:t>
            </a:r>
            <a:r>
              <a:rPr lang="en-US" dirty="0" smtClean="0"/>
              <a:t>’?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143000"/>
            <a:ext cx="524827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:\Users\dcschl\Google Drive\Courses\IT1007\IT1007 TA Folder\Labs\Lab 04\What to bring\3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733800"/>
            <a:ext cx="2667000" cy="270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791200" y="2667000"/>
            <a:ext cx="685800" cy="3767992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05400" y="5410200"/>
            <a:ext cx="4343400" cy="685800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4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 create a 4 x 4 array of 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not cool to call a function: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should_we_bring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(1,4)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26" t="32833" r="14286" b="12740"/>
          <a:stretch/>
        </p:blipFill>
        <p:spPr bwMode="auto">
          <a:xfrm>
            <a:off x="5701553" y="3044414"/>
            <a:ext cx="3216536" cy="3151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96267" y="2546866"/>
            <a:ext cx="262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0            1            2            3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7799" y="3272566"/>
            <a:ext cx="44375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7800" y="4038600"/>
            <a:ext cx="44375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4724400"/>
            <a:ext cx="44375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57800" y="5486400"/>
            <a:ext cx="44375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92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do something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should_we_bring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[‘A GUN’][‘A KNIFE FIGHT’]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3"/>
          <a:stretch/>
        </p:blipFill>
        <p:spPr bwMode="auto">
          <a:xfrm>
            <a:off x="4419600" y="2054710"/>
            <a:ext cx="5248275" cy="4879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C:\Users\dcschl\Google Drive\Courses\IT1007\IT1007 TA Folder\Labs\Lab 04\What to bring\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681412"/>
            <a:ext cx="237172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791200" y="2667000"/>
            <a:ext cx="685800" cy="3767992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92262" y="3865196"/>
            <a:ext cx="4343400" cy="685800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4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I save the pictures into…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XY.png</a:t>
            </a:r>
          </a:p>
          <a:p>
            <a:pPr lvl="1"/>
            <a:r>
              <a:rPr lang="en-US" dirty="0" smtClean="0"/>
              <a:t>X, Y in [0..3]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828800"/>
            <a:ext cx="454342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48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 I wrote my code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370"/>
          <a:stretch/>
        </p:blipFill>
        <p:spPr bwMode="auto">
          <a:xfrm>
            <a:off x="381000" y="533400"/>
            <a:ext cx="7562850" cy="9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37" b="63448"/>
          <a:stretch/>
        </p:blipFill>
        <p:spPr bwMode="auto">
          <a:xfrm>
            <a:off x="381000" y="1581374"/>
            <a:ext cx="7562850" cy="1075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51" b="55488"/>
          <a:stretch/>
        </p:blipFill>
        <p:spPr bwMode="auto">
          <a:xfrm>
            <a:off x="381000" y="2657139"/>
            <a:ext cx="7562850" cy="46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13" b="46785"/>
          <a:stretch/>
        </p:blipFill>
        <p:spPr bwMode="auto">
          <a:xfrm>
            <a:off x="381000" y="3119718"/>
            <a:ext cx="7562850" cy="505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15" b="31418"/>
          <a:stretch/>
        </p:blipFill>
        <p:spPr bwMode="auto">
          <a:xfrm>
            <a:off x="381000" y="3625327"/>
            <a:ext cx="7562850" cy="892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83" b="24197"/>
          <a:stretch/>
        </p:blipFill>
        <p:spPr bwMode="auto">
          <a:xfrm>
            <a:off x="381000" y="4518213"/>
            <a:ext cx="7562850" cy="41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91"/>
          <a:stretch/>
        </p:blipFill>
        <p:spPr bwMode="auto">
          <a:xfrm>
            <a:off x="381000" y="5163670"/>
            <a:ext cx="7562850" cy="117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94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Recap: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 tuples</a:t>
            </a:r>
            <a:endParaRPr lang="en-US" dirty="0"/>
          </a:p>
        </p:txBody>
      </p:sp>
      <p:pic>
        <p:nvPicPr>
          <p:cNvPr id="1034" name="Picture 10" descr="Image result for vending machine numb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724400"/>
            <a:ext cx="2573542" cy="193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vending machine soda numb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0"/>
            <a:ext cx="48768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22" y="2234953"/>
            <a:ext cx="66579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1665890" y="2772569"/>
            <a:ext cx="1981200" cy="428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57600" y="2878027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Index:</a:t>
            </a:r>
          </a:p>
          <a:p>
            <a:r>
              <a:rPr lang="en-US" dirty="0" smtClean="0"/>
              <a:t>From 0 to </a:t>
            </a:r>
            <a:r>
              <a:rPr lang="en-US" dirty="0" err="1" smtClean="0"/>
              <a:t>len</a:t>
            </a:r>
            <a:r>
              <a:rPr lang="en-US" dirty="0" smtClean="0"/>
              <a:t>(a)-1</a:t>
            </a:r>
            <a:endParaRPr lang="en-US" dirty="0"/>
          </a:p>
        </p:txBody>
      </p:sp>
      <p:pic>
        <p:nvPicPr>
          <p:cNvPr id="1042" name="Picture 18" descr="Image result for vending machine buyi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4572000"/>
            <a:ext cx="3651843" cy="271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twix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755237"/>
            <a:ext cx="1124150" cy="89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200" y="4157576"/>
            <a:ext cx="222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a number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86400" y="4158734"/>
            <a:ext cx="222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an item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686299" y="1752599"/>
            <a:ext cx="419101" cy="3810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27431" y="1733789"/>
            <a:ext cx="419101" cy="3810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420049" y="1714498"/>
            <a:ext cx="419101" cy="3810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287609" y="1733788"/>
            <a:ext cx="419101" cy="3810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128592" y="1714497"/>
            <a:ext cx="419101" cy="3810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0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12" grpId="0"/>
      <p:bldP spid="7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571500"/>
            <a:ext cx="680085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20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CSV vs non-CSV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3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984"/>
          <a:stretch/>
        </p:blipFill>
        <p:spPr bwMode="auto">
          <a:xfrm>
            <a:off x="304800" y="339616"/>
            <a:ext cx="7753350" cy="2060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47"/>
          <a:stretch/>
        </p:blipFill>
        <p:spPr bwMode="auto">
          <a:xfrm>
            <a:off x="304800" y="4062046"/>
            <a:ext cx="7753350" cy="2335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68" b="57807"/>
          <a:stretch/>
        </p:blipFill>
        <p:spPr bwMode="auto">
          <a:xfrm>
            <a:off x="304800" y="2488223"/>
            <a:ext cx="7753350" cy="40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93" b="47744"/>
          <a:stretch/>
        </p:blipFill>
        <p:spPr bwMode="auto">
          <a:xfrm>
            <a:off x="304800" y="2895601"/>
            <a:ext cx="77533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55" b="42472"/>
          <a:stretch/>
        </p:blipFill>
        <p:spPr bwMode="auto">
          <a:xfrm>
            <a:off x="304800" y="3505201"/>
            <a:ext cx="7753350" cy="31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8200" y="1752599"/>
            <a:ext cx="7219950" cy="1143001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5105400" y="2933701"/>
            <a:ext cx="533400" cy="533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943600" y="3125578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you need to use in order  to read an entire CSV file into a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Short, Reading a CSV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import csv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as np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 = open(‘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csv file 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f_reader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csv.reader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(f)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(list(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f_reader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85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Non-CSV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with open(‘some file name’) as f: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for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a_line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in f: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dirty="0" smtClean="0">
                <a:ea typeface="Consolas" charset="0"/>
                <a:cs typeface="Consolas" charset="0"/>
              </a:rPr>
              <a:t>work on the string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a_line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46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Tips</a:t>
            </a:r>
          </a:p>
          <a:p>
            <a:pPr lvl="1"/>
            <a:r>
              <a:rPr lang="en-US" dirty="0" smtClean="0"/>
              <a:t>If you have trouble with the program you can either:</a:t>
            </a:r>
          </a:p>
          <a:p>
            <a:pPr lvl="2"/>
            <a:r>
              <a:rPr lang="en-US" dirty="0" smtClean="0"/>
              <a:t>Use the Python debugger, or….</a:t>
            </a:r>
          </a:p>
          <a:p>
            <a:pPr lvl="2"/>
            <a:r>
              <a:rPr lang="en-US" dirty="0" smtClean="0"/>
              <a:t>print everything! every “</a:t>
            </a:r>
            <a:r>
              <a:rPr lang="en-US" dirty="0" err="1" smtClean="0"/>
              <a:t>i</a:t>
            </a:r>
            <a:r>
              <a:rPr lang="en-US" smtClean="0"/>
              <a:t>”, every “n”, etc..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401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when you go to Japan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not inputting a number (index)!</a:t>
            </a:r>
            <a:endParaRPr lang="en-US" dirty="0"/>
          </a:p>
        </p:txBody>
      </p:sp>
      <p:pic>
        <p:nvPicPr>
          <p:cNvPr id="2050" name="Picture 2" descr="Image result for japanese vending machine nood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297" y="3200400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97824"/>
            <a:ext cx="90678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433919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</a:t>
            </a:r>
            <a:r>
              <a:rPr lang="en-US" strike="sngStrike" dirty="0" smtClean="0"/>
              <a:t>a number </a:t>
            </a:r>
            <a:r>
              <a:rPr lang="en-US" dirty="0" smtClean="0"/>
              <a:t>a name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5211551"/>
            <a:ext cx="222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an item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00755" y="4708523"/>
            <a:ext cx="0" cy="396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371600" y="2590800"/>
            <a:ext cx="2971800" cy="304800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9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set up a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pair has a key and </a:t>
            </a:r>
            <a:r>
              <a:rPr lang="en-US" smtClean="0"/>
              <a:t>a value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366"/>
          <a:stretch/>
        </p:blipFill>
        <p:spPr bwMode="auto">
          <a:xfrm>
            <a:off x="152400" y="2297824"/>
            <a:ext cx="9067800" cy="27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28800" y="2297824"/>
            <a:ext cx="3581400" cy="277210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 rot="5400000">
            <a:off x="3073617" y="1359119"/>
            <a:ext cx="396768" cy="2828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932635" y="2494238"/>
            <a:ext cx="396769" cy="5583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19400" y="297180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73819" y="29718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 rot="5400000">
            <a:off x="6807416" y="1512832"/>
            <a:ext cx="396771" cy="24292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8466741" y="2448254"/>
            <a:ext cx="396769" cy="5583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353506" y="292581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07925" y="292581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8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6" grpId="0"/>
      <p:bldP spid="10" grpId="0"/>
      <p:bldP spid="11" grpId="0" animBg="1"/>
      <p:bldP spid="12" grpId="0" animBg="1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Dictionary?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is on the left, Value on the </a:t>
            </a:r>
            <a:r>
              <a:rPr lang="en-US" dirty="0" smtClean="0"/>
              <a:t>right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Summary: A data structure used for </a:t>
            </a:r>
            <a:br>
              <a:rPr lang="en-US" dirty="0"/>
            </a:br>
            <a:r>
              <a:rPr lang="en-US" dirty="0"/>
              <a:t>“When I give you X, give me Y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Can </a:t>
            </a:r>
            <a:r>
              <a:rPr lang="en-US" dirty="0"/>
              <a:t>store any </a:t>
            </a:r>
            <a:r>
              <a:rPr lang="en-US" dirty="0" smtClean="0"/>
              <a:t>type</a:t>
            </a:r>
          </a:p>
          <a:p>
            <a:r>
              <a:rPr lang="en-US" dirty="0" smtClean="0"/>
              <a:t>Called </a:t>
            </a:r>
            <a:r>
              <a:rPr lang="en-US" dirty="0" err="1"/>
              <a:t>HashTable</a:t>
            </a:r>
            <a:r>
              <a:rPr lang="en-US" dirty="0"/>
              <a:t> in some other languages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14" y="2362200"/>
            <a:ext cx="53530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153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a Dictionary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Keep Track of Things by Key! </a:t>
            </a:r>
            <a:endParaRPr lang="en-US" dirty="0" smtClean="0"/>
          </a:p>
          <a:p>
            <a:pPr lvl="1"/>
            <a:r>
              <a:rPr lang="en-US" dirty="0" err="1"/>
              <a:t>Eg</a:t>
            </a:r>
            <a:r>
              <a:rPr lang="en-US" dirty="0"/>
              <a:t>, keeping track of stocks of fruits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my_stock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{“apples”:450”,”oranges”:412}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my_stock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[“apples”]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450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my_stock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[“apples”] 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my_stock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[“oranges”]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862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9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a Dictionary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Keep Track of Things by Key! 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you want to get an associated operation </a:t>
            </a:r>
            <a:br>
              <a:rPr lang="en-US" dirty="0"/>
            </a:br>
            <a:r>
              <a:rPr lang="en-US" dirty="0"/>
              <a:t>		(</a:t>
            </a:r>
            <a:r>
              <a:rPr lang="en-US" dirty="0" err="1"/>
              <a:t>eg</a:t>
            </a:r>
            <a:r>
              <a:rPr lang="en-US" dirty="0"/>
              <a:t>, alphabets to numeric integers)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my_alphabet_index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{‘a’:1,’b’:2… ‘z’:26}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my_alphabet_index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[‘z’]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26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28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(VERY FAST! - Almost instant!)</a:t>
            </a:r>
          </a:p>
          <a:p>
            <a:r>
              <a:rPr lang="en-US" dirty="0"/>
              <a:t>Assignment</a:t>
            </a:r>
          </a:p>
          <a:p>
            <a:r>
              <a:rPr lang="en-US" dirty="0"/>
              <a:t>Removal</a:t>
            </a:r>
          </a:p>
          <a:p>
            <a:r>
              <a:rPr lang="en-US" dirty="0"/>
              <a:t>Other Dictionary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9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my_fruit_inventory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{“apples”:450,”oranges”:200}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my_fruit_inventory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[“apples”] 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450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my_fruit_inventory.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(“apples”)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450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my_fruit_inventory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[“pears”] 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KeyError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my_fruit_inventory.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(“pears”)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indent="457200">
              <a:lnSpc>
                <a:spcPct val="80000"/>
              </a:lnSpc>
              <a:spcBef>
                <a:spcPts val="1000"/>
              </a:spcBef>
              <a:buNone/>
            </a:pPr>
            <a:endParaRPr lang="en-US"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**Cannot access keys which don’t exist!**</a:t>
            </a:r>
          </a:p>
          <a:p>
            <a:pPr marL="457200" lvl="0" indent="-40640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Accessing with [] will crash if does not exist</a:t>
            </a:r>
          </a:p>
          <a:p>
            <a:pPr marL="457200" lvl="0" indent="-40640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Accessing with .get() will NOT crash if key does not exist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1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569</Words>
  <Application>Microsoft Office PowerPoint</Application>
  <PresentationFormat>On-screen Show (4:3)</PresentationFormat>
  <Paragraphs>142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IT1007</vt:lpstr>
      <vt:lpstr>Recap: List</vt:lpstr>
      <vt:lpstr>But when you go to Japan</vt:lpstr>
      <vt:lpstr>To set up a dictionary</vt:lpstr>
      <vt:lpstr>What is Dictionary?</vt:lpstr>
      <vt:lpstr>How is a Dictionary Useful?</vt:lpstr>
      <vt:lpstr>How is a Dictionary Useful?</vt:lpstr>
      <vt:lpstr>Dictionary Methods</vt:lpstr>
      <vt:lpstr>Dictionary Access</vt:lpstr>
      <vt:lpstr>Dictionary Assignment</vt:lpstr>
      <vt:lpstr>Dictionary Removal</vt:lpstr>
      <vt:lpstr>Other Dictionary Methods</vt:lpstr>
      <vt:lpstr>An Example of Dictionary</vt:lpstr>
      <vt:lpstr>An Example of Dictionary</vt:lpstr>
      <vt:lpstr>Advanced Example</vt:lpstr>
      <vt:lpstr>We can create a 4 x 4 array of pics</vt:lpstr>
      <vt:lpstr>Let’s do something like</vt:lpstr>
      <vt:lpstr>First I save the pictures into…</vt:lpstr>
      <vt:lpstr>Then I wrote my code</vt:lpstr>
      <vt:lpstr>PowerPoint Presentation</vt:lpstr>
      <vt:lpstr>File I/O</vt:lpstr>
      <vt:lpstr>PowerPoint Presentation</vt:lpstr>
      <vt:lpstr>In Short, Reading a CSV file</vt:lpstr>
      <vt:lpstr>Reading A Non-CSV file</vt:lpstr>
      <vt:lpstr>Lab 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IT1007</dc:title>
  <dc:creator>Cheng Holun</dc:creator>
  <cp:lastModifiedBy>Cheng Holun</cp:lastModifiedBy>
  <cp:revision>48</cp:revision>
  <dcterms:created xsi:type="dcterms:W3CDTF">2006-08-16T00:00:00Z</dcterms:created>
  <dcterms:modified xsi:type="dcterms:W3CDTF">2017-09-18T03:00:46Z</dcterms:modified>
</cp:coreProperties>
</file>